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355" r:id="rId3"/>
    <p:sldId id="257" r:id="rId4"/>
    <p:sldId id="356" r:id="rId5"/>
  </p:sldIdLst>
  <p:sldSz cx="12192000" cy="6858000"/>
  <p:notesSz cx="6858000" cy="9144000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2" autoAdjust="0"/>
    <p:restoredTop sz="93979" autoAdjust="0"/>
  </p:normalViewPr>
  <p:slideViewPr>
    <p:cSldViewPr snapToGrid="0">
      <p:cViewPr varScale="1">
        <p:scale>
          <a:sx n="79" d="100"/>
          <a:sy n="79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9D31D-785C-2E4C-A4D9-F124F9E21358}" type="datetimeFigureOut">
              <a:rPr lang="ru-RU" smtClean="0"/>
              <a:t>27.01.2023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D983A-8CA9-624B-B9CF-F563095CDD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364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D983A-8CA9-624B-B9CF-F563095CDD5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412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ECCE2-447A-2DFD-B2E5-9B624D88C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25C4EB-9A25-0508-230F-CAF7A9BAA1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111EDE-167B-9428-AAE6-AF2FE312F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E2CA7-CEF7-5E45-890D-BBEA79BE77A6}" type="datetime1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3EEDDB-279F-66B6-7200-9A22802BA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E92717-5A60-9644-C051-09B607CE8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0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51C717-F1C1-DC7C-E109-DCF7947B3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C3F77E3-0532-7CC5-EA1A-3A8A535EB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DC2253-D98C-02CB-7E9C-0896A9874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482B1-AA2D-864E-BC62-1E703AF46443}" type="datetime1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BC69A-C719-21DE-BE3B-A58CFF60C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7746ED-5956-3102-E085-1B7E8EDC3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429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899A9A3-F487-415E-C4D1-8408E18E47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B44655-D221-EF97-A30E-9846F7457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C0FFB-BA86-D8DF-F1DF-7D5C767D1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407A-3D4C-9C48-9A6A-532C2580501E}" type="datetime1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755252-14E4-6723-650D-8A8BA22D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1C9386-6D5A-B068-77FB-5937A015C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32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F17892-7269-A93A-5BE8-805C10383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5AB2A5-E757-85DC-B0C3-53B1C546B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A41A42-7DD1-8AD5-F2E7-4D6EC9C7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3B0F1-D46C-6C4C-8676-F5FBB1A27330}" type="datetime1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C24E72-56BC-7229-48FD-03BB486B7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83249C-53E8-B9BD-B105-5EB07164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0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37F76-0C23-D98B-795B-B00FF5D9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BFFB1A7-35FF-2810-F70A-564612E82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40F872-23B2-51DD-1824-13E78B609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1F4-54DC-DB4B-8A8F-78CBF7C42A79}" type="datetime1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295AE8-D432-5F08-8EF6-B6D09EA76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9997F5-B99C-6B7A-52EF-CB0C2947C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20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29790E-309F-576E-97DC-F71F66907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E17842-0FC8-7E75-84AB-CE0D73C2D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04D741-611C-E5D5-48A9-C3603430F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DB2222-0494-AFF1-9D24-31EADEE37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DC831-5D28-FB46-BA83-BC396BA06863}" type="datetime1">
              <a:rPr lang="ru-RU" smtClean="0"/>
              <a:t>27.01.2023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CB4604-61F7-A628-5D5C-DA606806A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8A8FED-D189-9552-2645-4536B67FB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41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87B5EF-AEAA-663F-4DE2-FF02A939F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2229B9-126E-0079-F036-35DC1A55A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55FE2C-245D-81D6-081B-E5F1A9BE9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D63A37C-5315-E57E-D2E4-846EA7BB8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77F967-A7D1-0CDA-7C45-F33C207A2F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CCAB265-48EE-A6FE-CD02-AAAD69089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2E48-A13B-2041-B5E1-F47E964237E0}" type="datetime1">
              <a:rPr lang="ru-RU" smtClean="0"/>
              <a:t>27.01.2023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9ACD0CC-D876-28EC-DADD-40CECECFD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7A0435-9B53-FFFA-C7D4-5C76D5636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25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D4B6FC-A140-F2D8-AEE4-172A493C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CA17BE1-E5C2-5D2E-7BE2-0C2EB83C9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BE89-33F2-7B49-B199-C735672BDBD7}" type="datetime1">
              <a:rPr lang="ru-RU" smtClean="0"/>
              <a:t>27.01.2023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861D12-C243-AF1C-EEDD-45777546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F41931-CDAA-4ABF-5963-C175CD8D1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8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0150039-B26C-0715-F630-39E3AE4D1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B2218-57CC-A34C-9A16-3F1EED26E2E2}" type="datetime1">
              <a:rPr lang="ru-RU" smtClean="0"/>
              <a:t>27.01.2023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526D4D7-C330-33EC-B737-BAA15729F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088233-76CE-0A52-8BAE-A9957794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05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B717A-8FC8-AF73-6ED1-025846F20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64B22C-79CE-F0DC-41B3-FAF19A7F5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540189-E377-6CA9-AE69-F0C3BC419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3D4DCA-C587-D37D-699C-27BDC34C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5045-8CC2-B845-8C1A-AF58F4E0260F}" type="datetime1">
              <a:rPr lang="ru-RU" smtClean="0"/>
              <a:t>27.01.2023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5C363E-163D-98F0-4B8F-88D4E96D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5ECA2C-09D9-DA9C-DBA3-6E7A2741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31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A9B84-915D-B389-F217-613163756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D3CEBD4-CB51-D317-4804-7131A1A67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BFF1DF3-9C1F-1FC1-7D4D-6EB890BED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ECCD81-B324-888E-1F35-A74DBEFB1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0F8A3-7EC6-F045-B648-8A66E283278D}" type="datetime1">
              <a:rPr lang="ru-RU" smtClean="0"/>
              <a:t>27.01.2023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FB818D-8EE6-4F5F-344A-4F7A17C77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18733C-2BA0-A277-FD8F-742622DAF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24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24F255-7228-2652-B0D0-DDEEBFA68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4687F3-6928-BB5A-E28E-E698A62D2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CEE1B0-3D80-64ED-68EB-FDA20BD38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24503-E027-1547-A107-4CE13DAE5742}" type="datetime1">
              <a:rPr lang="ru-RU" smtClean="0"/>
              <a:t>27.01.2023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CA6333-4E4F-D8D0-AABB-C4841BB95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03EA9C-02E6-B60D-E96C-7EA056C9DD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B1FCA-4CF2-C540-9769-3D9CF2EE4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31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23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>
            <a:extLst>
              <a:ext uri="{FF2B5EF4-FFF2-40B4-BE49-F238E27FC236}">
                <a16:creationId xmlns:a16="http://schemas.microsoft.com/office/drawing/2014/main" id="{241EA033-98C5-BD7E-9D28-AFA28B3F7CB9}"/>
              </a:ext>
            </a:extLst>
          </p:cNvPr>
          <p:cNvSpPr/>
          <p:nvPr/>
        </p:nvSpPr>
        <p:spPr>
          <a:xfrm>
            <a:off x="4978400" y="2705099"/>
            <a:ext cx="7215265" cy="4152901"/>
          </a:xfrm>
          <a:custGeom>
            <a:avLst/>
            <a:gdLst>
              <a:gd name="connsiteX0" fmla="*/ 0 w 5986072"/>
              <a:gd name="connsiteY0" fmla="*/ 0 h 4152901"/>
              <a:gd name="connsiteX1" fmla="*/ 5986072 w 5986072"/>
              <a:gd name="connsiteY1" fmla="*/ 0 h 4152901"/>
              <a:gd name="connsiteX2" fmla="*/ 5986072 w 5986072"/>
              <a:gd name="connsiteY2" fmla="*/ 4152901 h 4152901"/>
              <a:gd name="connsiteX3" fmla="*/ 0 w 5986072"/>
              <a:gd name="connsiteY3" fmla="*/ 4152901 h 4152901"/>
              <a:gd name="connsiteX4" fmla="*/ 0 w 5986072"/>
              <a:gd name="connsiteY4" fmla="*/ 0 h 4152901"/>
              <a:gd name="connsiteX0" fmla="*/ 7495 w 5993567"/>
              <a:gd name="connsiteY0" fmla="*/ 0 h 4152901"/>
              <a:gd name="connsiteX1" fmla="*/ 5993567 w 5993567"/>
              <a:gd name="connsiteY1" fmla="*/ 0 h 4152901"/>
              <a:gd name="connsiteX2" fmla="*/ 5993567 w 5993567"/>
              <a:gd name="connsiteY2" fmla="*/ 4152901 h 4152901"/>
              <a:gd name="connsiteX3" fmla="*/ 7495 w 5993567"/>
              <a:gd name="connsiteY3" fmla="*/ 4152901 h 4152901"/>
              <a:gd name="connsiteX4" fmla="*/ 0 w 5993567"/>
              <a:gd name="connsiteY4" fmla="*/ 45597 h 4152901"/>
              <a:gd name="connsiteX5" fmla="*/ 7495 w 5993567"/>
              <a:gd name="connsiteY5" fmla="*/ 0 h 4152901"/>
              <a:gd name="connsiteX0" fmla="*/ 1618938 w 7605010"/>
              <a:gd name="connsiteY0" fmla="*/ 0 h 4152901"/>
              <a:gd name="connsiteX1" fmla="*/ 7605010 w 7605010"/>
              <a:gd name="connsiteY1" fmla="*/ 0 h 4152901"/>
              <a:gd name="connsiteX2" fmla="*/ 7605010 w 7605010"/>
              <a:gd name="connsiteY2" fmla="*/ 4152901 h 4152901"/>
              <a:gd name="connsiteX3" fmla="*/ 1618938 w 7605010"/>
              <a:gd name="connsiteY3" fmla="*/ 4152901 h 4152901"/>
              <a:gd name="connsiteX4" fmla="*/ 0 w 7605010"/>
              <a:gd name="connsiteY4" fmla="*/ 2271637 h 4152901"/>
              <a:gd name="connsiteX5" fmla="*/ 1618938 w 7605010"/>
              <a:gd name="connsiteY5" fmla="*/ 0 h 4152901"/>
              <a:gd name="connsiteX0" fmla="*/ 771993 w 6758065"/>
              <a:gd name="connsiteY0" fmla="*/ 0 h 4152901"/>
              <a:gd name="connsiteX1" fmla="*/ 6758065 w 6758065"/>
              <a:gd name="connsiteY1" fmla="*/ 0 h 4152901"/>
              <a:gd name="connsiteX2" fmla="*/ 6758065 w 6758065"/>
              <a:gd name="connsiteY2" fmla="*/ 4152901 h 4152901"/>
              <a:gd name="connsiteX3" fmla="*/ 771993 w 6758065"/>
              <a:gd name="connsiteY3" fmla="*/ 4152901 h 4152901"/>
              <a:gd name="connsiteX4" fmla="*/ 0 w 6758065"/>
              <a:gd name="connsiteY4" fmla="*/ 2241657 h 4152901"/>
              <a:gd name="connsiteX5" fmla="*/ 771993 w 67580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345423 w 7331495"/>
              <a:gd name="connsiteY0" fmla="*/ 0 h 4152901"/>
              <a:gd name="connsiteX1" fmla="*/ 7331495 w 7331495"/>
              <a:gd name="connsiteY1" fmla="*/ 0 h 4152901"/>
              <a:gd name="connsiteX2" fmla="*/ 7331495 w 7331495"/>
              <a:gd name="connsiteY2" fmla="*/ 4152901 h 4152901"/>
              <a:gd name="connsiteX3" fmla="*/ 1345423 w 7331495"/>
              <a:gd name="connsiteY3" fmla="*/ 4152901 h 4152901"/>
              <a:gd name="connsiteX4" fmla="*/ 116230 w 7331495"/>
              <a:gd name="connsiteY4" fmla="*/ 2279132 h 4152901"/>
              <a:gd name="connsiteX5" fmla="*/ 1345423 w 7331495"/>
              <a:gd name="connsiteY5" fmla="*/ 0 h 4152901"/>
              <a:gd name="connsiteX0" fmla="*/ 1379157 w 7365229"/>
              <a:gd name="connsiteY0" fmla="*/ 0 h 4152901"/>
              <a:gd name="connsiteX1" fmla="*/ 7365229 w 7365229"/>
              <a:gd name="connsiteY1" fmla="*/ 0 h 4152901"/>
              <a:gd name="connsiteX2" fmla="*/ 7365229 w 7365229"/>
              <a:gd name="connsiteY2" fmla="*/ 4152901 h 4152901"/>
              <a:gd name="connsiteX3" fmla="*/ 1379157 w 7365229"/>
              <a:gd name="connsiteY3" fmla="*/ 4152901 h 4152901"/>
              <a:gd name="connsiteX4" fmla="*/ 149964 w 7365229"/>
              <a:gd name="connsiteY4" fmla="*/ 2279132 h 4152901"/>
              <a:gd name="connsiteX5" fmla="*/ 1379157 w 7365229"/>
              <a:gd name="connsiteY5" fmla="*/ 0 h 4152901"/>
              <a:gd name="connsiteX0" fmla="*/ 1345424 w 7331496"/>
              <a:gd name="connsiteY0" fmla="*/ 0 h 4152901"/>
              <a:gd name="connsiteX1" fmla="*/ 7331496 w 7331496"/>
              <a:gd name="connsiteY1" fmla="*/ 0 h 4152901"/>
              <a:gd name="connsiteX2" fmla="*/ 7331496 w 7331496"/>
              <a:gd name="connsiteY2" fmla="*/ 4152901 h 4152901"/>
              <a:gd name="connsiteX3" fmla="*/ 1345424 w 7331496"/>
              <a:gd name="connsiteY3" fmla="*/ 4152901 h 4152901"/>
              <a:gd name="connsiteX4" fmla="*/ 116231 w 7331496"/>
              <a:gd name="connsiteY4" fmla="*/ 2279132 h 4152901"/>
              <a:gd name="connsiteX5" fmla="*/ 1345424 w 7331496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658677"/>
              <a:gd name="connsiteY0" fmla="*/ 0 h 4542200"/>
              <a:gd name="connsiteX1" fmla="*/ 7215265 w 7658677"/>
              <a:gd name="connsiteY1" fmla="*/ 0 h 4542200"/>
              <a:gd name="connsiteX2" fmla="*/ 7215265 w 7658677"/>
              <a:gd name="connsiteY2" fmla="*/ 4152901 h 4542200"/>
              <a:gd name="connsiteX3" fmla="*/ 1229193 w 7658677"/>
              <a:gd name="connsiteY3" fmla="*/ 4152901 h 4542200"/>
              <a:gd name="connsiteX4" fmla="*/ 0 w 7658677"/>
              <a:gd name="connsiteY4" fmla="*/ 2279132 h 4542200"/>
              <a:gd name="connsiteX5" fmla="*/ 1229193 w 7658677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96649 w 7215265"/>
              <a:gd name="connsiteY0" fmla="*/ 7495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96649 w 7215265"/>
              <a:gd name="connsiteY5" fmla="*/ 7495 h 415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15265" h="4152901">
                <a:moveTo>
                  <a:pt x="1296649" y="7495"/>
                </a:moveTo>
                <a:lnTo>
                  <a:pt x="7215265" y="0"/>
                </a:lnTo>
                <a:lnTo>
                  <a:pt x="7215265" y="4152901"/>
                </a:lnTo>
                <a:lnTo>
                  <a:pt x="1229193" y="4152901"/>
                </a:lnTo>
                <a:lnTo>
                  <a:pt x="0" y="2279132"/>
                </a:lnTo>
                <a:lnTo>
                  <a:pt x="1296649" y="7495"/>
                </a:lnTo>
                <a:close/>
              </a:path>
            </a:pathLst>
          </a:custGeom>
          <a:solidFill>
            <a:srgbClr val="F800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Фигура, имеющая форму буквы L 17">
            <a:extLst>
              <a:ext uri="{FF2B5EF4-FFF2-40B4-BE49-F238E27FC236}">
                <a16:creationId xmlns:a16="http://schemas.microsoft.com/office/drawing/2014/main" id="{408A75ED-9AFD-FF1D-2C1A-82665D3F283F}"/>
              </a:ext>
            </a:extLst>
          </p:cNvPr>
          <p:cNvSpPr/>
          <p:nvPr/>
        </p:nvSpPr>
        <p:spPr>
          <a:xfrm rot="2700000">
            <a:off x="4730742" y="3312580"/>
            <a:ext cx="3292007" cy="3313588"/>
          </a:xfrm>
          <a:custGeom>
            <a:avLst/>
            <a:gdLst>
              <a:gd name="connsiteX0" fmla="*/ 0 w 1760358"/>
              <a:gd name="connsiteY0" fmla="*/ 0 h 1824337"/>
              <a:gd name="connsiteX1" fmla="*/ 880179 w 1760358"/>
              <a:gd name="connsiteY1" fmla="*/ 0 h 1824337"/>
              <a:gd name="connsiteX2" fmla="*/ 880179 w 1760358"/>
              <a:gd name="connsiteY2" fmla="*/ 944158 h 1824337"/>
              <a:gd name="connsiteX3" fmla="*/ 1760358 w 1760358"/>
              <a:gd name="connsiteY3" fmla="*/ 944158 h 1824337"/>
              <a:gd name="connsiteX4" fmla="*/ 1760358 w 1760358"/>
              <a:gd name="connsiteY4" fmla="*/ 1824337 h 1824337"/>
              <a:gd name="connsiteX5" fmla="*/ 0 w 1760358"/>
              <a:gd name="connsiteY5" fmla="*/ 1824337 h 1824337"/>
              <a:gd name="connsiteX6" fmla="*/ 0 w 1760358"/>
              <a:gd name="connsiteY6" fmla="*/ 0 h 1824337"/>
              <a:gd name="connsiteX0" fmla="*/ 0 w 2269141"/>
              <a:gd name="connsiteY0" fmla="*/ 0 h 1898535"/>
              <a:gd name="connsiteX1" fmla="*/ 1388962 w 2269141"/>
              <a:gd name="connsiteY1" fmla="*/ 74198 h 1898535"/>
              <a:gd name="connsiteX2" fmla="*/ 1388962 w 2269141"/>
              <a:gd name="connsiteY2" fmla="*/ 1018356 h 1898535"/>
              <a:gd name="connsiteX3" fmla="*/ 2269141 w 2269141"/>
              <a:gd name="connsiteY3" fmla="*/ 1018356 h 1898535"/>
              <a:gd name="connsiteX4" fmla="*/ 2269141 w 2269141"/>
              <a:gd name="connsiteY4" fmla="*/ 1898535 h 1898535"/>
              <a:gd name="connsiteX5" fmla="*/ 508783 w 2269141"/>
              <a:gd name="connsiteY5" fmla="*/ 1898535 h 1898535"/>
              <a:gd name="connsiteX6" fmla="*/ 0 w 2269141"/>
              <a:gd name="connsiteY6" fmla="*/ 0 h 1898535"/>
              <a:gd name="connsiteX0" fmla="*/ 0 w 2269141"/>
              <a:gd name="connsiteY0" fmla="*/ 890370 h 2788905"/>
              <a:gd name="connsiteX1" fmla="*/ 890779 w 2269141"/>
              <a:gd name="connsiteY1" fmla="*/ 0 h 2788905"/>
              <a:gd name="connsiteX2" fmla="*/ 1388962 w 2269141"/>
              <a:gd name="connsiteY2" fmla="*/ 1908726 h 2788905"/>
              <a:gd name="connsiteX3" fmla="*/ 2269141 w 2269141"/>
              <a:gd name="connsiteY3" fmla="*/ 1908726 h 2788905"/>
              <a:gd name="connsiteX4" fmla="*/ 2269141 w 2269141"/>
              <a:gd name="connsiteY4" fmla="*/ 2788905 h 2788905"/>
              <a:gd name="connsiteX5" fmla="*/ 508783 w 2269141"/>
              <a:gd name="connsiteY5" fmla="*/ 2788905 h 2788905"/>
              <a:gd name="connsiteX6" fmla="*/ 0 w 2269141"/>
              <a:gd name="connsiteY6" fmla="*/ 890370 h 2788905"/>
              <a:gd name="connsiteX0" fmla="*/ 0 w 2401637"/>
              <a:gd name="connsiteY0" fmla="*/ 890370 h 3313588"/>
              <a:gd name="connsiteX1" fmla="*/ 890779 w 2401637"/>
              <a:gd name="connsiteY1" fmla="*/ 0 h 3313588"/>
              <a:gd name="connsiteX2" fmla="*/ 1388962 w 2401637"/>
              <a:gd name="connsiteY2" fmla="*/ 1908726 h 3313588"/>
              <a:gd name="connsiteX3" fmla="*/ 2269141 w 2401637"/>
              <a:gd name="connsiteY3" fmla="*/ 1908726 h 3313588"/>
              <a:gd name="connsiteX4" fmla="*/ 2401637 w 2401637"/>
              <a:gd name="connsiteY4" fmla="*/ 3313588 h 3313588"/>
              <a:gd name="connsiteX5" fmla="*/ 508783 w 2401637"/>
              <a:gd name="connsiteY5" fmla="*/ 2788905 h 3313588"/>
              <a:gd name="connsiteX6" fmla="*/ 0 w 2401637"/>
              <a:gd name="connsiteY6" fmla="*/ 890370 h 3313588"/>
              <a:gd name="connsiteX0" fmla="*/ 0 w 3286707"/>
              <a:gd name="connsiteY0" fmla="*/ 890370 h 3313588"/>
              <a:gd name="connsiteX1" fmla="*/ 890779 w 3286707"/>
              <a:gd name="connsiteY1" fmla="*/ 0 h 3313588"/>
              <a:gd name="connsiteX2" fmla="*/ 1388962 w 3286707"/>
              <a:gd name="connsiteY2" fmla="*/ 1908726 h 3313588"/>
              <a:gd name="connsiteX3" fmla="*/ 3286707 w 3286707"/>
              <a:gd name="connsiteY3" fmla="*/ 2406910 h 3313588"/>
              <a:gd name="connsiteX4" fmla="*/ 2401637 w 3286707"/>
              <a:gd name="connsiteY4" fmla="*/ 3313588 h 3313588"/>
              <a:gd name="connsiteX5" fmla="*/ 508783 w 3286707"/>
              <a:gd name="connsiteY5" fmla="*/ 2788905 h 3313588"/>
              <a:gd name="connsiteX6" fmla="*/ 0 w 3286707"/>
              <a:gd name="connsiteY6" fmla="*/ 890370 h 3313588"/>
              <a:gd name="connsiteX0" fmla="*/ 0 w 3286707"/>
              <a:gd name="connsiteY0" fmla="*/ 890370 h 3313588"/>
              <a:gd name="connsiteX1" fmla="*/ 890779 w 3286707"/>
              <a:gd name="connsiteY1" fmla="*/ 0 h 3313588"/>
              <a:gd name="connsiteX2" fmla="*/ 1113370 w 3286707"/>
              <a:gd name="connsiteY2" fmla="*/ 2205517 h 3313588"/>
              <a:gd name="connsiteX3" fmla="*/ 3286707 w 3286707"/>
              <a:gd name="connsiteY3" fmla="*/ 2406910 h 3313588"/>
              <a:gd name="connsiteX4" fmla="*/ 2401637 w 3286707"/>
              <a:gd name="connsiteY4" fmla="*/ 3313588 h 3313588"/>
              <a:gd name="connsiteX5" fmla="*/ 508783 w 3286707"/>
              <a:gd name="connsiteY5" fmla="*/ 2788905 h 3313588"/>
              <a:gd name="connsiteX6" fmla="*/ 0 w 3286707"/>
              <a:gd name="connsiteY6" fmla="*/ 890370 h 3313588"/>
              <a:gd name="connsiteX0" fmla="*/ 0 w 3286707"/>
              <a:gd name="connsiteY0" fmla="*/ 890370 h 3313588"/>
              <a:gd name="connsiteX1" fmla="*/ 890779 w 3286707"/>
              <a:gd name="connsiteY1" fmla="*/ 0 h 3313588"/>
              <a:gd name="connsiteX2" fmla="*/ 1399560 w 3286707"/>
              <a:gd name="connsiteY2" fmla="*/ 1898128 h 3313588"/>
              <a:gd name="connsiteX3" fmla="*/ 3286707 w 3286707"/>
              <a:gd name="connsiteY3" fmla="*/ 2406910 h 3313588"/>
              <a:gd name="connsiteX4" fmla="*/ 2401637 w 3286707"/>
              <a:gd name="connsiteY4" fmla="*/ 3313588 h 3313588"/>
              <a:gd name="connsiteX5" fmla="*/ 508783 w 3286707"/>
              <a:gd name="connsiteY5" fmla="*/ 2788905 h 3313588"/>
              <a:gd name="connsiteX6" fmla="*/ 0 w 3286707"/>
              <a:gd name="connsiteY6" fmla="*/ 890370 h 3313588"/>
              <a:gd name="connsiteX0" fmla="*/ 0 w 3292007"/>
              <a:gd name="connsiteY0" fmla="*/ 906270 h 3313588"/>
              <a:gd name="connsiteX1" fmla="*/ 896079 w 3292007"/>
              <a:gd name="connsiteY1" fmla="*/ 0 h 3313588"/>
              <a:gd name="connsiteX2" fmla="*/ 1404860 w 3292007"/>
              <a:gd name="connsiteY2" fmla="*/ 1898128 h 3313588"/>
              <a:gd name="connsiteX3" fmla="*/ 3292007 w 3292007"/>
              <a:gd name="connsiteY3" fmla="*/ 2406910 h 3313588"/>
              <a:gd name="connsiteX4" fmla="*/ 2406937 w 3292007"/>
              <a:gd name="connsiteY4" fmla="*/ 3313588 h 3313588"/>
              <a:gd name="connsiteX5" fmla="*/ 514083 w 3292007"/>
              <a:gd name="connsiteY5" fmla="*/ 2788905 h 3313588"/>
              <a:gd name="connsiteX6" fmla="*/ 0 w 3292007"/>
              <a:gd name="connsiteY6" fmla="*/ 906270 h 3313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92007" h="3313588">
                <a:moveTo>
                  <a:pt x="0" y="906270"/>
                </a:moveTo>
                <a:lnTo>
                  <a:pt x="896079" y="0"/>
                </a:lnTo>
                <a:lnTo>
                  <a:pt x="1404860" y="1898128"/>
                </a:lnTo>
                <a:lnTo>
                  <a:pt x="3292007" y="2406910"/>
                </a:lnTo>
                <a:lnTo>
                  <a:pt x="2406937" y="3313588"/>
                </a:lnTo>
                <a:lnTo>
                  <a:pt x="514083" y="2788905"/>
                </a:lnTo>
                <a:lnTo>
                  <a:pt x="0" y="90627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1">
            <a:extLst>
              <a:ext uri="{FF2B5EF4-FFF2-40B4-BE49-F238E27FC236}">
                <a16:creationId xmlns:a16="http://schemas.microsoft.com/office/drawing/2014/main" id="{85CB3111-B034-D2E0-FEBE-4E2CD493E42E}"/>
              </a:ext>
            </a:extLst>
          </p:cNvPr>
          <p:cNvSpPr/>
          <p:nvPr/>
        </p:nvSpPr>
        <p:spPr>
          <a:xfrm flipH="1" flipV="1">
            <a:off x="-1" y="1625599"/>
            <a:ext cx="4504544" cy="2890395"/>
          </a:xfrm>
          <a:custGeom>
            <a:avLst/>
            <a:gdLst>
              <a:gd name="connsiteX0" fmla="*/ 0 w 5986072"/>
              <a:gd name="connsiteY0" fmla="*/ 0 h 4152901"/>
              <a:gd name="connsiteX1" fmla="*/ 5986072 w 5986072"/>
              <a:gd name="connsiteY1" fmla="*/ 0 h 4152901"/>
              <a:gd name="connsiteX2" fmla="*/ 5986072 w 5986072"/>
              <a:gd name="connsiteY2" fmla="*/ 4152901 h 4152901"/>
              <a:gd name="connsiteX3" fmla="*/ 0 w 5986072"/>
              <a:gd name="connsiteY3" fmla="*/ 4152901 h 4152901"/>
              <a:gd name="connsiteX4" fmla="*/ 0 w 5986072"/>
              <a:gd name="connsiteY4" fmla="*/ 0 h 4152901"/>
              <a:gd name="connsiteX0" fmla="*/ 7495 w 5993567"/>
              <a:gd name="connsiteY0" fmla="*/ 0 h 4152901"/>
              <a:gd name="connsiteX1" fmla="*/ 5993567 w 5993567"/>
              <a:gd name="connsiteY1" fmla="*/ 0 h 4152901"/>
              <a:gd name="connsiteX2" fmla="*/ 5993567 w 5993567"/>
              <a:gd name="connsiteY2" fmla="*/ 4152901 h 4152901"/>
              <a:gd name="connsiteX3" fmla="*/ 7495 w 5993567"/>
              <a:gd name="connsiteY3" fmla="*/ 4152901 h 4152901"/>
              <a:gd name="connsiteX4" fmla="*/ 0 w 5993567"/>
              <a:gd name="connsiteY4" fmla="*/ 45597 h 4152901"/>
              <a:gd name="connsiteX5" fmla="*/ 7495 w 5993567"/>
              <a:gd name="connsiteY5" fmla="*/ 0 h 4152901"/>
              <a:gd name="connsiteX0" fmla="*/ 1618938 w 7605010"/>
              <a:gd name="connsiteY0" fmla="*/ 0 h 4152901"/>
              <a:gd name="connsiteX1" fmla="*/ 7605010 w 7605010"/>
              <a:gd name="connsiteY1" fmla="*/ 0 h 4152901"/>
              <a:gd name="connsiteX2" fmla="*/ 7605010 w 7605010"/>
              <a:gd name="connsiteY2" fmla="*/ 4152901 h 4152901"/>
              <a:gd name="connsiteX3" fmla="*/ 1618938 w 7605010"/>
              <a:gd name="connsiteY3" fmla="*/ 4152901 h 4152901"/>
              <a:gd name="connsiteX4" fmla="*/ 0 w 7605010"/>
              <a:gd name="connsiteY4" fmla="*/ 2271637 h 4152901"/>
              <a:gd name="connsiteX5" fmla="*/ 1618938 w 7605010"/>
              <a:gd name="connsiteY5" fmla="*/ 0 h 4152901"/>
              <a:gd name="connsiteX0" fmla="*/ 771993 w 6758065"/>
              <a:gd name="connsiteY0" fmla="*/ 0 h 4152901"/>
              <a:gd name="connsiteX1" fmla="*/ 6758065 w 6758065"/>
              <a:gd name="connsiteY1" fmla="*/ 0 h 4152901"/>
              <a:gd name="connsiteX2" fmla="*/ 6758065 w 6758065"/>
              <a:gd name="connsiteY2" fmla="*/ 4152901 h 4152901"/>
              <a:gd name="connsiteX3" fmla="*/ 771993 w 6758065"/>
              <a:gd name="connsiteY3" fmla="*/ 4152901 h 4152901"/>
              <a:gd name="connsiteX4" fmla="*/ 0 w 6758065"/>
              <a:gd name="connsiteY4" fmla="*/ 2241657 h 4152901"/>
              <a:gd name="connsiteX5" fmla="*/ 771993 w 67580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345423 w 7331495"/>
              <a:gd name="connsiteY0" fmla="*/ 0 h 4152901"/>
              <a:gd name="connsiteX1" fmla="*/ 7331495 w 7331495"/>
              <a:gd name="connsiteY1" fmla="*/ 0 h 4152901"/>
              <a:gd name="connsiteX2" fmla="*/ 7331495 w 7331495"/>
              <a:gd name="connsiteY2" fmla="*/ 4152901 h 4152901"/>
              <a:gd name="connsiteX3" fmla="*/ 1345423 w 7331495"/>
              <a:gd name="connsiteY3" fmla="*/ 4152901 h 4152901"/>
              <a:gd name="connsiteX4" fmla="*/ 116230 w 7331495"/>
              <a:gd name="connsiteY4" fmla="*/ 2279132 h 4152901"/>
              <a:gd name="connsiteX5" fmla="*/ 1345423 w 7331495"/>
              <a:gd name="connsiteY5" fmla="*/ 0 h 4152901"/>
              <a:gd name="connsiteX0" fmla="*/ 1379157 w 7365229"/>
              <a:gd name="connsiteY0" fmla="*/ 0 h 4152901"/>
              <a:gd name="connsiteX1" fmla="*/ 7365229 w 7365229"/>
              <a:gd name="connsiteY1" fmla="*/ 0 h 4152901"/>
              <a:gd name="connsiteX2" fmla="*/ 7365229 w 7365229"/>
              <a:gd name="connsiteY2" fmla="*/ 4152901 h 4152901"/>
              <a:gd name="connsiteX3" fmla="*/ 1379157 w 7365229"/>
              <a:gd name="connsiteY3" fmla="*/ 4152901 h 4152901"/>
              <a:gd name="connsiteX4" fmla="*/ 149964 w 7365229"/>
              <a:gd name="connsiteY4" fmla="*/ 2279132 h 4152901"/>
              <a:gd name="connsiteX5" fmla="*/ 1379157 w 7365229"/>
              <a:gd name="connsiteY5" fmla="*/ 0 h 4152901"/>
              <a:gd name="connsiteX0" fmla="*/ 1345424 w 7331496"/>
              <a:gd name="connsiteY0" fmla="*/ 0 h 4152901"/>
              <a:gd name="connsiteX1" fmla="*/ 7331496 w 7331496"/>
              <a:gd name="connsiteY1" fmla="*/ 0 h 4152901"/>
              <a:gd name="connsiteX2" fmla="*/ 7331496 w 7331496"/>
              <a:gd name="connsiteY2" fmla="*/ 4152901 h 4152901"/>
              <a:gd name="connsiteX3" fmla="*/ 1345424 w 7331496"/>
              <a:gd name="connsiteY3" fmla="*/ 4152901 h 4152901"/>
              <a:gd name="connsiteX4" fmla="*/ 116231 w 7331496"/>
              <a:gd name="connsiteY4" fmla="*/ 2279132 h 4152901"/>
              <a:gd name="connsiteX5" fmla="*/ 1345424 w 7331496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658677"/>
              <a:gd name="connsiteY0" fmla="*/ 0 h 4542200"/>
              <a:gd name="connsiteX1" fmla="*/ 7215265 w 7658677"/>
              <a:gd name="connsiteY1" fmla="*/ 0 h 4542200"/>
              <a:gd name="connsiteX2" fmla="*/ 7215265 w 7658677"/>
              <a:gd name="connsiteY2" fmla="*/ 4152901 h 4542200"/>
              <a:gd name="connsiteX3" fmla="*/ 1229193 w 7658677"/>
              <a:gd name="connsiteY3" fmla="*/ 4152901 h 4542200"/>
              <a:gd name="connsiteX4" fmla="*/ 0 w 7658677"/>
              <a:gd name="connsiteY4" fmla="*/ 2279132 h 4542200"/>
              <a:gd name="connsiteX5" fmla="*/ 1229193 w 7658677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96649 w 7215265"/>
              <a:gd name="connsiteY0" fmla="*/ 7495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96649 w 7215265"/>
              <a:gd name="connsiteY5" fmla="*/ 7495 h 4152901"/>
              <a:gd name="connsiteX0" fmla="*/ 1381676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81676 w 7300292"/>
              <a:gd name="connsiteY5" fmla="*/ 7495 h 4152901"/>
              <a:gd name="connsiteX0" fmla="*/ 1320942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20942 w 7300292"/>
              <a:gd name="connsiteY5" fmla="*/ 7495 h 415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00292" h="4152901">
                <a:moveTo>
                  <a:pt x="1320942" y="7495"/>
                </a:moveTo>
                <a:lnTo>
                  <a:pt x="7300292" y="0"/>
                </a:lnTo>
                <a:lnTo>
                  <a:pt x="7300292" y="4152901"/>
                </a:lnTo>
                <a:lnTo>
                  <a:pt x="1314220" y="4152901"/>
                </a:lnTo>
                <a:lnTo>
                  <a:pt x="0" y="2084788"/>
                </a:lnTo>
                <a:lnTo>
                  <a:pt x="1320942" y="7495"/>
                </a:lnTo>
                <a:close/>
              </a:path>
            </a:pathLst>
          </a:custGeom>
          <a:solidFill>
            <a:srgbClr val="004F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B0A4D72-5518-1737-F3DA-060DDC04B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184" y="230569"/>
            <a:ext cx="1701394" cy="223516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E40A5FA-5674-07B4-4FAB-AC8564A822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68900"/>
            <a:ext cx="5499100" cy="16891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7E035B4-5917-5EE5-F8B2-C9FB7A2DDD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4240" y="2080260"/>
            <a:ext cx="1828800" cy="27813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0B555D2-6F53-F7AA-6986-5DAC3292BE86}"/>
              </a:ext>
            </a:extLst>
          </p:cNvPr>
          <p:cNvSpPr txBox="1"/>
          <p:nvPr/>
        </p:nvSpPr>
        <p:spPr>
          <a:xfrm>
            <a:off x="6594589" y="4257640"/>
            <a:ext cx="5762941" cy="14234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7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venir Next Cyr Medium" panose="020B0503020202020204" pitchFamily="34" charset="0"/>
              </a:rPr>
              <a:t>ПЕРЕСЕЛЕНИЕ ГРАЖДАН ИЗ «ФЕНОЛЬНОГО» ЖИЛОГО ФОНДА</a:t>
            </a:r>
            <a:endParaRPr lang="ru-RU" sz="3600" b="1" dirty="0">
              <a:solidFill>
                <a:schemeClr val="bg1"/>
              </a:solidFill>
              <a:latin typeface="Avenir Next Cyr Medium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8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4AC54E-9826-F1A2-B58C-473AA6187F6F}"/>
              </a:ext>
            </a:extLst>
          </p:cNvPr>
          <p:cNvSpPr/>
          <p:nvPr/>
        </p:nvSpPr>
        <p:spPr>
          <a:xfrm>
            <a:off x="376058" y="4341919"/>
            <a:ext cx="5417152" cy="63804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Номер слайда 53">
            <a:extLst>
              <a:ext uri="{FF2B5EF4-FFF2-40B4-BE49-F238E27FC236}">
                <a16:creationId xmlns:a16="http://schemas.microsoft.com/office/drawing/2014/main" id="{853735E7-6163-89E1-F2C9-9A782DD5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8608" y="5990878"/>
            <a:ext cx="233152" cy="329582"/>
          </a:xfrm>
        </p:spPr>
        <p:txBody>
          <a:bodyPr lIns="0" tIns="0" rIns="0" bIns="0"/>
          <a:lstStyle/>
          <a:p>
            <a:fld id="{A57B1FCA-4CF2-C540-9769-3D9CF2EE4447}" type="slidenum">
              <a:rPr lang="ru-RU" sz="800">
                <a:solidFill>
                  <a:srgbClr val="DDB460"/>
                </a:solidFill>
                <a:latin typeface="Avenir Next Cyr Medium" panose="020B0503020202020204" pitchFamily="34" charset="0"/>
              </a:rPr>
              <a:pPr/>
              <a:t>2</a:t>
            </a:fld>
            <a:endParaRPr lang="ru-RU" sz="800" dirty="0">
              <a:solidFill>
                <a:srgbClr val="DDB4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E27523-531A-98AE-406C-1B9E6F477CD8}"/>
              </a:ext>
            </a:extLst>
          </p:cNvPr>
          <p:cNvSpPr txBox="1"/>
          <p:nvPr/>
        </p:nvSpPr>
        <p:spPr>
          <a:xfrm>
            <a:off x="2549014" y="146214"/>
            <a:ext cx="7076218" cy="29495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3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КРИТЕРИИ И УСЛОВИЯ УЧАСТИЯ</a:t>
            </a:r>
            <a:endParaRPr lang="ru-RU" sz="2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CC43860-E71D-6F12-3112-94FF79E9A21B}"/>
              </a:ext>
            </a:extLst>
          </p:cNvPr>
          <p:cNvSpPr/>
          <p:nvPr/>
        </p:nvSpPr>
        <p:spPr>
          <a:xfrm>
            <a:off x="376058" y="5064109"/>
            <a:ext cx="5438742" cy="54392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граждане включены в список подлежащих переселению из «фенольного» фонда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D221B75-7A6B-CB68-1E70-E23DB65B24C6}"/>
              </a:ext>
            </a:extLst>
          </p:cNvPr>
          <p:cNvSpPr/>
          <p:nvPr/>
        </p:nvSpPr>
        <p:spPr>
          <a:xfrm>
            <a:off x="376058" y="5754801"/>
            <a:ext cx="5417152" cy="8332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D7D533A-E145-D1B9-A185-E40E6EBDD326}"/>
              </a:ext>
            </a:extLst>
          </p:cNvPr>
          <p:cNvSpPr txBox="1"/>
          <p:nvPr/>
        </p:nvSpPr>
        <p:spPr>
          <a:xfrm>
            <a:off x="1054607" y="4424662"/>
            <a:ext cx="4200652" cy="48244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dirty="0">
                <a:solidFill>
                  <a:srgbClr val="002060"/>
                </a:solidFill>
              </a:rPr>
              <a:t>граждане постоянно проживают на территории муниципального образования ХМАО-Югры в «фенольном» фонде</a:t>
            </a: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E8BDB60-F7C4-526B-C3C7-1411FE822735}"/>
              </a:ext>
            </a:extLst>
          </p:cNvPr>
          <p:cNvSpPr txBox="1"/>
          <p:nvPr/>
        </p:nvSpPr>
        <p:spPr>
          <a:xfrm>
            <a:off x="1033386" y="5863658"/>
            <a:ext cx="4200652" cy="62395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граждане не 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явля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ю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тся 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получателем иных мер социальной поддержки в виде обеспечения жилым помещением за счет средств бюджетов бюджетной системы Российской Федерации</a:t>
            </a:r>
          </a:p>
        </p:txBody>
      </p:sp>
      <p:sp>
        <p:nvSpPr>
          <p:cNvPr id="115" name="Рисунок 113" descr="Бумага со сплошной заливкой">
            <a:extLst>
              <a:ext uri="{FF2B5EF4-FFF2-40B4-BE49-F238E27FC236}">
                <a16:creationId xmlns:a16="http://schemas.microsoft.com/office/drawing/2014/main" id="{FECA70D4-7112-3984-6483-08FC8340536A}"/>
              </a:ext>
            </a:extLst>
          </p:cNvPr>
          <p:cNvSpPr>
            <a:spLocks noChangeAspect="1"/>
          </p:cNvSpPr>
          <p:nvPr/>
        </p:nvSpPr>
        <p:spPr>
          <a:xfrm>
            <a:off x="517531" y="5905646"/>
            <a:ext cx="331935" cy="415701"/>
          </a:xfrm>
          <a:custGeom>
            <a:avLst/>
            <a:gdLst>
              <a:gd name="connsiteX0" fmla="*/ 57150 w 590550"/>
              <a:gd name="connsiteY0" fmla="*/ 704850 h 762000"/>
              <a:gd name="connsiteX1" fmla="*/ 57150 w 590550"/>
              <a:gd name="connsiteY1" fmla="*/ 57150 h 762000"/>
              <a:gd name="connsiteX2" fmla="*/ 323850 w 590550"/>
              <a:gd name="connsiteY2" fmla="*/ 57150 h 762000"/>
              <a:gd name="connsiteX3" fmla="*/ 323850 w 590550"/>
              <a:gd name="connsiteY3" fmla="*/ 257175 h 762000"/>
              <a:gd name="connsiteX4" fmla="*/ 533400 w 590550"/>
              <a:gd name="connsiteY4" fmla="*/ 257175 h 762000"/>
              <a:gd name="connsiteX5" fmla="*/ 533400 w 590550"/>
              <a:gd name="connsiteY5" fmla="*/ 704850 h 762000"/>
              <a:gd name="connsiteX6" fmla="*/ 57150 w 590550"/>
              <a:gd name="connsiteY6" fmla="*/ 704850 h 762000"/>
              <a:gd name="connsiteX7" fmla="*/ 381000 w 590550"/>
              <a:gd name="connsiteY7" fmla="*/ 80963 h 762000"/>
              <a:gd name="connsiteX8" fmla="*/ 500063 w 590550"/>
              <a:gd name="connsiteY8" fmla="*/ 200025 h 762000"/>
              <a:gd name="connsiteX9" fmla="*/ 381000 w 590550"/>
              <a:gd name="connsiteY9" fmla="*/ 200025 h 762000"/>
              <a:gd name="connsiteX10" fmla="*/ 381000 w 590550"/>
              <a:gd name="connsiteY10" fmla="*/ 80963 h 762000"/>
              <a:gd name="connsiteX11" fmla="*/ 381000 w 590550"/>
              <a:gd name="connsiteY11" fmla="*/ 0 h 762000"/>
              <a:gd name="connsiteX12" fmla="*/ 0 w 590550"/>
              <a:gd name="connsiteY12" fmla="*/ 0 h 762000"/>
              <a:gd name="connsiteX13" fmla="*/ 0 w 590550"/>
              <a:gd name="connsiteY13" fmla="*/ 762000 h 762000"/>
              <a:gd name="connsiteX14" fmla="*/ 590550 w 590550"/>
              <a:gd name="connsiteY14" fmla="*/ 762000 h 762000"/>
              <a:gd name="connsiteX15" fmla="*/ 590550 w 590550"/>
              <a:gd name="connsiteY15" fmla="*/ 209550 h 762000"/>
              <a:gd name="connsiteX16" fmla="*/ 381000 w 590550"/>
              <a:gd name="connsiteY16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0550" h="762000">
                <a:moveTo>
                  <a:pt x="57150" y="704850"/>
                </a:moveTo>
                <a:lnTo>
                  <a:pt x="57150" y="57150"/>
                </a:lnTo>
                <a:lnTo>
                  <a:pt x="323850" y="57150"/>
                </a:lnTo>
                <a:lnTo>
                  <a:pt x="323850" y="257175"/>
                </a:lnTo>
                <a:lnTo>
                  <a:pt x="533400" y="257175"/>
                </a:lnTo>
                <a:lnTo>
                  <a:pt x="533400" y="704850"/>
                </a:lnTo>
                <a:lnTo>
                  <a:pt x="57150" y="704850"/>
                </a:lnTo>
                <a:close/>
                <a:moveTo>
                  <a:pt x="381000" y="80963"/>
                </a:moveTo>
                <a:lnTo>
                  <a:pt x="500063" y="200025"/>
                </a:lnTo>
                <a:lnTo>
                  <a:pt x="381000" y="200025"/>
                </a:lnTo>
                <a:lnTo>
                  <a:pt x="381000" y="80963"/>
                </a:lnTo>
                <a:close/>
                <a:moveTo>
                  <a:pt x="381000" y="0"/>
                </a:moveTo>
                <a:lnTo>
                  <a:pt x="0" y="0"/>
                </a:lnTo>
                <a:lnTo>
                  <a:pt x="0" y="762000"/>
                </a:lnTo>
                <a:lnTo>
                  <a:pt x="590550" y="762000"/>
                </a:lnTo>
                <a:lnTo>
                  <a:pt x="590550" y="209550"/>
                </a:lnTo>
                <a:lnTo>
                  <a:pt x="381000" y="0"/>
                </a:lnTo>
                <a:close/>
              </a:path>
            </a:pathLst>
          </a:custGeom>
          <a:solidFill>
            <a:schemeClr val="bg1"/>
          </a:solidFill>
          <a:ln w="6350" cap="flat">
            <a:solidFill>
              <a:srgbClr val="004F8A"/>
            </a:solidFill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9E21E13D-4DE3-7D4C-81BB-2C1261BAC910}"/>
              </a:ext>
            </a:extLst>
          </p:cNvPr>
          <p:cNvSpPr/>
          <p:nvPr/>
        </p:nvSpPr>
        <p:spPr>
          <a:xfrm>
            <a:off x="6208283" y="2548700"/>
            <a:ext cx="5423249" cy="279088"/>
          </a:xfrm>
          <a:prstGeom prst="rect">
            <a:avLst/>
          </a:prstGeom>
          <a:solidFill>
            <a:srgbClr val="DDB4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D7328B6-EF31-5646-A4DD-6A9E31F7BBAA}"/>
              </a:ext>
            </a:extLst>
          </p:cNvPr>
          <p:cNvSpPr txBox="1"/>
          <p:nvPr/>
        </p:nvSpPr>
        <p:spPr>
          <a:xfrm>
            <a:off x="6230070" y="2617162"/>
            <a:ext cx="5368647" cy="15388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200" b="1" spc="-2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ДЛЯ НАНИМАТЕЛЕЙ</a:t>
            </a:r>
            <a:endParaRPr lang="ru-RU" sz="1200" b="1" spc="-20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6264952" y="2276574"/>
            <a:ext cx="5412225" cy="16671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ВАРИАНТЫ УЛУЧШЕНИЯ ЖИЛИЩНЫХ УСЛОВИЙ</a:t>
            </a:r>
            <a:endParaRPr lang="ru-RU" sz="14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FB1921F5-ED39-9F49-A082-A9BC2637DA74}"/>
              </a:ext>
            </a:extLst>
          </p:cNvPr>
          <p:cNvSpPr/>
          <p:nvPr/>
        </p:nvSpPr>
        <p:spPr>
          <a:xfrm>
            <a:off x="6195189" y="2902315"/>
            <a:ext cx="5423248" cy="397046"/>
          </a:xfrm>
          <a:prstGeom prst="rect">
            <a:avLst/>
          </a:prstGeom>
          <a:noFill/>
          <a:ln>
            <a:solidFill>
              <a:srgbClr val="DDB4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0720AA-DC8E-1F44-A782-06E93D81CAB4}"/>
              </a:ext>
            </a:extLst>
          </p:cNvPr>
          <p:cNvSpPr txBox="1"/>
          <p:nvPr/>
        </p:nvSpPr>
        <p:spPr>
          <a:xfrm>
            <a:off x="6848561" y="2917556"/>
            <a:ext cx="4131666" cy="33342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ПРЕДОСТАВЛЕНИЕ ЖИЛОГНО ПОМЕЩЕНИЯ ПО ДОГОВОРУ СОЦИАЛЬНОГО НАЙМА</a:t>
            </a: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208AFDA-5D90-BD43-BC4E-2B374AA22F80}"/>
              </a:ext>
            </a:extLst>
          </p:cNvPr>
          <p:cNvSpPr/>
          <p:nvPr/>
        </p:nvSpPr>
        <p:spPr>
          <a:xfrm>
            <a:off x="6195189" y="3390121"/>
            <a:ext cx="5438410" cy="232606"/>
          </a:xfrm>
          <a:prstGeom prst="rect">
            <a:avLst/>
          </a:prstGeom>
          <a:solidFill>
            <a:srgbClr val="DDB4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11F879A-42DE-A844-B93A-849C8553FD4F}"/>
              </a:ext>
            </a:extLst>
          </p:cNvPr>
          <p:cNvSpPr txBox="1"/>
          <p:nvPr/>
        </p:nvSpPr>
        <p:spPr>
          <a:xfrm>
            <a:off x="6208283" y="4265136"/>
            <a:ext cx="5368647" cy="3154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200" b="1" spc="-20" dirty="0">
                <a:solidFill>
                  <a:schemeClr val="bg1"/>
                </a:solidFill>
                <a:latin typeface="Avenir Next Cyr Medium" panose="020B0503020202020204" pitchFamily="34" charset="0"/>
              </a:rPr>
              <a:t>ЗАЙМЫ</a:t>
            </a:r>
          </a:p>
          <a:p>
            <a:pPr algn="ctr">
              <a:lnSpc>
                <a:spcPts val="1200"/>
              </a:lnSpc>
            </a:pPr>
            <a:r>
              <a:rPr lang="ru-RU" sz="1200" b="1" spc="-20" dirty="0">
                <a:solidFill>
                  <a:schemeClr val="bg1"/>
                </a:solidFill>
                <a:latin typeface="Avenir Next Cyr Medium" panose="020B0503020202020204" pitchFamily="34" charset="0"/>
              </a:rPr>
              <a:t>Фонда развития Югры – Ханты-Мансийского </a:t>
            </a:r>
            <a:r>
              <a:rPr lang="ru-RU" sz="1200" b="1" spc="-20" dirty="0" smtClean="0">
                <a:solidFill>
                  <a:schemeClr val="bg1"/>
                </a:solidFill>
                <a:latin typeface="Avenir Next Cyr Medium" panose="020B0503020202020204" pitchFamily="34" charset="0"/>
              </a:rPr>
              <a:t>АО</a:t>
            </a:r>
            <a:endParaRPr lang="ru-RU" sz="1200" b="1" spc="-20" dirty="0">
              <a:solidFill>
                <a:schemeClr val="bg1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8A6156A7-5B83-804C-B9A2-936D47749FBB}"/>
              </a:ext>
            </a:extLst>
          </p:cNvPr>
          <p:cNvSpPr/>
          <p:nvPr/>
        </p:nvSpPr>
        <p:spPr>
          <a:xfrm>
            <a:off x="6186493" y="3696081"/>
            <a:ext cx="5455802" cy="3006560"/>
          </a:xfrm>
          <a:prstGeom prst="rect">
            <a:avLst/>
          </a:prstGeom>
          <a:noFill/>
          <a:ln>
            <a:solidFill>
              <a:srgbClr val="DDB4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Номер слайда 53">
            <a:extLst>
              <a:ext uri="{FF2B5EF4-FFF2-40B4-BE49-F238E27FC236}">
                <a16:creationId xmlns:a16="http://schemas.microsoft.com/office/drawing/2014/main" id="{2C0B3A4B-EC24-664D-88D5-A64634405C7C}"/>
              </a:ext>
            </a:extLst>
          </p:cNvPr>
          <p:cNvSpPr txBox="1">
            <a:spLocks/>
          </p:cNvSpPr>
          <p:nvPr/>
        </p:nvSpPr>
        <p:spPr>
          <a:xfrm>
            <a:off x="11774774" y="6141755"/>
            <a:ext cx="10879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7B1FCA-4CF2-C540-9769-3D9CF2EE4447}" type="slidenum">
              <a:rPr lang="ru-RU" sz="800" smtClean="0">
                <a:solidFill>
                  <a:srgbClr val="DDB460"/>
                </a:solidFill>
                <a:latin typeface="Avenir Next Cyr Medium" panose="020B0503020202020204" pitchFamily="34" charset="0"/>
              </a:rPr>
              <a:pPr/>
              <a:t>2</a:t>
            </a:fld>
            <a:endParaRPr lang="ru-RU" sz="800" dirty="0">
              <a:solidFill>
                <a:srgbClr val="DDB4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3C39CAA-8170-6304-829B-3F93A2C4FADD}"/>
              </a:ext>
            </a:extLst>
          </p:cNvPr>
          <p:cNvSpPr/>
          <p:nvPr/>
        </p:nvSpPr>
        <p:spPr>
          <a:xfrm>
            <a:off x="6215557" y="2207844"/>
            <a:ext cx="5423249" cy="238893"/>
          </a:xfrm>
          <a:prstGeom prst="rect">
            <a:avLst/>
          </a:prstGeom>
          <a:noFill/>
          <a:ln>
            <a:solidFill>
              <a:srgbClr val="DDB4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F43F4B-99CD-762E-44E7-3CA6528F7985}"/>
              </a:ext>
            </a:extLst>
          </p:cNvPr>
          <p:cNvSpPr txBox="1"/>
          <p:nvPr/>
        </p:nvSpPr>
        <p:spPr>
          <a:xfrm>
            <a:off x="6215557" y="3792350"/>
            <a:ext cx="5397674" cy="30008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1. ПРЕДОСТАВЛЕНИЕ ЖИЛОГО ПОМЕЩЕНИЯ В СОБСТВЕННОСТЬ</a:t>
            </a: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2. </a:t>
            </a: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ПРЕДОСТАВЛЕНИЕ СОЦИАЛЬНОЙ ВЫПЛАТЫ НА ПРИОБРЕТЕНИЕ (СТРОИТЕЛЬСТВО) ЖИЛЫХ ПОМЕЩЕНИЙ</a:t>
            </a:r>
          </a:p>
          <a:p>
            <a:pPr algn="ctr">
              <a:lnSpc>
                <a:spcPts val="1300"/>
              </a:lnSpc>
            </a:pP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Расчет социальной выплаты</a:t>
            </a: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endParaRPr lang="ru-RU" sz="1200" b="1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sz="1200" b="1" dirty="0" err="1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СтЖ</a:t>
            </a: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= Н x РЖ, где:</a:t>
            </a:r>
          </a:p>
          <a:p>
            <a:pPr algn="ctr">
              <a:lnSpc>
                <a:spcPts val="1300"/>
              </a:lnSpc>
            </a:pP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РЖ - </a:t>
            </a:r>
            <a:r>
              <a:rPr lang="ru-RU" sz="12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норматив общей площади жилого помещения, установленный для семей разной </a:t>
            </a:r>
            <a:r>
              <a:rPr lang="ru-RU" sz="120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численности</a:t>
            </a: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( </a:t>
            </a: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одиноко проживающие граждане - 33 кв. м</a:t>
            </a: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;  </a:t>
            </a: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семья из 2 человек - 42 кв. м</a:t>
            </a: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; семья </a:t>
            </a: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из 3 и более человек - по 18 кв. м на одного </a:t>
            </a: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человека);</a:t>
            </a: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just">
              <a:lnSpc>
                <a:spcPts val="1300"/>
              </a:lnSpc>
            </a:pP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Н - </a:t>
            </a:r>
            <a:r>
              <a:rPr lang="ru-RU" sz="12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размер средней рыночной стоимости 1 кв. метра общей площади жилого помещения по автономному округу, определяемой Минстроем России на 4 квартал предшествующего года (в 2022 году – на 4 квартал 2022 </a:t>
            </a:r>
            <a:r>
              <a:rPr lang="ru-RU" sz="120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года – 91 822 рубля).</a:t>
            </a:r>
            <a:endParaRPr lang="ru-RU" sz="1200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1B0A4D72-5518-1737-F3DA-060DDC04B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8646" y="32099"/>
            <a:ext cx="525053" cy="689776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356931" y="4068022"/>
            <a:ext cx="5412225" cy="17806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КРИТЕРИИ</a:t>
            </a:r>
            <a:endParaRPr lang="ru-RU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66" name="Рисунок 113" descr="Бумага со сплошной заливкой">
            <a:extLst>
              <a:ext uri="{FF2B5EF4-FFF2-40B4-BE49-F238E27FC236}">
                <a16:creationId xmlns:a16="http://schemas.microsoft.com/office/drawing/2014/main" id="{FECA70D4-7112-3984-6483-08FC8340536A}"/>
              </a:ext>
            </a:extLst>
          </p:cNvPr>
          <p:cNvSpPr>
            <a:spLocks noChangeAspect="1"/>
          </p:cNvSpPr>
          <p:nvPr/>
        </p:nvSpPr>
        <p:spPr>
          <a:xfrm>
            <a:off x="532496" y="5107754"/>
            <a:ext cx="347436" cy="421115"/>
          </a:xfrm>
          <a:custGeom>
            <a:avLst/>
            <a:gdLst>
              <a:gd name="connsiteX0" fmla="*/ 57150 w 590550"/>
              <a:gd name="connsiteY0" fmla="*/ 704850 h 762000"/>
              <a:gd name="connsiteX1" fmla="*/ 57150 w 590550"/>
              <a:gd name="connsiteY1" fmla="*/ 57150 h 762000"/>
              <a:gd name="connsiteX2" fmla="*/ 323850 w 590550"/>
              <a:gd name="connsiteY2" fmla="*/ 57150 h 762000"/>
              <a:gd name="connsiteX3" fmla="*/ 323850 w 590550"/>
              <a:gd name="connsiteY3" fmla="*/ 257175 h 762000"/>
              <a:gd name="connsiteX4" fmla="*/ 533400 w 590550"/>
              <a:gd name="connsiteY4" fmla="*/ 257175 h 762000"/>
              <a:gd name="connsiteX5" fmla="*/ 533400 w 590550"/>
              <a:gd name="connsiteY5" fmla="*/ 704850 h 762000"/>
              <a:gd name="connsiteX6" fmla="*/ 57150 w 590550"/>
              <a:gd name="connsiteY6" fmla="*/ 704850 h 762000"/>
              <a:gd name="connsiteX7" fmla="*/ 381000 w 590550"/>
              <a:gd name="connsiteY7" fmla="*/ 80963 h 762000"/>
              <a:gd name="connsiteX8" fmla="*/ 500063 w 590550"/>
              <a:gd name="connsiteY8" fmla="*/ 200025 h 762000"/>
              <a:gd name="connsiteX9" fmla="*/ 381000 w 590550"/>
              <a:gd name="connsiteY9" fmla="*/ 200025 h 762000"/>
              <a:gd name="connsiteX10" fmla="*/ 381000 w 590550"/>
              <a:gd name="connsiteY10" fmla="*/ 80963 h 762000"/>
              <a:gd name="connsiteX11" fmla="*/ 381000 w 590550"/>
              <a:gd name="connsiteY11" fmla="*/ 0 h 762000"/>
              <a:gd name="connsiteX12" fmla="*/ 0 w 590550"/>
              <a:gd name="connsiteY12" fmla="*/ 0 h 762000"/>
              <a:gd name="connsiteX13" fmla="*/ 0 w 590550"/>
              <a:gd name="connsiteY13" fmla="*/ 762000 h 762000"/>
              <a:gd name="connsiteX14" fmla="*/ 590550 w 590550"/>
              <a:gd name="connsiteY14" fmla="*/ 762000 h 762000"/>
              <a:gd name="connsiteX15" fmla="*/ 590550 w 590550"/>
              <a:gd name="connsiteY15" fmla="*/ 209550 h 762000"/>
              <a:gd name="connsiteX16" fmla="*/ 381000 w 590550"/>
              <a:gd name="connsiteY16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0550" h="762000">
                <a:moveTo>
                  <a:pt x="57150" y="704850"/>
                </a:moveTo>
                <a:lnTo>
                  <a:pt x="57150" y="57150"/>
                </a:lnTo>
                <a:lnTo>
                  <a:pt x="323850" y="57150"/>
                </a:lnTo>
                <a:lnTo>
                  <a:pt x="323850" y="257175"/>
                </a:lnTo>
                <a:lnTo>
                  <a:pt x="533400" y="257175"/>
                </a:lnTo>
                <a:lnTo>
                  <a:pt x="533400" y="704850"/>
                </a:lnTo>
                <a:lnTo>
                  <a:pt x="57150" y="704850"/>
                </a:lnTo>
                <a:close/>
                <a:moveTo>
                  <a:pt x="381000" y="80963"/>
                </a:moveTo>
                <a:lnTo>
                  <a:pt x="500063" y="200025"/>
                </a:lnTo>
                <a:lnTo>
                  <a:pt x="381000" y="200025"/>
                </a:lnTo>
                <a:lnTo>
                  <a:pt x="381000" y="80963"/>
                </a:lnTo>
                <a:close/>
                <a:moveTo>
                  <a:pt x="381000" y="0"/>
                </a:moveTo>
                <a:lnTo>
                  <a:pt x="0" y="0"/>
                </a:lnTo>
                <a:lnTo>
                  <a:pt x="0" y="762000"/>
                </a:lnTo>
                <a:lnTo>
                  <a:pt x="590550" y="762000"/>
                </a:lnTo>
                <a:lnTo>
                  <a:pt x="590550" y="209550"/>
                </a:lnTo>
                <a:lnTo>
                  <a:pt x="381000" y="0"/>
                </a:lnTo>
                <a:close/>
              </a:path>
            </a:pathLst>
          </a:custGeom>
          <a:solidFill>
            <a:schemeClr val="bg1"/>
          </a:solidFill>
          <a:ln w="6350" cap="flat">
            <a:solidFill>
              <a:srgbClr val="004F8A"/>
            </a:solidFill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319038" y="2242849"/>
            <a:ext cx="5412225" cy="17806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УЧАСТНИКИ</a:t>
            </a:r>
            <a:endParaRPr lang="ru-RU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:a16="http://schemas.microsoft.com/office/drawing/2014/main" id="{754AC54E-9826-F1A2-B58C-473AA6187F6F}"/>
              </a:ext>
            </a:extLst>
          </p:cNvPr>
          <p:cNvSpPr/>
          <p:nvPr/>
        </p:nvSpPr>
        <p:spPr>
          <a:xfrm>
            <a:off x="354468" y="2529768"/>
            <a:ext cx="5417152" cy="139148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E8BDB60-F7C4-526B-C3C7-1411FE822735}"/>
              </a:ext>
            </a:extLst>
          </p:cNvPr>
          <p:cNvSpPr txBox="1"/>
          <p:nvPr/>
        </p:nvSpPr>
        <p:spPr>
          <a:xfrm>
            <a:off x="653307" y="2610187"/>
            <a:ext cx="5003253" cy="123110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СОБСТВЕННИКИ жилых помещений и члены их семей (супруги, родители, дети и иные граждане, признанные членами семьи собственника в судебном порядке)</a:t>
            </a:r>
          </a:p>
          <a:p>
            <a:pPr algn="ctr">
              <a:lnSpc>
                <a:spcPts val="1200"/>
              </a:lnSpc>
            </a:pPr>
            <a:endParaRPr lang="ru-RU" sz="14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2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НАНИМАТЕЛИ жилых помещений и члены их семей (супруги, родители, дети и иные граждане, включенные в договор социального найма или признанные судом членами семьи нанимателя)</a:t>
            </a:r>
            <a:endParaRPr lang="ru-RU" sz="14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D7328B6-EF31-5646-A4DD-6A9E31F7BBAA}"/>
              </a:ext>
            </a:extLst>
          </p:cNvPr>
          <p:cNvSpPr txBox="1"/>
          <p:nvPr/>
        </p:nvSpPr>
        <p:spPr>
          <a:xfrm>
            <a:off x="6264952" y="3423297"/>
            <a:ext cx="5368647" cy="15388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200" b="1" spc="-2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ДЛЯ СОБСТВЕННИКОВ</a:t>
            </a:r>
            <a:endParaRPr lang="ru-RU" sz="1200" b="1" spc="-20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73C39CAA-8170-6304-829B-3F93A2C4FADD}"/>
              </a:ext>
            </a:extLst>
          </p:cNvPr>
          <p:cNvSpPr/>
          <p:nvPr/>
        </p:nvSpPr>
        <p:spPr>
          <a:xfrm>
            <a:off x="221942" y="474163"/>
            <a:ext cx="11354985" cy="157039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60720AA-DC8E-1F44-A782-06E93D81CAB4}"/>
              </a:ext>
            </a:extLst>
          </p:cNvPr>
          <p:cNvSpPr txBox="1"/>
          <p:nvPr/>
        </p:nvSpPr>
        <p:spPr>
          <a:xfrm>
            <a:off x="269522" y="495128"/>
            <a:ext cx="11266237" cy="147476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ФЕДЕРАЛЬНАЯ ПРОГРАММА: Обеспечение доступным и комфортным жильем и коммунальными услугами граждан Российской Федерации (постановление Правительства Российской Федерации от 30.12.2017 № 1710 (приложение 15.3))</a:t>
            </a:r>
            <a:endParaRPr lang="ru-RU" sz="800" b="1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ОКРУЖНАЯ ПРОГРАММА: Развитие жилищной сферы (порядок определен постановлением Правительства ХМАО-Югры от 29.12.2020 № 643-п «О мерах по реализации государственной программы «Развитие жилищной сферы» (приложение 18))</a:t>
            </a:r>
          </a:p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МУНИЦИПАЛЬНАЯ ПРОГРАММА: Обеспечение доступным и комфортным жильем жителей Сургутского района (порядок определен постановлением администрации </a:t>
            </a: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Сургутского района от 25.10.2016 № 3678 «Об утверждении порядков работы с гражданами-участниками муниципальной программы Сургутского района </a:t>
            </a: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«Обеспечение </a:t>
            </a:r>
            <a:r>
              <a:rPr lang="ru-RU" sz="12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доступным и комфортным жильём жителей Сургутского </a:t>
            </a:r>
            <a:r>
              <a:rPr lang="ru-RU" sz="1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района»»)</a:t>
            </a: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31" name="Рисунок 113" descr="Бумага со сплошной заливкой">
            <a:extLst>
              <a:ext uri="{FF2B5EF4-FFF2-40B4-BE49-F238E27FC236}">
                <a16:creationId xmlns:a16="http://schemas.microsoft.com/office/drawing/2014/main" id="{FECA70D4-7112-3984-6483-08FC8340536A}"/>
              </a:ext>
            </a:extLst>
          </p:cNvPr>
          <p:cNvSpPr>
            <a:spLocks noChangeAspect="1"/>
          </p:cNvSpPr>
          <p:nvPr/>
        </p:nvSpPr>
        <p:spPr>
          <a:xfrm>
            <a:off x="536279" y="4468847"/>
            <a:ext cx="347436" cy="421115"/>
          </a:xfrm>
          <a:custGeom>
            <a:avLst/>
            <a:gdLst>
              <a:gd name="connsiteX0" fmla="*/ 57150 w 590550"/>
              <a:gd name="connsiteY0" fmla="*/ 704850 h 762000"/>
              <a:gd name="connsiteX1" fmla="*/ 57150 w 590550"/>
              <a:gd name="connsiteY1" fmla="*/ 57150 h 762000"/>
              <a:gd name="connsiteX2" fmla="*/ 323850 w 590550"/>
              <a:gd name="connsiteY2" fmla="*/ 57150 h 762000"/>
              <a:gd name="connsiteX3" fmla="*/ 323850 w 590550"/>
              <a:gd name="connsiteY3" fmla="*/ 257175 h 762000"/>
              <a:gd name="connsiteX4" fmla="*/ 533400 w 590550"/>
              <a:gd name="connsiteY4" fmla="*/ 257175 h 762000"/>
              <a:gd name="connsiteX5" fmla="*/ 533400 w 590550"/>
              <a:gd name="connsiteY5" fmla="*/ 704850 h 762000"/>
              <a:gd name="connsiteX6" fmla="*/ 57150 w 590550"/>
              <a:gd name="connsiteY6" fmla="*/ 704850 h 762000"/>
              <a:gd name="connsiteX7" fmla="*/ 381000 w 590550"/>
              <a:gd name="connsiteY7" fmla="*/ 80963 h 762000"/>
              <a:gd name="connsiteX8" fmla="*/ 500063 w 590550"/>
              <a:gd name="connsiteY8" fmla="*/ 200025 h 762000"/>
              <a:gd name="connsiteX9" fmla="*/ 381000 w 590550"/>
              <a:gd name="connsiteY9" fmla="*/ 200025 h 762000"/>
              <a:gd name="connsiteX10" fmla="*/ 381000 w 590550"/>
              <a:gd name="connsiteY10" fmla="*/ 80963 h 762000"/>
              <a:gd name="connsiteX11" fmla="*/ 381000 w 590550"/>
              <a:gd name="connsiteY11" fmla="*/ 0 h 762000"/>
              <a:gd name="connsiteX12" fmla="*/ 0 w 590550"/>
              <a:gd name="connsiteY12" fmla="*/ 0 h 762000"/>
              <a:gd name="connsiteX13" fmla="*/ 0 w 590550"/>
              <a:gd name="connsiteY13" fmla="*/ 762000 h 762000"/>
              <a:gd name="connsiteX14" fmla="*/ 590550 w 590550"/>
              <a:gd name="connsiteY14" fmla="*/ 762000 h 762000"/>
              <a:gd name="connsiteX15" fmla="*/ 590550 w 590550"/>
              <a:gd name="connsiteY15" fmla="*/ 209550 h 762000"/>
              <a:gd name="connsiteX16" fmla="*/ 381000 w 590550"/>
              <a:gd name="connsiteY16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90550" h="762000">
                <a:moveTo>
                  <a:pt x="57150" y="704850"/>
                </a:moveTo>
                <a:lnTo>
                  <a:pt x="57150" y="57150"/>
                </a:lnTo>
                <a:lnTo>
                  <a:pt x="323850" y="57150"/>
                </a:lnTo>
                <a:lnTo>
                  <a:pt x="323850" y="257175"/>
                </a:lnTo>
                <a:lnTo>
                  <a:pt x="533400" y="257175"/>
                </a:lnTo>
                <a:lnTo>
                  <a:pt x="533400" y="704850"/>
                </a:lnTo>
                <a:lnTo>
                  <a:pt x="57150" y="704850"/>
                </a:lnTo>
                <a:close/>
                <a:moveTo>
                  <a:pt x="381000" y="80963"/>
                </a:moveTo>
                <a:lnTo>
                  <a:pt x="500063" y="200025"/>
                </a:lnTo>
                <a:lnTo>
                  <a:pt x="381000" y="200025"/>
                </a:lnTo>
                <a:lnTo>
                  <a:pt x="381000" y="80963"/>
                </a:lnTo>
                <a:close/>
                <a:moveTo>
                  <a:pt x="381000" y="0"/>
                </a:moveTo>
                <a:lnTo>
                  <a:pt x="0" y="0"/>
                </a:lnTo>
                <a:lnTo>
                  <a:pt x="0" y="762000"/>
                </a:lnTo>
                <a:lnTo>
                  <a:pt x="590550" y="762000"/>
                </a:lnTo>
                <a:lnTo>
                  <a:pt x="590550" y="209550"/>
                </a:lnTo>
                <a:lnTo>
                  <a:pt x="381000" y="0"/>
                </a:lnTo>
                <a:close/>
              </a:path>
            </a:pathLst>
          </a:custGeom>
          <a:solidFill>
            <a:schemeClr val="bg1"/>
          </a:solidFill>
          <a:ln w="6350" cap="flat">
            <a:solidFill>
              <a:srgbClr val="004F8A"/>
            </a:solidFill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4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3">
            <a:extLst>
              <a:ext uri="{FF2B5EF4-FFF2-40B4-BE49-F238E27FC236}">
                <a16:creationId xmlns:a16="http://schemas.microsoft.com/office/drawing/2014/main" id="{1E3FF810-E013-0C5B-95BA-BE41D12BD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3680" y="6141755"/>
            <a:ext cx="219892" cy="365125"/>
          </a:xfrm>
        </p:spPr>
        <p:txBody>
          <a:bodyPr lIns="0" tIns="0" rIns="0" bIns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7B1FCA-4CF2-C540-9769-3D9CF2EE4447}" type="slidenum">
              <a:rPr kumimoji="0" lang="ru-RU" sz="800" b="0" i="0" u="none" strike="noStrike" kern="1200" cap="none" spc="0" normalizeH="0" baseline="0" noProof="0">
                <a:ln>
                  <a:noFill/>
                </a:ln>
                <a:solidFill>
                  <a:srgbClr val="DDB460"/>
                </a:solidFill>
                <a:effectLst/>
                <a:uLnTx/>
                <a:uFillTx/>
                <a:latin typeface="Avenir Next Cyr Medium" panose="020B0503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DDB460"/>
              </a:solidFill>
              <a:effectLst/>
              <a:uLnTx/>
              <a:uFillTx/>
              <a:latin typeface="Avenir Next Cyr Medium" panose="020B0503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03C618-4842-6F24-38B4-B8394739E417}"/>
              </a:ext>
            </a:extLst>
          </p:cNvPr>
          <p:cNvSpPr txBox="1"/>
          <p:nvPr/>
        </p:nvSpPr>
        <p:spPr>
          <a:xfrm>
            <a:off x="1970844" y="281657"/>
            <a:ext cx="7938504" cy="29495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venir Next Cyr Medium" panose="020B0503020202020204" pitchFamily="34" charset="0"/>
                <a:ea typeface="+mn-ea"/>
                <a:cs typeface="+mn-cs"/>
              </a:rPr>
              <a:t>НЕОБХОДИМЫЕ ДЛЯ УЧАСТИЯ ДЕЙСТВИЯ И ДОКУМЕНТЫ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venir Next Cyr Medium" panose="020B0503020202020204" pitchFamily="34" charset="0"/>
              <a:ea typeface="+mn-ea"/>
              <a:cs typeface="+mn-cs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CA5012D-D015-490D-8BF3-75716A00B6AA}"/>
              </a:ext>
            </a:extLst>
          </p:cNvPr>
          <p:cNvSpPr/>
          <p:nvPr/>
        </p:nvSpPr>
        <p:spPr>
          <a:xfrm>
            <a:off x="479394" y="689185"/>
            <a:ext cx="10860436" cy="452515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Прямоугольник 11">
            <a:extLst>
              <a:ext uri="{FF2B5EF4-FFF2-40B4-BE49-F238E27FC236}">
                <a16:creationId xmlns:a16="http://schemas.microsoft.com/office/drawing/2014/main" id="{557467F4-9738-4E9C-AF6F-31CD9CF265F7}"/>
              </a:ext>
            </a:extLst>
          </p:cNvPr>
          <p:cNvSpPr/>
          <p:nvPr/>
        </p:nvSpPr>
        <p:spPr>
          <a:xfrm flipH="1" flipV="1">
            <a:off x="479386" y="2935545"/>
            <a:ext cx="5220077" cy="633278"/>
          </a:xfrm>
          <a:custGeom>
            <a:avLst/>
            <a:gdLst>
              <a:gd name="connsiteX0" fmla="*/ 0 w 5986072"/>
              <a:gd name="connsiteY0" fmla="*/ 0 h 4152901"/>
              <a:gd name="connsiteX1" fmla="*/ 5986072 w 5986072"/>
              <a:gd name="connsiteY1" fmla="*/ 0 h 4152901"/>
              <a:gd name="connsiteX2" fmla="*/ 5986072 w 5986072"/>
              <a:gd name="connsiteY2" fmla="*/ 4152901 h 4152901"/>
              <a:gd name="connsiteX3" fmla="*/ 0 w 5986072"/>
              <a:gd name="connsiteY3" fmla="*/ 4152901 h 4152901"/>
              <a:gd name="connsiteX4" fmla="*/ 0 w 5986072"/>
              <a:gd name="connsiteY4" fmla="*/ 0 h 4152901"/>
              <a:gd name="connsiteX0" fmla="*/ 7495 w 5993567"/>
              <a:gd name="connsiteY0" fmla="*/ 0 h 4152901"/>
              <a:gd name="connsiteX1" fmla="*/ 5993567 w 5993567"/>
              <a:gd name="connsiteY1" fmla="*/ 0 h 4152901"/>
              <a:gd name="connsiteX2" fmla="*/ 5993567 w 5993567"/>
              <a:gd name="connsiteY2" fmla="*/ 4152901 h 4152901"/>
              <a:gd name="connsiteX3" fmla="*/ 7495 w 5993567"/>
              <a:gd name="connsiteY3" fmla="*/ 4152901 h 4152901"/>
              <a:gd name="connsiteX4" fmla="*/ 0 w 5993567"/>
              <a:gd name="connsiteY4" fmla="*/ 45597 h 4152901"/>
              <a:gd name="connsiteX5" fmla="*/ 7495 w 5993567"/>
              <a:gd name="connsiteY5" fmla="*/ 0 h 4152901"/>
              <a:gd name="connsiteX0" fmla="*/ 1618938 w 7605010"/>
              <a:gd name="connsiteY0" fmla="*/ 0 h 4152901"/>
              <a:gd name="connsiteX1" fmla="*/ 7605010 w 7605010"/>
              <a:gd name="connsiteY1" fmla="*/ 0 h 4152901"/>
              <a:gd name="connsiteX2" fmla="*/ 7605010 w 7605010"/>
              <a:gd name="connsiteY2" fmla="*/ 4152901 h 4152901"/>
              <a:gd name="connsiteX3" fmla="*/ 1618938 w 7605010"/>
              <a:gd name="connsiteY3" fmla="*/ 4152901 h 4152901"/>
              <a:gd name="connsiteX4" fmla="*/ 0 w 7605010"/>
              <a:gd name="connsiteY4" fmla="*/ 2271637 h 4152901"/>
              <a:gd name="connsiteX5" fmla="*/ 1618938 w 7605010"/>
              <a:gd name="connsiteY5" fmla="*/ 0 h 4152901"/>
              <a:gd name="connsiteX0" fmla="*/ 771993 w 6758065"/>
              <a:gd name="connsiteY0" fmla="*/ 0 h 4152901"/>
              <a:gd name="connsiteX1" fmla="*/ 6758065 w 6758065"/>
              <a:gd name="connsiteY1" fmla="*/ 0 h 4152901"/>
              <a:gd name="connsiteX2" fmla="*/ 6758065 w 6758065"/>
              <a:gd name="connsiteY2" fmla="*/ 4152901 h 4152901"/>
              <a:gd name="connsiteX3" fmla="*/ 771993 w 6758065"/>
              <a:gd name="connsiteY3" fmla="*/ 4152901 h 4152901"/>
              <a:gd name="connsiteX4" fmla="*/ 0 w 6758065"/>
              <a:gd name="connsiteY4" fmla="*/ 2241657 h 4152901"/>
              <a:gd name="connsiteX5" fmla="*/ 771993 w 67580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345423 w 7331495"/>
              <a:gd name="connsiteY0" fmla="*/ 0 h 4152901"/>
              <a:gd name="connsiteX1" fmla="*/ 7331495 w 7331495"/>
              <a:gd name="connsiteY1" fmla="*/ 0 h 4152901"/>
              <a:gd name="connsiteX2" fmla="*/ 7331495 w 7331495"/>
              <a:gd name="connsiteY2" fmla="*/ 4152901 h 4152901"/>
              <a:gd name="connsiteX3" fmla="*/ 1345423 w 7331495"/>
              <a:gd name="connsiteY3" fmla="*/ 4152901 h 4152901"/>
              <a:gd name="connsiteX4" fmla="*/ 116230 w 7331495"/>
              <a:gd name="connsiteY4" fmla="*/ 2279132 h 4152901"/>
              <a:gd name="connsiteX5" fmla="*/ 1345423 w 7331495"/>
              <a:gd name="connsiteY5" fmla="*/ 0 h 4152901"/>
              <a:gd name="connsiteX0" fmla="*/ 1379157 w 7365229"/>
              <a:gd name="connsiteY0" fmla="*/ 0 h 4152901"/>
              <a:gd name="connsiteX1" fmla="*/ 7365229 w 7365229"/>
              <a:gd name="connsiteY1" fmla="*/ 0 h 4152901"/>
              <a:gd name="connsiteX2" fmla="*/ 7365229 w 7365229"/>
              <a:gd name="connsiteY2" fmla="*/ 4152901 h 4152901"/>
              <a:gd name="connsiteX3" fmla="*/ 1379157 w 7365229"/>
              <a:gd name="connsiteY3" fmla="*/ 4152901 h 4152901"/>
              <a:gd name="connsiteX4" fmla="*/ 149964 w 7365229"/>
              <a:gd name="connsiteY4" fmla="*/ 2279132 h 4152901"/>
              <a:gd name="connsiteX5" fmla="*/ 1379157 w 7365229"/>
              <a:gd name="connsiteY5" fmla="*/ 0 h 4152901"/>
              <a:gd name="connsiteX0" fmla="*/ 1345424 w 7331496"/>
              <a:gd name="connsiteY0" fmla="*/ 0 h 4152901"/>
              <a:gd name="connsiteX1" fmla="*/ 7331496 w 7331496"/>
              <a:gd name="connsiteY1" fmla="*/ 0 h 4152901"/>
              <a:gd name="connsiteX2" fmla="*/ 7331496 w 7331496"/>
              <a:gd name="connsiteY2" fmla="*/ 4152901 h 4152901"/>
              <a:gd name="connsiteX3" fmla="*/ 1345424 w 7331496"/>
              <a:gd name="connsiteY3" fmla="*/ 4152901 h 4152901"/>
              <a:gd name="connsiteX4" fmla="*/ 116231 w 7331496"/>
              <a:gd name="connsiteY4" fmla="*/ 2279132 h 4152901"/>
              <a:gd name="connsiteX5" fmla="*/ 1345424 w 7331496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658677"/>
              <a:gd name="connsiteY0" fmla="*/ 0 h 4542200"/>
              <a:gd name="connsiteX1" fmla="*/ 7215265 w 7658677"/>
              <a:gd name="connsiteY1" fmla="*/ 0 h 4542200"/>
              <a:gd name="connsiteX2" fmla="*/ 7215265 w 7658677"/>
              <a:gd name="connsiteY2" fmla="*/ 4152901 h 4542200"/>
              <a:gd name="connsiteX3" fmla="*/ 1229193 w 7658677"/>
              <a:gd name="connsiteY3" fmla="*/ 4152901 h 4542200"/>
              <a:gd name="connsiteX4" fmla="*/ 0 w 7658677"/>
              <a:gd name="connsiteY4" fmla="*/ 2279132 h 4542200"/>
              <a:gd name="connsiteX5" fmla="*/ 1229193 w 7658677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96649 w 7215265"/>
              <a:gd name="connsiteY0" fmla="*/ 7495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96649 w 7215265"/>
              <a:gd name="connsiteY5" fmla="*/ 7495 h 4152901"/>
              <a:gd name="connsiteX0" fmla="*/ 1381676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81676 w 7300292"/>
              <a:gd name="connsiteY5" fmla="*/ 7495 h 4152901"/>
              <a:gd name="connsiteX0" fmla="*/ 1320942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20942 w 7300292"/>
              <a:gd name="connsiteY5" fmla="*/ 7495 h 415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00292" h="4152901">
                <a:moveTo>
                  <a:pt x="1320942" y="7495"/>
                </a:moveTo>
                <a:lnTo>
                  <a:pt x="7300292" y="0"/>
                </a:lnTo>
                <a:lnTo>
                  <a:pt x="7300292" y="4152901"/>
                </a:lnTo>
                <a:lnTo>
                  <a:pt x="1314220" y="4152901"/>
                </a:lnTo>
                <a:lnTo>
                  <a:pt x="0" y="2084788"/>
                </a:lnTo>
                <a:lnTo>
                  <a:pt x="1320942" y="749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Прямоугольник 11">
            <a:extLst>
              <a:ext uri="{FF2B5EF4-FFF2-40B4-BE49-F238E27FC236}">
                <a16:creationId xmlns:a16="http://schemas.microsoft.com/office/drawing/2014/main" id="{E3FF0FAA-2C65-440F-9AE4-B53EB32080DC}"/>
              </a:ext>
            </a:extLst>
          </p:cNvPr>
          <p:cNvSpPr/>
          <p:nvPr/>
        </p:nvSpPr>
        <p:spPr>
          <a:xfrm flipH="1" flipV="1">
            <a:off x="479383" y="3664764"/>
            <a:ext cx="5220079" cy="743831"/>
          </a:xfrm>
          <a:custGeom>
            <a:avLst/>
            <a:gdLst>
              <a:gd name="connsiteX0" fmla="*/ 0 w 5986072"/>
              <a:gd name="connsiteY0" fmla="*/ 0 h 4152901"/>
              <a:gd name="connsiteX1" fmla="*/ 5986072 w 5986072"/>
              <a:gd name="connsiteY1" fmla="*/ 0 h 4152901"/>
              <a:gd name="connsiteX2" fmla="*/ 5986072 w 5986072"/>
              <a:gd name="connsiteY2" fmla="*/ 4152901 h 4152901"/>
              <a:gd name="connsiteX3" fmla="*/ 0 w 5986072"/>
              <a:gd name="connsiteY3" fmla="*/ 4152901 h 4152901"/>
              <a:gd name="connsiteX4" fmla="*/ 0 w 5986072"/>
              <a:gd name="connsiteY4" fmla="*/ 0 h 4152901"/>
              <a:gd name="connsiteX0" fmla="*/ 7495 w 5993567"/>
              <a:gd name="connsiteY0" fmla="*/ 0 h 4152901"/>
              <a:gd name="connsiteX1" fmla="*/ 5993567 w 5993567"/>
              <a:gd name="connsiteY1" fmla="*/ 0 h 4152901"/>
              <a:gd name="connsiteX2" fmla="*/ 5993567 w 5993567"/>
              <a:gd name="connsiteY2" fmla="*/ 4152901 h 4152901"/>
              <a:gd name="connsiteX3" fmla="*/ 7495 w 5993567"/>
              <a:gd name="connsiteY3" fmla="*/ 4152901 h 4152901"/>
              <a:gd name="connsiteX4" fmla="*/ 0 w 5993567"/>
              <a:gd name="connsiteY4" fmla="*/ 45597 h 4152901"/>
              <a:gd name="connsiteX5" fmla="*/ 7495 w 5993567"/>
              <a:gd name="connsiteY5" fmla="*/ 0 h 4152901"/>
              <a:gd name="connsiteX0" fmla="*/ 1618938 w 7605010"/>
              <a:gd name="connsiteY0" fmla="*/ 0 h 4152901"/>
              <a:gd name="connsiteX1" fmla="*/ 7605010 w 7605010"/>
              <a:gd name="connsiteY1" fmla="*/ 0 h 4152901"/>
              <a:gd name="connsiteX2" fmla="*/ 7605010 w 7605010"/>
              <a:gd name="connsiteY2" fmla="*/ 4152901 h 4152901"/>
              <a:gd name="connsiteX3" fmla="*/ 1618938 w 7605010"/>
              <a:gd name="connsiteY3" fmla="*/ 4152901 h 4152901"/>
              <a:gd name="connsiteX4" fmla="*/ 0 w 7605010"/>
              <a:gd name="connsiteY4" fmla="*/ 2271637 h 4152901"/>
              <a:gd name="connsiteX5" fmla="*/ 1618938 w 7605010"/>
              <a:gd name="connsiteY5" fmla="*/ 0 h 4152901"/>
              <a:gd name="connsiteX0" fmla="*/ 771993 w 6758065"/>
              <a:gd name="connsiteY0" fmla="*/ 0 h 4152901"/>
              <a:gd name="connsiteX1" fmla="*/ 6758065 w 6758065"/>
              <a:gd name="connsiteY1" fmla="*/ 0 h 4152901"/>
              <a:gd name="connsiteX2" fmla="*/ 6758065 w 6758065"/>
              <a:gd name="connsiteY2" fmla="*/ 4152901 h 4152901"/>
              <a:gd name="connsiteX3" fmla="*/ 771993 w 6758065"/>
              <a:gd name="connsiteY3" fmla="*/ 4152901 h 4152901"/>
              <a:gd name="connsiteX4" fmla="*/ 0 w 6758065"/>
              <a:gd name="connsiteY4" fmla="*/ 2241657 h 4152901"/>
              <a:gd name="connsiteX5" fmla="*/ 771993 w 67580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345423 w 7331495"/>
              <a:gd name="connsiteY0" fmla="*/ 0 h 4152901"/>
              <a:gd name="connsiteX1" fmla="*/ 7331495 w 7331495"/>
              <a:gd name="connsiteY1" fmla="*/ 0 h 4152901"/>
              <a:gd name="connsiteX2" fmla="*/ 7331495 w 7331495"/>
              <a:gd name="connsiteY2" fmla="*/ 4152901 h 4152901"/>
              <a:gd name="connsiteX3" fmla="*/ 1345423 w 7331495"/>
              <a:gd name="connsiteY3" fmla="*/ 4152901 h 4152901"/>
              <a:gd name="connsiteX4" fmla="*/ 116230 w 7331495"/>
              <a:gd name="connsiteY4" fmla="*/ 2279132 h 4152901"/>
              <a:gd name="connsiteX5" fmla="*/ 1345423 w 7331495"/>
              <a:gd name="connsiteY5" fmla="*/ 0 h 4152901"/>
              <a:gd name="connsiteX0" fmla="*/ 1379157 w 7365229"/>
              <a:gd name="connsiteY0" fmla="*/ 0 h 4152901"/>
              <a:gd name="connsiteX1" fmla="*/ 7365229 w 7365229"/>
              <a:gd name="connsiteY1" fmla="*/ 0 h 4152901"/>
              <a:gd name="connsiteX2" fmla="*/ 7365229 w 7365229"/>
              <a:gd name="connsiteY2" fmla="*/ 4152901 h 4152901"/>
              <a:gd name="connsiteX3" fmla="*/ 1379157 w 7365229"/>
              <a:gd name="connsiteY3" fmla="*/ 4152901 h 4152901"/>
              <a:gd name="connsiteX4" fmla="*/ 149964 w 7365229"/>
              <a:gd name="connsiteY4" fmla="*/ 2279132 h 4152901"/>
              <a:gd name="connsiteX5" fmla="*/ 1379157 w 7365229"/>
              <a:gd name="connsiteY5" fmla="*/ 0 h 4152901"/>
              <a:gd name="connsiteX0" fmla="*/ 1345424 w 7331496"/>
              <a:gd name="connsiteY0" fmla="*/ 0 h 4152901"/>
              <a:gd name="connsiteX1" fmla="*/ 7331496 w 7331496"/>
              <a:gd name="connsiteY1" fmla="*/ 0 h 4152901"/>
              <a:gd name="connsiteX2" fmla="*/ 7331496 w 7331496"/>
              <a:gd name="connsiteY2" fmla="*/ 4152901 h 4152901"/>
              <a:gd name="connsiteX3" fmla="*/ 1345424 w 7331496"/>
              <a:gd name="connsiteY3" fmla="*/ 4152901 h 4152901"/>
              <a:gd name="connsiteX4" fmla="*/ 116231 w 7331496"/>
              <a:gd name="connsiteY4" fmla="*/ 2279132 h 4152901"/>
              <a:gd name="connsiteX5" fmla="*/ 1345424 w 7331496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658677"/>
              <a:gd name="connsiteY0" fmla="*/ 0 h 4542200"/>
              <a:gd name="connsiteX1" fmla="*/ 7215265 w 7658677"/>
              <a:gd name="connsiteY1" fmla="*/ 0 h 4542200"/>
              <a:gd name="connsiteX2" fmla="*/ 7215265 w 7658677"/>
              <a:gd name="connsiteY2" fmla="*/ 4152901 h 4542200"/>
              <a:gd name="connsiteX3" fmla="*/ 1229193 w 7658677"/>
              <a:gd name="connsiteY3" fmla="*/ 4152901 h 4542200"/>
              <a:gd name="connsiteX4" fmla="*/ 0 w 7658677"/>
              <a:gd name="connsiteY4" fmla="*/ 2279132 h 4542200"/>
              <a:gd name="connsiteX5" fmla="*/ 1229193 w 7658677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96649 w 7215265"/>
              <a:gd name="connsiteY0" fmla="*/ 7495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96649 w 7215265"/>
              <a:gd name="connsiteY5" fmla="*/ 7495 h 4152901"/>
              <a:gd name="connsiteX0" fmla="*/ 1381676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81676 w 7300292"/>
              <a:gd name="connsiteY5" fmla="*/ 7495 h 4152901"/>
              <a:gd name="connsiteX0" fmla="*/ 1320942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20942 w 7300292"/>
              <a:gd name="connsiteY5" fmla="*/ 7495 h 415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00292" h="4152901">
                <a:moveTo>
                  <a:pt x="1320942" y="7495"/>
                </a:moveTo>
                <a:lnTo>
                  <a:pt x="7300292" y="0"/>
                </a:lnTo>
                <a:lnTo>
                  <a:pt x="7300292" y="4152901"/>
                </a:lnTo>
                <a:lnTo>
                  <a:pt x="1314220" y="4152901"/>
                </a:lnTo>
                <a:lnTo>
                  <a:pt x="0" y="2084788"/>
                </a:lnTo>
                <a:lnTo>
                  <a:pt x="1320942" y="749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Прямоугольник 11">
            <a:extLst>
              <a:ext uri="{FF2B5EF4-FFF2-40B4-BE49-F238E27FC236}">
                <a16:creationId xmlns:a16="http://schemas.microsoft.com/office/drawing/2014/main" id="{54468113-D978-4C13-953B-7A1148624B8C}"/>
              </a:ext>
            </a:extLst>
          </p:cNvPr>
          <p:cNvSpPr/>
          <p:nvPr/>
        </p:nvSpPr>
        <p:spPr>
          <a:xfrm flipH="1" flipV="1">
            <a:off x="479381" y="4515565"/>
            <a:ext cx="5220080" cy="1212870"/>
          </a:xfrm>
          <a:custGeom>
            <a:avLst/>
            <a:gdLst>
              <a:gd name="connsiteX0" fmla="*/ 0 w 5986072"/>
              <a:gd name="connsiteY0" fmla="*/ 0 h 4152901"/>
              <a:gd name="connsiteX1" fmla="*/ 5986072 w 5986072"/>
              <a:gd name="connsiteY1" fmla="*/ 0 h 4152901"/>
              <a:gd name="connsiteX2" fmla="*/ 5986072 w 5986072"/>
              <a:gd name="connsiteY2" fmla="*/ 4152901 h 4152901"/>
              <a:gd name="connsiteX3" fmla="*/ 0 w 5986072"/>
              <a:gd name="connsiteY3" fmla="*/ 4152901 h 4152901"/>
              <a:gd name="connsiteX4" fmla="*/ 0 w 5986072"/>
              <a:gd name="connsiteY4" fmla="*/ 0 h 4152901"/>
              <a:gd name="connsiteX0" fmla="*/ 7495 w 5993567"/>
              <a:gd name="connsiteY0" fmla="*/ 0 h 4152901"/>
              <a:gd name="connsiteX1" fmla="*/ 5993567 w 5993567"/>
              <a:gd name="connsiteY1" fmla="*/ 0 h 4152901"/>
              <a:gd name="connsiteX2" fmla="*/ 5993567 w 5993567"/>
              <a:gd name="connsiteY2" fmla="*/ 4152901 h 4152901"/>
              <a:gd name="connsiteX3" fmla="*/ 7495 w 5993567"/>
              <a:gd name="connsiteY3" fmla="*/ 4152901 h 4152901"/>
              <a:gd name="connsiteX4" fmla="*/ 0 w 5993567"/>
              <a:gd name="connsiteY4" fmla="*/ 45597 h 4152901"/>
              <a:gd name="connsiteX5" fmla="*/ 7495 w 5993567"/>
              <a:gd name="connsiteY5" fmla="*/ 0 h 4152901"/>
              <a:gd name="connsiteX0" fmla="*/ 1618938 w 7605010"/>
              <a:gd name="connsiteY0" fmla="*/ 0 h 4152901"/>
              <a:gd name="connsiteX1" fmla="*/ 7605010 w 7605010"/>
              <a:gd name="connsiteY1" fmla="*/ 0 h 4152901"/>
              <a:gd name="connsiteX2" fmla="*/ 7605010 w 7605010"/>
              <a:gd name="connsiteY2" fmla="*/ 4152901 h 4152901"/>
              <a:gd name="connsiteX3" fmla="*/ 1618938 w 7605010"/>
              <a:gd name="connsiteY3" fmla="*/ 4152901 h 4152901"/>
              <a:gd name="connsiteX4" fmla="*/ 0 w 7605010"/>
              <a:gd name="connsiteY4" fmla="*/ 2271637 h 4152901"/>
              <a:gd name="connsiteX5" fmla="*/ 1618938 w 7605010"/>
              <a:gd name="connsiteY5" fmla="*/ 0 h 4152901"/>
              <a:gd name="connsiteX0" fmla="*/ 771993 w 6758065"/>
              <a:gd name="connsiteY0" fmla="*/ 0 h 4152901"/>
              <a:gd name="connsiteX1" fmla="*/ 6758065 w 6758065"/>
              <a:gd name="connsiteY1" fmla="*/ 0 h 4152901"/>
              <a:gd name="connsiteX2" fmla="*/ 6758065 w 6758065"/>
              <a:gd name="connsiteY2" fmla="*/ 4152901 h 4152901"/>
              <a:gd name="connsiteX3" fmla="*/ 771993 w 6758065"/>
              <a:gd name="connsiteY3" fmla="*/ 4152901 h 4152901"/>
              <a:gd name="connsiteX4" fmla="*/ 0 w 6758065"/>
              <a:gd name="connsiteY4" fmla="*/ 2241657 h 4152901"/>
              <a:gd name="connsiteX5" fmla="*/ 771993 w 67580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345423 w 7331495"/>
              <a:gd name="connsiteY0" fmla="*/ 0 h 4152901"/>
              <a:gd name="connsiteX1" fmla="*/ 7331495 w 7331495"/>
              <a:gd name="connsiteY1" fmla="*/ 0 h 4152901"/>
              <a:gd name="connsiteX2" fmla="*/ 7331495 w 7331495"/>
              <a:gd name="connsiteY2" fmla="*/ 4152901 h 4152901"/>
              <a:gd name="connsiteX3" fmla="*/ 1345423 w 7331495"/>
              <a:gd name="connsiteY3" fmla="*/ 4152901 h 4152901"/>
              <a:gd name="connsiteX4" fmla="*/ 116230 w 7331495"/>
              <a:gd name="connsiteY4" fmla="*/ 2279132 h 4152901"/>
              <a:gd name="connsiteX5" fmla="*/ 1345423 w 7331495"/>
              <a:gd name="connsiteY5" fmla="*/ 0 h 4152901"/>
              <a:gd name="connsiteX0" fmla="*/ 1379157 w 7365229"/>
              <a:gd name="connsiteY0" fmla="*/ 0 h 4152901"/>
              <a:gd name="connsiteX1" fmla="*/ 7365229 w 7365229"/>
              <a:gd name="connsiteY1" fmla="*/ 0 h 4152901"/>
              <a:gd name="connsiteX2" fmla="*/ 7365229 w 7365229"/>
              <a:gd name="connsiteY2" fmla="*/ 4152901 h 4152901"/>
              <a:gd name="connsiteX3" fmla="*/ 1379157 w 7365229"/>
              <a:gd name="connsiteY3" fmla="*/ 4152901 h 4152901"/>
              <a:gd name="connsiteX4" fmla="*/ 149964 w 7365229"/>
              <a:gd name="connsiteY4" fmla="*/ 2279132 h 4152901"/>
              <a:gd name="connsiteX5" fmla="*/ 1379157 w 7365229"/>
              <a:gd name="connsiteY5" fmla="*/ 0 h 4152901"/>
              <a:gd name="connsiteX0" fmla="*/ 1345424 w 7331496"/>
              <a:gd name="connsiteY0" fmla="*/ 0 h 4152901"/>
              <a:gd name="connsiteX1" fmla="*/ 7331496 w 7331496"/>
              <a:gd name="connsiteY1" fmla="*/ 0 h 4152901"/>
              <a:gd name="connsiteX2" fmla="*/ 7331496 w 7331496"/>
              <a:gd name="connsiteY2" fmla="*/ 4152901 h 4152901"/>
              <a:gd name="connsiteX3" fmla="*/ 1345424 w 7331496"/>
              <a:gd name="connsiteY3" fmla="*/ 4152901 h 4152901"/>
              <a:gd name="connsiteX4" fmla="*/ 116231 w 7331496"/>
              <a:gd name="connsiteY4" fmla="*/ 2279132 h 4152901"/>
              <a:gd name="connsiteX5" fmla="*/ 1345424 w 7331496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658677"/>
              <a:gd name="connsiteY0" fmla="*/ 0 h 4542200"/>
              <a:gd name="connsiteX1" fmla="*/ 7215265 w 7658677"/>
              <a:gd name="connsiteY1" fmla="*/ 0 h 4542200"/>
              <a:gd name="connsiteX2" fmla="*/ 7215265 w 7658677"/>
              <a:gd name="connsiteY2" fmla="*/ 4152901 h 4542200"/>
              <a:gd name="connsiteX3" fmla="*/ 1229193 w 7658677"/>
              <a:gd name="connsiteY3" fmla="*/ 4152901 h 4542200"/>
              <a:gd name="connsiteX4" fmla="*/ 0 w 7658677"/>
              <a:gd name="connsiteY4" fmla="*/ 2279132 h 4542200"/>
              <a:gd name="connsiteX5" fmla="*/ 1229193 w 7658677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96649 w 7215265"/>
              <a:gd name="connsiteY0" fmla="*/ 7495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96649 w 7215265"/>
              <a:gd name="connsiteY5" fmla="*/ 7495 h 4152901"/>
              <a:gd name="connsiteX0" fmla="*/ 1381676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81676 w 7300292"/>
              <a:gd name="connsiteY5" fmla="*/ 7495 h 4152901"/>
              <a:gd name="connsiteX0" fmla="*/ 1320942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20942 w 7300292"/>
              <a:gd name="connsiteY5" fmla="*/ 7495 h 415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00292" h="4152901">
                <a:moveTo>
                  <a:pt x="1320942" y="7495"/>
                </a:moveTo>
                <a:lnTo>
                  <a:pt x="7300292" y="0"/>
                </a:lnTo>
                <a:lnTo>
                  <a:pt x="7300292" y="4152901"/>
                </a:lnTo>
                <a:lnTo>
                  <a:pt x="1314220" y="4152901"/>
                </a:lnTo>
                <a:lnTo>
                  <a:pt x="0" y="2084788"/>
                </a:lnTo>
                <a:lnTo>
                  <a:pt x="1320942" y="749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3" name="Рисунок 62">
            <a:extLst>
              <a:ext uri="{FF2B5EF4-FFF2-40B4-BE49-F238E27FC236}">
                <a16:creationId xmlns:a16="http://schemas.microsoft.com/office/drawing/2014/main" id="{1B0A4D72-5518-1737-F3DA-060DDC04B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9991" y="96987"/>
            <a:ext cx="627269" cy="824059"/>
          </a:xfrm>
          <a:prstGeom prst="rect">
            <a:avLst/>
          </a:prstGeom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541538" y="1624327"/>
            <a:ext cx="10644326" cy="33861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1300"/>
              </a:lnSpc>
              <a:spcBef>
                <a:spcPts val="600"/>
              </a:spcBef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2. ПОДТВЕРДИТЬ НАЛИЧИЕ В ЖИЛОМ ПОМЕЩЕНИИ ПРЕВЫШЕНИЯ ПРЕДЕЛЬНО ДОПУСТИМОЙ КОНЦЕНТРАЦИИ ФЕНОЛА И (ИЛИ) ФОРМАЛЬДЕГИДА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359233" y="858435"/>
            <a:ext cx="8886547" cy="16671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1. ПРОВЕРИТЬ СЕБЯ НА СООТВЕТСТВИЕ КРИТЕРИЯМ, ПЕРЕЧИСЛЕННЫМ НА ПРЕДЫДУЩЕМ СЛАЙДЕ</a:t>
            </a:r>
            <a:endParaRPr lang="ru-RU" sz="14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ECA5012D-D015-490D-8BF3-75716A00B6AA}"/>
              </a:ext>
            </a:extLst>
          </p:cNvPr>
          <p:cNvSpPr/>
          <p:nvPr/>
        </p:nvSpPr>
        <p:spPr>
          <a:xfrm>
            <a:off x="479394" y="1322414"/>
            <a:ext cx="10860436" cy="89700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ECA5012D-D015-490D-8BF3-75716A00B6AA}"/>
              </a:ext>
            </a:extLst>
          </p:cNvPr>
          <p:cNvSpPr/>
          <p:nvPr/>
        </p:nvSpPr>
        <p:spPr>
          <a:xfrm>
            <a:off x="479394" y="2396279"/>
            <a:ext cx="10860436" cy="420343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541538" y="2533219"/>
            <a:ext cx="8886547" cy="16671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3. ОБРАТИТЬСЯ В АДМИНИСТРАЦИЮ ПОСЕЛЕНИЯ С ПАКЕТОМ ДОКУМЕНТОВ:</a:t>
            </a:r>
            <a:endParaRPr lang="ru-RU" sz="14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479386" y="3082634"/>
            <a:ext cx="4474354" cy="33342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заявление 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на участие в программе </a:t>
            </a:r>
            <a:endParaRPr lang="ru-RU" sz="1400" b="1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(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заполняется по форме при подаче документов)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479386" y="3731164"/>
            <a:ext cx="4137002" cy="66684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копии документов, удостоверяющие личность заявителя, членов его семьи </a:t>
            </a:r>
            <a:endParaRPr lang="ru-RU" sz="1400" b="1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(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паспорт, свидетельство о рождении, свидетельство о перемене ФИО)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479380" y="4561449"/>
            <a:ext cx="4290604" cy="116698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копии документов, удостоверяющие личность членов семьи заявителя при условии проживания в жилых помещениях на праве собственности либо на условиях договора социального найма жилого 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помещения</a:t>
            </a:r>
          </a:p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(паспорт, 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свидетельство 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о рождении, свидетельство о перемене ФИО)</a:t>
            </a:r>
          </a:p>
        </p:txBody>
      </p:sp>
      <p:sp>
        <p:nvSpPr>
          <p:cNvPr id="93" name="Прямоугольник 11">
            <a:extLst>
              <a:ext uri="{FF2B5EF4-FFF2-40B4-BE49-F238E27FC236}">
                <a16:creationId xmlns:a16="http://schemas.microsoft.com/office/drawing/2014/main" id="{557467F4-9738-4E9C-AF6F-31CD9CF265F7}"/>
              </a:ext>
            </a:extLst>
          </p:cNvPr>
          <p:cNvSpPr/>
          <p:nvPr/>
        </p:nvSpPr>
        <p:spPr>
          <a:xfrm rot="10800000" flipH="1" flipV="1">
            <a:off x="6023311" y="2923592"/>
            <a:ext cx="5316519" cy="1091848"/>
          </a:xfrm>
          <a:custGeom>
            <a:avLst/>
            <a:gdLst>
              <a:gd name="connsiteX0" fmla="*/ 0 w 5986072"/>
              <a:gd name="connsiteY0" fmla="*/ 0 h 4152901"/>
              <a:gd name="connsiteX1" fmla="*/ 5986072 w 5986072"/>
              <a:gd name="connsiteY1" fmla="*/ 0 h 4152901"/>
              <a:gd name="connsiteX2" fmla="*/ 5986072 w 5986072"/>
              <a:gd name="connsiteY2" fmla="*/ 4152901 h 4152901"/>
              <a:gd name="connsiteX3" fmla="*/ 0 w 5986072"/>
              <a:gd name="connsiteY3" fmla="*/ 4152901 h 4152901"/>
              <a:gd name="connsiteX4" fmla="*/ 0 w 5986072"/>
              <a:gd name="connsiteY4" fmla="*/ 0 h 4152901"/>
              <a:gd name="connsiteX0" fmla="*/ 7495 w 5993567"/>
              <a:gd name="connsiteY0" fmla="*/ 0 h 4152901"/>
              <a:gd name="connsiteX1" fmla="*/ 5993567 w 5993567"/>
              <a:gd name="connsiteY1" fmla="*/ 0 h 4152901"/>
              <a:gd name="connsiteX2" fmla="*/ 5993567 w 5993567"/>
              <a:gd name="connsiteY2" fmla="*/ 4152901 h 4152901"/>
              <a:gd name="connsiteX3" fmla="*/ 7495 w 5993567"/>
              <a:gd name="connsiteY3" fmla="*/ 4152901 h 4152901"/>
              <a:gd name="connsiteX4" fmla="*/ 0 w 5993567"/>
              <a:gd name="connsiteY4" fmla="*/ 45597 h 4152901"/>
              <a:gd name="connsiteX5" fmla="*/ 7495 w 5993567"/>
              <a:gd name="connsiteY5" fmla="*/ 0 h 4152901"/>
              <a:gd name="connsiteX0" fmla="*/ 1618938 w 7605010"/>
              <a:gd name="connsiteY0" fmla="*/ 0 h 4152901"/>
              <a:gd name="connsiteX1" fmla="*/ 7605010 w 7605010"/>
              <a:gd name="connsiteY1" fmla="*/ 0 h 4152901"/>
              <a:gd name="connsiteX2" fmla="*/ 7605010 w 7605010"/>
              <a:gd name="connsiteY2" fmla="*/ 4152901 h 4152901"/>
              <a:gd name="connsiteX3" fmla="*/ 1618938 w 7605010"/>
              <a:gd name="connsiteY3" fmla="*/ 4152901 h 4152901"/>
              <a:gd name="connsiteX4" fmla="*/ 0 w 7605010"/>
              <a:gd name="connsiteY4" fmla="*/ 2271637 h 4152901"/>
              <a:gd name="connsiteX5" fmla="*/ 1618938 w 7605010"/>
              <a:gd name="connsiteY5" fmla="*/ 0 h 4152901"/>
              <a:gd name="connsiteX0" fmla="*/ 771993 w 6758065"/>
              <a:gd name="connsiteY0" fmla="*/ 0 h 4152901"/>
              <a:gd name="connsiteX1" fmla="*/ 6758065 w 6758065"/>
              <a:gd name="connsiteY1" fmla="*/ 0 h 4152901"/>
              <a:gd name="connsiteX2" fmla="*/ 6758065 w 6758065"/>
              <a:gd name="connsiteY2" fmla="*/ 4152901 h 4152901"/>
              <a:gd name="connsiteX3" fmla="*/ 771993 w 6758065"/>
              <a:gd name="connsiteY3" fmla="*/ 4152901 h 4152901"/>
              <a:gd name="connsiteX4" fmla="*/ 0 w 6758065"/>
              <a:gd name="connsiteY4" fmla="*/ 2241657 h 4152901"/>
              <a:gd name="connsiteX5" fmla="*/ 771993 w 67580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345423 w 7331495"/>
              <a:gd name="connsiteY0" fmla="*/ 0 h 4152901"/>
              <a:gd name="connsiteX1" fmla="*/ 7331495 w 7331495"/>
              <a:gd name="connsiteY1" fmla="*/ 0 h 4152901"/>
              <a:gd name="connsiteX2" fmla="*/ 7331495 w 7331495"/>
              <a:gd name="connsiteY2" fmla="*/ 4152901 h 4152901"/>
              <a:gd name="connsiteX3" fmla="*/ 1345423 w 7331495"/>
              <a:gd name="connsiteY3" fmla="*/ 4152901 h 4152901"/>
              <a:gd name="connsiteX4" fmla="*/ 116230 w 7331495"/>
              <a:gd name="connsiteY4" fmla="*/ 2279132 h 4152901"/>
              <a:gd name="connsiteX5" fmla="*/ 1345423 w 7331495"/>
              <a:gd name="connsiteY5" fmla="*/ 0 h 4152901"/>
              <a:gd name="connsiteX0" fmla="*/ 1379157 w 7365229"/>
              <a:gd name="connsiteY0" fmla="*/ 0 h 4152901"/>
              <a:gd name="connsiteX1" fmla="*/ 7365229 w 7365229"/>
              <a:gd name="connsiteY1" fmla="*/ 0 h 4152901"/>
              <a:gd name="connsiteX2" fmla="*/ 7365229 w 7365229"/>
              <a:gd name="connsiteY2" fmla="*/ 4152901 h 4152901"/>
              <a:gd name="connsiteX3" fmla="*/ 1379157 w 7365229"/>
              <a:gd name="connsiteY3" fmla="*/ 4152901 h 4152901"/>
              <a:gd name="connsiteX4" fmla="*/ 149964 w 7365229"/>
              <a:gd name="connsiteY4" fmla="*/ 2279132 h 4152901"/>
              <a:gd name="connsiteX5" fmla="*/ 1379157 w 7365229"/>
              <a:gd name="connsiteY5" fmla="*/ 0 h 4152901"/>
              <a:gd name="connsiteX0" fmla="*/ 1345424 w 7331496"/>
              <a:gd name="connsiteY0" fmla="*/ 0 h 4152901"/>
              <a:gd name="connsiteX1" fmla="*/ 7331496 w 7331496"/>
              <a:gd name="connsiteY1" fmla="*/ 0 h 4152901"/>
              <a:gd name="connsiteX2" fmla="*/ 7331496 w 7331496"/>
              <a:gd name="connsiteY2" fmla="*/ 4152901 h 4152901"/>
              <a:gd name="connsiteX3" fmla="*/ 1345424 w 7331496"/>
              <a:gd name="connsiteY3" fmla="*/ 4152901 h 4152901"/>
              <a:gd name="connsiteX4" fmla="*/ 116231 w 7331496"/>
              <a:gd name="connsiteY4" fmla="*/ 2279132 h 4152901"/>
              <a:gd name="connsiteX5" fmla="*/ 1345424 w 7331496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658677"/>
              <a:gd name="connsiteY0" fmla="*/ 0 h 4542200"/>
              <a:gd name="connsiteX1" fmla="*/ 7215265 w 7658677"/>
              <a:gd name="connsiteY1" fmla="*/ 0 h 4542200"/>
              <a:gd name="connsiteX2" fmla="*/ 7215265 w 7658677"/>
              <a:gd name="connsiteY2" fmla="*/ 4152901 h 4542200"/>
              <a:gd name="connsiteX3" fmla="*/ 1229193 w 7658677"/>
              <a:gd name="connsiteY3" fmla="*/ 4152901 h 4542200"/>
              <a:gd name="connsiteX4" fmla="*/ 0 w 7658677"/>
              <a:gd name="connsiteY4" fmla="*/ 2279132 h 4542200"/>
              <a:gd name="connsiteX5" fmla="*/ 1229193 w 7658677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96649 w 7215265"/>
              <a:gd name="connsiteY0" fmla="*/ 7495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96649 w 7215265"/>
              <a:gd name="connsiteY5" fmla="*/ 7495 h 4152901"/>
              <a:gd name="connsiteX0" fmla="*/ 1381676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81676 w 7300292"/>
              <a:gd name="connsiteY5" fmla="*/ 7495 h 4152901"/>
              <a:gd name="connsiteX0" fmla="*/ 1320942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20942 w 7300292"/>
              <a:gd name="connsiteY5" fmla="*/ 7495 h 415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00292" h="4152901">
                <a:moveTo>
                  <a:pt x="1320942" y="7495"/>
                </a:moveTo>
                <a:lnTo>
                  <a:pt x="7300292" y="0"/>
                </a:lnTo>
                <a:lnTo>
                  <a:pt x="7300292" y="4152901"/>
                </a:lnTo>
                <a:lnTo>
                  <a:pt x="1314220" y="4152901"/>
                </a:lnTo>
                <a:lnTo>
                  <a:pt x="0" y="2084788"/>
                </a:lnTo>
                <a:lnTo>
                  <a:pt x="1320942" y="749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7084380" y="2969379"/>
            <a:ext cx="4172505" cy="100027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копии документов, подтверждающие родственные отношения заявителя и лиц, совместно проживающих с ним </a:t>
            </a:r>
            <a:endParaRPr lang="ru-RU" sz="1400" b="1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(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свидетельство о регистрации / расторжения брака, свидетельство об установление отцовства и т.п.)</a:t>
            </a:r>
          </a:p>
        </p:txBody>
      </p:sp>
      <p:sp>
        <p:nvSpPr>
          <p:cNvPr id="95" name="Прямоугольник 11">
            <a:extLst>
              <a:ext uri="{FF2B5EF4-FFF2-40B4-BE49-F238E27FC236}">
                <a16:creationId xmlns:a16="http://schemas.microsoft.com/office/drawing/2014/main" id="{E3FF0FAA-2C65-440F-9AE4-B53EB32080DC}"/>
              </a:ext>
            </a:extLst>
          </p:cNvPr>
          <p:cNvSpPr/>
          <p:nvPr/>
        </p:nvSpPr>
        <p:spPr>
          <a:xfrm rot="10800000" flipH="1" flipV="1">
            <a:off x="6023311" y="4096447"/>
            <a:ext cx="5316519" cy="1032177"/>
          </a:xfrm>
          <a:custGeom>
            <a:avLst/>
            <a:gdLst>
              <a:gd name="connsiteX0" fmla="*/ 0 w 5986072"/>
              <a:gd name="connsiteY0" fmla="*/ 0 h 4152901"/>
              <a:gd name="connsiteX1" fmla="*/ 5986072 w 5986072"/>
              <a:gd name="connsiteY1" fmla="*/ 0 h 4152901"/>
              <a:gd name="connsiteX2" fmla="*/ 5986072 w 5986072"/>
              <a:gd name="connsiteY2" fmla="*/ 4152901 h 4152901"/>
              <a:gd name="connsiteX3" fmla="*/ 0 w 5986072"/>
              <a:gd name="connsiteY3" fmla="*/ 4152901 h 4152901"/>
              <a:gd name="connsiteX4" fmla="*/ 0 w 5986072"/>
              <a:gd name="connsiteY4" fmla="*/ 0 h 4152901"/>
              <a:gd name="connsiteX0" fmla="*/ 7495 w 5993567"/>
              <a:gd name="connsiteY0" fmla="*/ 0 h 4152901"/>
              <a:gd name="connsiteX1" fmla="*/ 5993567 w 5993567"/>
              <a:gd name="connsiteY1" fmla="*/ 0 h 4152901"/>
              <a:gd name="connsiteX2" fmla="*/ 5993567 w 5993567"/>
              <a:gd name="connsiteY2" fmla="*/ 4152901 h 4152901"/>
              <a:gd name="connsiteX3" fmla="*/ 7495 w 5993567"/>
              <a:gd name="connsiteY3" fmla="*/ 4152901 h 4152901"/>
              <a:gd name="connsiteX4" fmla="*/ 0 w 5993567"/>
              <a:gd name="connsiteY4" fmla="*/ 45597 h 4152901"/>
              <a:gd name="connsiteX5" fmla="*/ 7495 w 5993567"/>
              <a:gd name="connsiteY5" fmla="*/ 0 h 4152901"/>
              <a:gd name="connsiteX0" fmla="*/ 1618938 w 7605010"/>
              <a:gd name="connsiteY0" fmla="*/ 0 h 4152901"/>
              <a:gd name="connsiteX1" fmla="*/ 7605010 w 7605010"/>
              <a:gd name="connsiteY1" fmla="*/ 0 h 4152901"/>
              <a:gd name="connsiteX2" fmla="*/ 7605010 w 7605010"/>
              <a:gd name="connsiteY2" fmla="*/ 4152901 h 4152901"/>
              <a:gd name="connsiteX3" fmla="*/ 1618938 w 7605010"/>
              <a:gd name="connsiteY3" fmla="*/ 4152901 h 4152901"/>
              <a:gd name="connsiteX4" fmla="*/ 0 w 7605010"/>
              <a:gd name="connsiteY4" fmla="*/ 2271637 h 4152901"/>
              <a:gd name="connsiteX5" fmla="*/ 1618938 w 7605010"/>
              <a:gd name="connsiteY5" fmla="*/ 0 h 4152901"/>
              <a:gd name="connsiteX0" fmla="*/ 771993 w 6758065"/>
              <a:gd name="connsiteY0" fmla="*/ 0 h 4152901"/>
              <a:gd name="connsiteX1" fmla="*/ 6758065 w 6758065"/>
              <a:gd name="connsiteY1" fmla="*/ 0 h 4152901"/>
              <a:gd name="connsiteX2" fmla="*/ 6758065 w 6758065"/>
              <a:gd name="connsiteY2" fmla="*/ 4152901 h 4152901"/>
              <a:gd name="connsiteX3" fmla="*/ 771993 w 6758065"/>
              <a:gd name="connsiteY3" fmla="*/ 4152901 h 4152901"/>
              <a:gd name="connsiteX4" fmla="*/ 0 w 6758065"/>
              <a:gd name="connsiteY4" fmla="*/ 2241657 h 4152901"/>
              <a:gd name="connsiteX5" fmla="*/ 771993 w 67580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345423 w 7331495"/>
              <a:gd name="connsiteY0" fmla="*/ 0 h 4152901"/>
              <a:gd name="connsiteX1" fmla="*/ 7331495 w 7331495"/>
              <a:gd name="connsiteY1" fmla="*/ 0 h 4152901"/>
              <a:gd name="connsiteX2" fmla="*/ 7331495 w 7331495"/>
              <a:gd name="connsiteY2" fmla="*/ 4152901 h 4152901"/>
              <a:gd name="connsiteX3" fmla="*/ 1345423 w 7331495"/>
              <a:gd name="connsiteY3" fmla="*/ 4152901 h 4152901"/>
              <a:gd name="connsiteX4" fmla="*/ 116230 w 7331495"/>
              <a:gd name="connsiteY4" fmla="*/ 2279132 h 4152901"/>
              <a:gd name="connsiteX5" fmla="*/ 1345423 w 7331495"/>
              <a:gd name="connsiteY5" fmla="*/ 0 h 4152901"/>
              <a:gd name="connsiteX0" fmla="*/ 1379157 w 7365229"/>
              <a:gd name="connsiteY0" fmla="*/ 0 h 4152901"/>
              <a:gd name="connsiteX1" fmla="*/ 7365229 w 7365229"/>
              <a:gd name="connsiteY1" fmla="*/ 0 h 4152901"/>
              <a:gd name="connsiteX2" fmla="*/ 7365229 w 7365229"/>
              <a:gd name="connsiteY2" fmla="*/ 4152901 h 4152901"/>
              <a:gd name="connsiteX3" fmla="*/ 1379157 w 7365229"/>
              <a:gd name="connsiteY3" fmla="*/ 4152901 h 4152901"/>
              <a:gd name="connsiteX4" fmla="*/ 149964 w 7365229"/>
              <a:gd name="connsiteY4" fmla="*/ 2279132 h 4152901"/>
              <a:gd name="connsiteX5" fmla="*/ 1379157 w 7365229"/>
              <a:gd name="connsiteY5" fmla="*/ 0 h 4152901"/>
              <a:gd name="connsiteX0" fmla="*/ 1345424 w 7331496"/>
              <a:gd name="connsiteY0" fmla="*/ 0 h 4152901"/>
              <a:gd name="connsiteX1" fmla="*/ 7331496 w 7331496"/>
              <a:gd name="connsiteY1" fmla="*/ 0 h 4152901"/>
              <a:gd name="connsiteX2" fmla="*/ 7331496 w 7331496"/>
              <a:gd name="connsiteY2" fmla="*/ 4152901 h 4152901"/>
              <a:gd name="connsiteX3" fmla="*/ 1345424 w 7331496"/>
              <a:gd name="connsiteY3" fmla="*/ 4152901 h 4152901"/>
              <a:gd name="connsiteX4" fmla="*/ 116231 w 7331496"/>
              <a:gd name="connsiteY4" fmla="*/ 2279132 h 4152901"/>
              <a:gd name="connsiteX5" fmla="*/ 1345424 w 7331496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658677"/>
              <a:gd name="connsiteY0" fmla="*/ 0 h 4542200"/>
              <a:gd name="connsiteX1" fmla="*/ 7215265 w 7658677"/>
              <a:gd name="connsiteY1" fmla="*/ 0 h 4542200"/>
              <a:gd name="connsiteX2" fmla="*/ 7215265 w 7658677"/>
              <a:gd name="connsiteY2" fmla="*/ 4152901 h 4542200"/>
              <a:gd name="connsiteX3" fmla="*/ 1229193 w 7658677"/>
              <a:gd name="connsiteY3" fmla="*/ 4152901 h 4542200"/>
              <a:gd name="connsiteX4" fmla="*/ 0 w 7658677"/>
              <a:gd name="connsiteY4" fmla="*/ 2279132 h 4542200"/>
              <a:gd name="connsiteX5" fmla="*/ 1229193 w 7658677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96649 w 7215265"/>
              <a:gd name="connsiteY0" fmla="*/ 7495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96649 w 7215265"/>
              <a:gd name="connsiteY5" fmla="*/ 7495 h 4152901"/>
              <a:gd name="connsiteX0" fmla="*/ 1381676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81676 w 7300292"/>
              <a:gd name="connsiteY5" fmla="*/ 7495 h 4152901"/>
              <a:gd name="connsiteX0" fmla="*/ 1320942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20942 w 7300292"/>
              <a:gd name="connsiteY5" fmla="*/ 7495 h 415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00292" h="4152901">
                <a:moveTo>
                  <a:pt x="1320942" y="7495"/>
                </a:moveTo>
                <a:lnTo>
                  <a:pt x="7300292" y="0"/>
                </a:lnTo>
                <a:lnTo>
                  <a:pt x="7300292" y="4152901"/>
                </a:lnTo>
                <a:lnTo>
                  <a:pt x="1314220" y="4152901"/>
                </a:lnTo>
                <a:lnTo>
                  <a:pt x="0" y="2084788"/>
                </a:lnTo>
                <a:lnTo>
                  <a:pt x="1320942" y="749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7084381" y="4113095"/>
            <a:ext cx="4255449" cy="100027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копии документов, подтверждающие факт постоянного проживания в жилом помещении для каждого члена семьи </a:t>
            </a:r>
            <a:endParaRPr lang="ru-RU" sz="1400" b="1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(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отметка в паспорте гражданина 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РФ, 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свидетельство о регистрации по месту жительства 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гражданина, судебное </a:t>
            </a: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решение)</a:t>
            </a:r>
          </a:p>
        </p:txBody>
      </p:sp>
      <p:sp>
        <p:nvSpPr>
          <p:cNvPr id="97" name="Прямоугольник 11">
            <a:extLst>
              <a:ext uri="{FF2B5EF4-FFF2-40B4-BE49-F238E27FC236}">
                <a16:creationId xmlns:a16="http://schemas.microsoft.com/office/drawing/2014/main" id="{557467F4-9738-4E9C-AF6F-31CD9CF265F7}"/>
              </a:ext>
            </a:extLst>
          </p:cNvPr>
          <p:cNvSpPr/>
          <p:nvPr/>
        </p:nvSpPr>
        <p:spPr>
          <a:xfrm rot="10800000" flipH="1" flipV="1">
            <a:off x="6023311" y="5232468"/>
            <a:ext cx="5316520" cy="1274411"/>
          </a:xfrm>
          <a:custGeom>
            <a:avLst/>
            <a:gdLst>
              <a:gd name="connsiteX0" fmla="*/ 0 w 5986072"/>
              <a:gd name="connsiteY0" fmla="*/ 0 h 4152901"/>
              <a:gd name="connsiteX1" fmla="*/ 5986072 w 5986072"/>
              <a:gd name="connsiteY1" fmla="*/ 0 h 4152901"/>
              <a:gd name="connsiteX2" fmla="*/ 5986072 w 5986072"/>
              <a:gd name="connsiteY2" fmla="*/ 4152901 h 4152901"/>
              <a:gd name="connsiteX3" fmla="*/ 0 w 5986072"/>
              <a:gd name="connsiteY3" fmla="*/ 4152901 h 4152901"/>
              <a:gd name="connsiteX4" fmla="*/ 0 w 5986072"/>
              <a:gd name="connsiteY4" fmla="*/ 0 h 4152901"/>
              <a:gd name="connsiteX0" fmla="*/ 7495 w 5993567"/>
              <a:gd name="connsiteY0" fmla="*/ 0 h 4152901"/>
              <a:gd name="connsiteX1" fmla="*/ 5993567 w 5993567"/>
              <a:gd name="connsiteY1" fmla="*/ 0 h 4152901"/>
              <a:gd name="connsiteX2" fmla="*/ 5993567 w 5993567"/>
              <a:gd name="connsiteY2" fmla="*/ 4152901 h 4152901"/>
              <a:gd name="connsiteX3" fmla="*/ 7495 w 5993567"/>
              <a:gd name="connsiteY3" fmla="*/ 4152901 h 4152901"/>
              <a:gd name="connsiteX4" fmla="*/ 0 w 5993567"/>
              <a:gd name="connsiteY4" fmla="*/ 45597 h 4152901"/>
              <a:gd name="connsiteX5" fmla="*/ 7495 w 5993567"/>
              <a:gd name="connsiteY5" fmla="*/ 0 h 4152901"/>
              <a:gd name="connsiteX0" fmla="*/ 1618938 w 7605010"/>
              <a:gd name="connsiteY0" fmla="*/ 0 h 4152901"/>
              <a:gd name="connsiteX1" fmla="*/ 7605010 w 7605010"/>
              <a:gd name="connsiteY1" fmla="*/ 0 h 4152901"/>
              <a:gd name="connsiteX2" fmla="*/ 7605010 w 7605010"/>
              <a:gd name="connsiteY2" fmla="*/ 4152901 h 4152901"/>
              <a:gd name="connsiteX3" fmla="*/ 1618938 w 7605010"/>
              <a:gd name="connsiteY3" fmla="*/ 4152901 h 4152901"/>
              <a:gd name="connsiteX4" fmla="*/ 0 w 7605010"/>
              <a:gd name="connsiteY4" fmla="*/ 2271637 h 4152901"/>
              <a:gd name="connsiteX5" fmla="*/ 1618938 w 7605010"/>
              <a:gd name="connsiteY5" fmla="*/ 0 h 4152901"/>
              <a:gd name="connsiteX0" fmla="*/ 771993 w 6758065"/>
              <a:gd name="connsiteY0" fmla="*/ 0 h 4152901"/>
              <a:gd name="connsiteX1" fmla="*/ 6758065 w 6758065"/>
              <a:gd name="connsiteY1" fmla="*/ 0 h 4152901"/>
              <a:gd name="connsiteX2" fmla="*/ 6758065 w 6758065"/>
              <a:gd name="connsiteY2" fmla="*/ 4152901 h 4152901"/>
              <a:gd name="connsiteX3" fmla="*/ 771993 w 6758065"/>
              <a:gd name="connsiteY3" fmla="*/ 4152901 h 4152901"/>
              <a:gd name="connsiteX4" fmla="*/ 0 w 6758065"/>
              <a:gd name="connsiteY4" fmla="*/ 2241657 h 4152901"/>
              <a:gd name="connsiteX5" fmla="*/ 771993 w 67580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345423 w 7331495"/>
              <a:gd name="connsiteY0" fmla="*/ 0 h 4152901"/>
              <a:gd name="connsiteX1" fmla="*/ 7331495 w 7331495"/>
              <a:gd name="connsiteY1" fmla="*/ 0 h 4152901"/>
              <a:gd name="connsiteX2" fmla="*/ 7331495 w 7331495"/>
              <a:gd name="connsiteY2" fmla="*/ 4152901 h 4152901"/>
              <a:gd name="connsiteX3" fmla="*/ 1345423 w 7331495"/>
              <a:gd name="connsiteY3" fmla="*/ 4152901 h 4152901"/>
              <a:gd name="connsiteX4" fmla="*/ 116230 w 7331495"/>
              <a:gd name="connsiteY4" fmla="*/ 2279132 h 4152901"/>
              <a:gd name="connsiteX5" fmla="*/ 1345423 w 7331495"/>
              <a:gd name="connsiteY5" fmla="*/ 0 h 4152901"/>
              <a:gd name="connsiteX0" fmla="*/ 1379157 w 7365229"/>
              <a:gd name="connsiteY0" fmla="*/ 0 h 4152901"/>
              <a:gd name="connsiteX1" fmla="*/ 7365229 w 7365229"/>
              <a:gd name="connsiteY1" fmla="*/ 0 h 4152901"/>
              <a:gd name="connsiteX2" fmla="*/ 7365229 w 7365229"/>
              <a:gd name="connsiteY2" fmla="*/ 4152901 h 4152901"/>
              <a:gd name="connsiteX3" fmla="*/ 1379157 w 7365229"/>
              <a:gd name="connsiteY3" fmla="*/ 4152901 h 4152901"/>
              <a:gd name="connsiteX4" fmla="*/ 149964 w 7365229"/>
              <a:gd name="connsiteY4" fmla="*/ 2279132 h 4152901"/>
              <a:gd name="connsiteX5" fmla="*/ 1379157 w 7365229"/>
              <a:gd name="connsiteY5" fmla="*/ 0 h 4152901"/>
              <a:gd name="connsiteX0" fmla="*/ 1345424 w 7331496"/>
              <a:gd name="connsiteY0" fmla="*/ 0 h 4152901"/>
              <a:gd name="connsiteX1" fmla="*/ 7331496 w 7331496"/>
              <a:gd name="connsiteY1" fmla="*/ 0 h 4152901"/>
              <a:gd name="connsiteX2" fmla="*/ 7331496 w 7331496"/>
              <a:gd name="connsiteY2" fmla="*/ 4152901 h 4152901"/>
              <a:gd name="connsiteX3" fmla="*/ 1345424 w 7331496"/>
              <a:gd name="connsiteY3" fmla="*/ 4152901 h 4152901"/>
              <a:gd name="connsiteX4" fmla="*/ 116231 w 7331496"/>
              <a:gd name="connsiteY4" fmla="*/ 2279132 h 4152901"/>
              <a:gd name="connsiteX5" fmla="*/ 1345424 w 7331496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658677"/>
              <a:gd name="connsiteY0" fmla="*/ 0 h 4542200"/>
              <a:gd name="connsiteX1" fmla="*/ 7215265 w 7658677"/>
              <a:gd name="connsiteY1" fmla="*/ 0 h 4542200"/>
              <a:gd name="connsiteX2" fmla="*/ 7215265 w 7658677"/>
              <a:gd name="connsiteY2" fmla="*/ 4152901 h 4542200"/>
              <a:gd name="connsiteX3" fmla="*/ 1229193 w 7658677"/>
              <a:gd name="connsiteY3" fmla="*/ 4152901 h 4542200"/>
              <a:gd name="connsiteX4" fmla="*/ 0 w 7658677"/>
              <a:gd name="connsiteY4" fmla="*/ 2279132 h 4542200"/>
              <a:gd name="connsiteX5" fmla="*/ 1229193 w 7658677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96649 w 7215265"/>
              <a:gd name="connsiteY0" fmla="*/ 7495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96649 w 7215265"/>
              <a:gd name="connsiteY5" fmla="*/ 7495 h 4152901"/>
              <a:gd name="connsiteX0" fmla="*/ 1381676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81676 w 7300292"/>
              <a:gd name="connsiteY5" fmla="*/ 7495 h 4152901"/>
              <a:gd name="connsiteX0" fmla="*/ 1320942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20942 w 7300292"/>
              <a:gd name="connsiteY5" fmla="*/ 7495 h 415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00292" h="4152901">
                <a:moveTo>
                  <a:pt x="1320942" y="7495"/>
                </a:moveTo>
                <a:lnTo>
                  <a:pt x="7300292" y="0"/>
                </a:lnTo>
                <a:lnTo>
                  <a:pt x="7300292" y="4152901"/>
                </a:lnTo>
                <a:lnTo>
                  <a:pt x="1314220" y="4152901"/>
                </a:lnTo>
                <a:lnTo>
                  <a:pt x="0" y="2084788"/>
                </a:lnTo>
                <a:lnTo>
                  <a:pt x="1320942" y="749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7084380" y="5296558"/>
            <a:ext cx="4255449" cy="116698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обязательство об освобождении, передаче в собственность муниципального образования переселяемого помещения и снятии всех зарегистрированных граждан с регистрационного учёта по месту жительства                в 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помещении </a:t>
            </a:r>
          </a:p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(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заполняется по форме при подаче заявления)</a:t>
            </a:r>
            <a:endParaRPr lang="ru-RU" sz="14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99" name="Прямоугольник 11">
            <a:extLst>
              <a:ext uri="{FF2B5EF4-FFF2-40B4-BE49-F238E27FC236}">
                <a16:creationId xmlns:a16="http://schemas.microsoft.com/office/drawing/2014/main" id="{E3FF0FAA-2C65-440F-9AE4-B53EB32080DC}"/>
              </a:ext>
            </a:extLst>
          </p:cNvPr>
          <p:cNvSpPr/>
          <p:nvPr/>
        </p:nvSpPr>
        <p:spPr>
          <a:xfrm flipH="1" flipV="1">
            <a:off x="479380" y="5818433"/>
            <a:ext cx="5220079" cy="743831"/>
          </a:xfrm>
          <a:custGeom>
            <a:avLst/>
            <a:gdLst>
              <a:gd name="connsiteX0" fmla="*/ 0 w 5986072"/>
              <a:gd name="connsiteY0" fmla="*/ 0 h 4152901"/>
              <a:gd name="connsiteX1" fmla="*/ 5986072 w 5986072"/>
              <a:gd name="connsiteY1" fmla="*/ 0 h 4152901"/>
              <a:gd name="connsiteX2" fmla="*/ 5986072 w 5986072"/>
              <a:gd name="connsiteY2" fmla="*/ 4152901 h 4152901"/>
              <a:gd name="connsiteX3" fmla="*/ 0 w 5986072"/>
              <a:gd name="connsiteY3" fmla="*/ 4152901 h 4152901"/>
              <a:gd name="connsiteX4" fmla="*/ 0 w 5986072"/>
              <a:gd name="connsiteY4" fmla="*/ 0 h 4152901"/>
              <a:gd name="connsiteX0" fmla="*/ 7495 w 5993567"/>
              <a:gd name="connsiteY0" fmla="*/ 0 h 4152901"/>
              <a:gd name="connsiteX1" fmla="*/ 5993567 w 5993567"/>
              <a:gd name="connsiteY1" fmla="*/ 0 h 4152901"/>
              <a:gd name="connsiteX2" fmla="*/ 5993567 w 5993567"/>
              <a:gd name="connsiteY2" fmla="*/ 4152901 h 4152901"/>
              <a:gd name="connsiteX3" fmla="*/ 7495 w 5993567"/>
              <a:gd name="connsiteY3" fmla="*/ 4152901 h 4152901"/>
              <a:gd name="connsiteX4" fmla="*/ 0 w 5993567"/>
              <a:gd name="connsiteY4" fmla="*/ 45597 h 4152901"/>
              <a:gd name="connsiteX5" fmla="*/ 7495 w 5993567"/>
              <a:gd name="connsiteY5" fmla="*/ 0 h 4152901"/>
              <a:gd name="connsiteX0" fmla="*/ 1618938 w 7605010"/>
              <a:gd name="connsiteY0" fmla="*/ 0 h 4152901"/>
              <a:gd name="connsiteX1" fmla="*/ 7605010 w 7605010"/>
              <a:gd name="connsiteY1" fmla="*/ 0 h 4152901"/>
              <a:gd name="connsiteX2" fmla="*/ 7605010 w 7605010"/>
              <a:gd name="connsiteY2" fmla="*/ 4152901 h 4152901"/>
              <a:gd name="connsiteX3" fmla="*/ 1618938 w 7605010"/>
              <a:gd name="connsiteY3" fmla="*/ 4152901 h 4152901"/>
              <a:gd name="connsiteX4" fmla="*/ 0 w 7605010"/>
              <a:gd name="connsiteY4" fmla="*/ 2271637 h 4152901"/>
              <a:gd name="connsiteX5" fmla="*/ 1618938 w 7605010"/>
              <a:gd name="connsiteY5" fmla="*/ 0 h 4152901"/>
              <a:gd name="connsiteX0" fmla="*/ 771993 w 6758065"/>
              <a:gd name="connsiteY0" fmla="*/ 0 h 4152901"/>
              <a:gd name="connsiteX1" fmla="*/ 6758065 w 6758065"/>
              <a:gd name="connsiteY1" fmla="*/ 0 h 4152901"/>
              <a:gd name="connsiteX2" fmla="*/ 6758065 w 6758065"/>
              <a:gd name="connsiteY2" fmla="*/ 4152901 h 4152901"/>
              <a:gd name="connsiteX3" fmla="*/ 771993 w 6758065"/>
              <a:gd name="connsiteY3" fmla="*/ 4152901 h 4152901"/>
              <a:gd name="connsiteX4" fmla="*/ 0 w 6758065"/>
              <a:gd name="connsiteY4" fmla="*/ 2241657 h 4152901"/>
              <a:gd name="connsiteX5" fmla="*/ 771993 w 67580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345423 w 7331495"/>
              <a:gd name="connsiteY0" fmla="*/ 0 h 4152901"/>
              <a:gd name="connsiteX1" fmla="*/ 7331495 w 7331495"/>
              <a:gd name="connsiteY1" fmla="*/ 0 h 4152901"/>
              <a:gd name="connsiteX2" fmla="*/ 7331495 w 7331495"/>
              <a:gd name="connsiteY2" fmla="*/ 4152901 h 4152901"/>
              <a:gd name="connsiteX3" fmla="*/ 1345423 w 7331495"/>
              <a:gd name="connsiteY3" fmla="*/ 4152901 h 4152901"/>
              <a:gd name="connsiteX4" fmla="*/ 116230 w 7331495"/>
              <a:gd name="connsiteY4" fmla="*/ 2279132 h 4152901"/>
              <a:gd name="connsiteX5" fmla="*/ 1345423 w 7331495"/>
              <a:gd name="connsiteY5" fmla="*/ 0 h 4152901"/>
              <a:gd name="connsiteX0" fmla="*/ 1379157 w 7365229"/>
              <a:gd name="connsiteY0" fmla="*/ 0 h 4152901"/>
              <a:gd name="connsiteX1" fmla="*/ 7365229 w 7365229"/>
              <a:gd name="connsiteY1" fmla="*/ 0 h 4152901"/>
              <a:gd name="connsiteX2" fmla="*/ 7365229 w 7365229"/>
              <a:gd name="connsiteY2" fmla="*/ 4152901 h 4152901"/>
              <a:gd name="connsiteX3" fmla="*/ 1379157 w 7365229"/>
              <a:gd name="connsiteY3" fmla="*/ 4152901 h 4152901"/>
              <a:gd name="connsiteX4" fmla="*/ 149964 w 7365229"/>
              <a:gd name="connsiteY4" fmla="*/ 2279132 h 4152901"/>
              <a:gd name="connsiteX5" fmla="*/ 1379157 w 7365229"/>
              <a:gd name="connsiteY5" fmla="*/ 0 h 4152901"/>
              <a:gd name="connsiteX0" fmla="*/ 1345424 w 7331496"/>
              <a:gd name="connsiteY0" fmla="*/ 0 h 4152901"/>
              <a:gd name="connsiteX1" fmla="*/ 7331496 w 7331496"/>
              <a:gd name="connsiteY1" fmla="*/ 0 h 4152901"/>
              <a:gd name="connsiteX2" fmla="*/ 7331496 w 7331496"/>
              <a:gd name="connsiteY2" fmla="*/ 4152901 h 4152901"/>
              <a:gd name="connsiteX3" fmla="*/ 1345424 w 7331496"/>
              <a:gd name="connsiteY3" fmla="*/ 4152901 h 4152901"/>
              <a:gd name="connsiteX4" fmla="*/ 116231 w 7331496"/>
              <a:gd name="connsiteY4" fmla="*/ 2279132 h 4152901"/>
              <a:gd name="connsiteX5" fmla="*/ 1345424 w 7331496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963524"/>
              <a:gd name="connsiteY0" fmla="*/ 0 h 4542200"/>
              <a:gd name="connsiteX1" fmla="*/ 7215265 w 7963524"/>
              <a:gd name="connsiteY1" fmla="*/ 0 h 4542200"/>
              <a:gd name="connsiteX2" fmla="*/ 7215265 w 7963524"/>
              <a:gd name="connsiteY2" fmla="*/ 4152901 h 4542200"/>
              <a:gd name="connsiteX3" fmla="*/ 1229193 w 7963524"/>
              <a:gd name="connsiteY3" fmla="*/ 4152901 h 4542200"/>
              <a:gd name="connsiteX4" fmla="*/ 0 w 7963524"/>
              <a:gd name="connsiteY4" fmla="*/ 2279132 h 4542200"/>
              <a:gd name="connsiteX5" fmla="*/ 1229193 w 7963524"/>
              <a:gd name="connsiteY5" fmla="*/ 0 h 4542200"/>
              <a:gd name="connsiteX0" fmla="*/ 1229193 w 7658677"/>
              <a:gd name="connsiteY0" fmla="*/ 0 h 4542200"/>
              <a:gd name="connsiteX1" fmla="*/ 7215265 w 7658677"/>
              <a:gd name="connsiteY1" fmla="*/ 0 h 4542200"/>
              <a:gd name="connsiteX2" fmla="*/ 7215265 w 7658677"/>
              <a:gd name="connsiteY2" fmla="*/ 4152901 h 4542200"/>
              <a:gd name="connsiteX3" fmla="*/ 1229193 w 7658677"/>
              <a:gd name="connsiteY3" fmla="*/ 4152901 h 4542200"/>
              <a:gd name="connsiteX4" fmla="*/ 0 w 7658677"/>
              <a:gd name="connsiteY4" fmla="*/ 2279132 h 4542200"/>
              <a:gd name="connsiteX5" fmla="*/ 1229193 w 7658677"/>
              <a:gd name="connsiteY5" fmla="*/ 0 h 4542200"/>
              <a:gd name="connsiteX0" fmla="*/ 1229193 w 7215265"/>
              <a:gd name="connsiteY0" fmla="*/ 0 h 4542200"/>
              <a:gd name="connsiteX1" fmla="*/ 7215265 w 7215265"/>
              <a:gd name="connsiteY1" fmla="*/ 0 h 4542200"/>
              <a:gd name="connsiteX2" fmla="*/ 7215265 w 7215265"/>
              <a:gd name="connsiteY2" fmla="*/ 4152901 h 4542200"/>
              <a:gd name="connsiteX3" fmla="*/ 1229193 w 7215265"/>
              <a:gd name="connsiteY3" fmla="*/ 4152901 h 4542200"/>
              <a:gd name="connsiteX4" fmla="*/ 0 w 7215265"/>
              <a:gd name="connsiteY4" fmla="*/ 2279132 h 4542200"/>
              <a:gd name="connsiteX5" fmla="*/ 1229193 w 7215265"/>
              <a:gd name="connsiteY5" fmla="*/ 0 h 4542200"/>
              <a:gd name="connsiteX0" fmla="*/ 1229193 w 7215265"/>
              <a:gd name="connsiteY0" fmla="*/ 0 h 4460523"/>
              <a:gd name="connsiteX1" fmla="*/ 7215265 w 7215265"/>
              <a:gd name="connsiteY1" fmla="*/ 0 h 4460523"/>
              <a:gd name="connsiteX2" fmla="*/ 7215265 w 7215265"/>
              <a:gd name="connsiteY2" fmla="*/ 4152901 h 4460523"/>
              <a:gd name="connsiteX3" fmla="*/ 1229193 w 7215265"/>
              <a:gd name="connsiteY3" fmla="*/ 4152901 h 4460523"/>
              <a:gd name="connsiteX4" fmla="*/ 0 w 7215265"/>
              <a:gd name="connsiteY4" fmla="*/ 2279132 h 4460523"/>
              <a:gd name="connsiteX5" fmla="*/ 1229193 w 7215265"/>
              <a:gd name="connsiteY5" fmla="*/ 0 h 4460523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29193 w 7215265"/>
              <a:gd name="connsiteY0" fmla="*/ 0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29193 w 7215265"/>
              <a:gd name="connsiteY5" fmla="*/ 0 h 4152901"/>
              <a:gd name="connsiteX0" fmla="*/ 1296649 w 7215265"/>
              <a:gd name="connsiteY0" fmla="*/ 7495 h 4152901"/>
              <a:gd name="connsiteX1" fmla="*/ 7215265 w 7215265"/>
              <a:gd name="connsiteY1" fmla="*/ 0 h 4152901"/>
              <a:gd name="connsiteX2" fmla="*/ 7215265 w 7215265"/>
              <a:gd name="connsiteY2" fmla="*/ 4152901 h 4152901"/>
              <a:gd name="connsiteX3" fmla="*/ 1229193 w 7215265"/>
              <a:gd name="connsiteY3" fmla="*/ 4152901 h 4152901"/>
              <a:gd name="connsiteX4" fmla="*/ 0 w 7215265"/>
              <a:gd name="connsiteY4" fmla="*/ 2279132 h 4152901"/>
              <a:gd name="connsiteX5" fmla="*/ 1296649 w 7215265"/>
              <a:gd name="connsiteY5" fmla="*/ 7495 h 4152901"/>
              <a:gd name="connsiteX0" fmla="*/ 1381676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81676 w 7300292"/>
              <a:gd name="connsiteY5" fmla="*/ 7495 h 4152901"/>
              <a:gd name="connsiteX0" fmla="*/ 1320942 w 7300292"/>
              <a:gd name="connsiteY0" fmla="*/ 7495 h 4152901"/>
              <a:gd name="connsiteX1" fmla="*/ 7300292 w 7300292"/>
              <a:gd name="connsiteY1" fmla="*/ 0 h 4152901"/>
              <a:gd name="connsiteX2" fmla="*/ 7300292 w 7300292"/>
              <a:gd name="connsiteY2" fmla="*/ 4152901 h 4152901"/>
              <a:gd name="connsiteX3" fmla="*/ 1314220 w 7300292"/>
              <a:gd name="connsiteY3" fmla="*/ 4152901 h 4152901"/>
              <a:gd name="connsiteX4" fmla="*/ 0 w 7300292"/>
              <a:gd name="connsiteY4" fmla="*/ 2084788 h 4152901"/>
              <a:gd name="connsiteX5" fmla="*/ 1320942 w 7300292"/>
              <a:gd name="connsiteY5" fmla="*/ 7495 h 415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00292" h="4152901">
                <a:moveTo>
                  <a:pt x="1320942" y="7495"/>
                </a:moveTo>
                <a:lnTo>
                  <a:pt x="7300292" y="0"/>
                </a:lnTo>
                <a:lnTo>
                  <a:pt x="7300292" y="4152901"/>
                </a:lnTo>
                <a:lnTo>
                  <a:pt x="1314220" y="4152901"/>
                </a:lnTo>
                <a:lnTo>
                  <a:pt x="0" y="2084788"/>
                </a:lnTo>
                <a:lnTo>
                  <a:pt x="1320942" y="749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479379" y="5875015"/>
            <a:ext cx="4474361" cy="66684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заключение (протокол обследования), подготовленное аккредитованной организацией, о превышении предельно допустимой концентрации фенола и (или) </a:t>
            </a: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формальдегида</a:t>
            </a:r>
            <a:endParaRPr lang="ru-RU" sz="14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1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0E27523-531A-98AE-406C-1B9E6F477CD8}"/>
              </a:ext>
            </a:extLst>
          </p:cNvPr>
          <p:cNvSpPr txBox="1"/>
          <p:nvPr/>
        </p:nvSpPr>
        <p:spPr>
          <a:xfrm>
            <a:off x="2543501" y="284612"/>
            <a:ext cx="7076218" cy="294953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3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СОСТАВ СЕМЬИ СОБСТВЕННИКА И НАНИМАТЕЛЯ</a:t>
            </a:r>
            <a:endParaRPr lang="ru-RU" sz="2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9E21E13D-4DE3-7D4C-81BB-2C1261BAC910}"/>
              </a:ext>
            </a:extLst>
          </p:cNvPr>
          <p:cNvSpPr/>
          <p:nvPr/>
        </p:nvSpPr>
        <p:spPr>
          <a:xfrm>
            <a:off x="208511" y="1655570"/>
            <a:ext cx="5423249" cy="385396"/>
          </a:xfrm>
          <a:prstGeom prst="rect">
            <a:avLst/>
          </a:prstGeom>
          <a:solidFill>
            <a:srgbClr val="DDB4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3200907-89EA-EE46-84AF-5006912142D3}"/>
              </a:ext>
            </a:extLst>
          </p:cNvPr>
          <p:cNvSpPr txBox="1"/>
          <p:nvPr/>
        </p:nvSpPr>
        <p:spPr>
          <a:xfrm>
            <a:off x="3375498" y="1033755"/>
            <a:ext cx="5412225" cy="17806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ЖИЛИЩНЫЙ КОДЕКС РОССИЙСКОЙ ФЕДЕРАЦИИ</a:t>
            </a:r>
            <a:endParaRPr lang="ru-RU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208AFDA-5D90-BD43-BC4E-2B374AA22F80}"/>
              </a:ext>
            </a:extLst>
          </p:cNvPr>
          <p:cNvSpPr/>
          <p:nvPr/>
        </p:nvSpPr>
        <p:spPr>
          <a:xfrm>
            <a:off x="6442760" y="1649108"/>
            <a:ext cx="5440810" cy="391858"/>
          </a:xfrm>
          <a:prstGeom prst="rect">
            <a:avLst/>
          </a:prstGeom>
          <a:solidFill>
            <a:srgbClr val="DDB4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11F879A-42DE-A844-B93A-849C8553FD4F}"/>
              </a:ext>
            </a:extLst>
          </p:cNvPr>
          <p:cNvSpPr txBox="1"/>
          <p:nvPr/>
        </p:nvSpPr>
        <p:spPr>
          <a:xfrm>
            <a:off x="6208283" y="4265136"/>
            <a:ext cx="5368647" cy="31547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200" b="1" spc="-20" dirty="0">
                <a:solidFill>
                  <a:schemeClr val="bg1"/>
                </a:solidFill>
                <a:latin typeface="Avenir Next Cyr Medium" panose="020B0503020202020204" pitchFamily="34" charset="0"/>
              </a:rPr>
              <a:t>ЗАЙМЫ</a:t>
            </a:r>
          </a:p>
          <a:p>
            <a:pPr algn="ctr">
              <a:lnSpc>
                <a:spcPts val="1200"/>
              </a:lnSpc>
            </a:pPr>
            <a:r>
              <a:rPr lang="ru-RU" sz="1200" b="1" spc="-20" dirty="0">
                <a:solidFill>
                  <a:schemeClr val="bg1"/>
                </a:solidFill>
                <a:latin typeface="Avenir Next Cyr Medium" panose="020B0503020202020204" pitchFamily="34" charset="0"/>
              </a:rPr>
              <a:t>Фонда развития Югры – Ханты-Мансийского </a:t>
            </a:r>
            <a:r>
              <a:rPr lang="ru-RU" sz="1200" b="1" spc="-20" dirty="0" smtClean="0">
                <a:solidFill>
                  <a:schemeClr val="bg1"/>
                </a:solidFill>
                <a:latin typeface="Avenir Next Cyr Medium" panose="020B0503020202020204" pitchFamily="34" charset="0"/>
              </a:rPr>
              <a:t>АО</a:t>
            </a:r>
            <a:endParaRPr lang="ru-RU" sz="1200" b="1" spc="-20" dirty="0">
              <a:solidFill>
                <a:schemeClr val="bg1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8A6156A7-5B83-804C-B9A2-936D47749FBB}"/>
              </a:ext>
            </a:extLst>
          </p:cNvPr>
          <p:cNvSpPr/>
          <p:nvPr/>
        </p:nvSpPr>
        <p:spPr>
          <a:xfrm>
            <a:off x="192234" y="2211089"/>
            <a:ext cx="5455802" cy="377086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3C39CAA-8170-6304-829B-3F93A2C4FADD}"/>
              </a:ext>
            </a:extLst>
          </p:cNvPr>
          <p:cNvSpPr/>
          <p:nvPr/>
        </p:nvSpPr>
        <p:spPr>
          <a:xfrm>
            <a:off x="3240350" y="869363"/>
            <a:ext cx="5699464" cy="40042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F43F4B-99CD-762E-44E7-3CA6528F7985}"/>
              </a:ext>
            </a:extLst>
          </p:cNvPr>
          <p:cNvSpPr txBox="1"/>
          <p:nvPr/>
        </p:nvSpPr>
        <p:spPr>
          <a:xfrm>
            <a:off x="294114" y="2370889"/>
            <a:ext cx="5252041" cy="344094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СТАТЬЯ 31</a:t>
            </a:r>
          </a:p>
          <a:p>
            <a:pPr algn="ctr">
              <a:lnSpc>
                <a:spcPts val="1300"/>
              </a:lnSpc>
            </a:pP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ru-RU" sz="14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К членам семьи собственника жилого помещения относятся </a:t>
            </a:r>
            <a:r>
              <a:rPr lang="ru-RU" sz="16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проживающие совместно с данным собственником</a:t>
            </a:r>
            <a:r>
              <a:rPr lang="ru-RU" sz="14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 в принадлежащем ему жилом помещении </a:t>
            </a:r>
            <a:endParaRPr lang="ru-RU" sz="1400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marL="285750" indent="-285750" algn="just">
              <a:lnSpc>
                <a:spcPct val="105000"/>
              </a:lnSpc>
              <a:buFontTx/>
              <a:buChar char="-"/>
            </a:pP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супруг;</a:t>
            </a:r>
          </a:p>
          <a:p>
            <a:pPr marL="285750" indent="-285750" algn="just">
              <a:lnSpc>
                <a:spcPct val="105000"/>
              </a:lnSpc>
              <a:buFontTx/>
              <a:buChar char="-"/>
            </a:pP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дети</a:t>
            </a:r>
          </a:p>
          <a:p>
            <a:pPr marL="285750" indent="-285750" algn="just">
              <a:lnSpc>
                <a:spcPct val="105000"/>
              </a:lnSpc>
              <a:buFontTx/>
              <a:buChar char="-"/>
            </a:pP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родители</a:t>
            </a:r>
            <a:endParaRPr lang="ru-RU" sz="1400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just">
              <a:lnSpc>
                <a:spcPct val="105000"/>
              </a:lnSpc>
            </a:pPr>
            <a:endParaRPr lang="ru-RU" sz="1400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Другие </a:t>
            </a:r>
            <a:r>
              <a:rPr lang="ru-RU" sz="16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родственники, нетрудоспособные иждивенцы </a:t>
            </a:r>
            <a:r>
              <a:rPr lang="ru-RU" sz="14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и в исключительных случаях иные граждане </a:t>
            </a:r>
            <a:r>
              <a:rPr lang="ru-RU" sz="16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могут быть признаны членами семьи собственника</a:t>
            </a:r>
            <a:r>
              <a:rPr lang="ru-RU" sz="14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, если они вселены собственником в качестве членов своей </a:t>
            </a:r>
            <a:r>
              <a:rPr lang="ru-RU" sz="140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семьи (судебный порядок)</a:t>
            </a:r>
            <a:endParaRPr lang="ru-RU" sz="1400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ctr">
              <a:lnSpc>
                <a:spcPts val="1300"/>
              </a:lnSpc>
            </a:pP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1B0A4D72-5518-1737-F3DA-060DDC04B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7041" y="284612"/>
            <a:ext cx="525053" cy="689776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3D7328B6-EF31-5646-A4DD-6A9E31F7BBAA}"/>
              </a:ext>
            </a:extLst>
          </p:cNvPr>
          <p:cNvSpPr txBox="1"/>
          <p:nvPr/>
        </p:nvSpPr>
        <p:spPr>
          <a:xfrm>
            <a:off x="235810" y="1797980"/>
            <a:ext cx="5368647" cy="1625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600" b="1" spc="-2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ДЛЯ СОБСТВЕННИКОВ</a:t>
            </a:r>
            <a:endParaRPr lang="ru-RU" sz="1600" b="1" spc="-20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8A6156A7-5B83-804C-B9A2-936D47749FBB}"/>
              </a:ext>
            </a:extLst>
          </p:cNvPr>
          <p:cNvSpPr/>
          <p:nvPr/>
        </p:nvSpPr>
        <p:spPr>
          <a:xfrm>
            <a:off x="6442762" y="2216249"/>
            <a:ext cx="5440810" cy="451818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F43F4B-99CD-762E-44E7-3CA6528F7985}"/>
              </a:ext>
            </a:extLst>
          </p:cNvPr>
          <p:cNvSpPr txBox="1"/>
          <p:nvPr/>
        </p:nvSpPr>
        <p:spPr>
          <a:xfrm>
            <a:off x="6537146" y="2361444"/>
            <a:ext cx="5252041" cy="437299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СТАТЬЯ 69</a:t>
            </a:r>
          </a:p>
          <a:p>
            <a:pPr algn="ctr">
              <a:lnSpc>
                <a:spcPts val="1300"/>
              </a:lnSpc>
            </a:pP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ru-RU" sz="14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К членам семьи нанимателя жилого помещения по договору социального найма относятся </a:t>
            </a:r>
            <a:r>
              <a:rPr lang="ru-RU" sz="16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проживающие совместно с ним </a:t>
            </a:r>
            <a:endParaRPr lang="ru-RU" sz="1400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marL="285750" indent="-285750" algn="just">
              <a:lnSpc>
                <a:spcPct val="105000"/>
              </a:lnSpc>
              <a:buFontTx/>
              <a:buChar char="-"/>
            </a:pP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супруг;</a:t>
            </a:r>
          </a:p>
          <a:p>
            <a:pPr marL="285750" indent="-285750" algn="just">
              <a:lnSpc>
                <a:spcPct val="105000"/>
              </a:lnSpc>
              <a:buFontTx/>
              <a:buChar char="-"/>
            </a:pP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дети; </a:t>
            </a:r>
          </a:p>
          <a:p>
            <a:pPr marL="285750" indent="-285750" algn="just">
              <a:lnSpc>
                <a:spcPct val="105000"/>
              </a:lnSpc>
              <a:buFontTx/>
              <a:buChar char="-"/>
            </a:pP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родители </a:t>
            </a:r>
            <a:r>
              <a:rPr lang="ru-RU" sz="16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данного </a:t>
            </a: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нанимателя</a:t>
            </a:r>
          </a:p>
          <a:p>
            <a:pPr marL="285750" indent="-285750" algn="just">
              <a:lnSpc>
                <a:spcPct val="105000"/>
              </a:lnSpc>
              <a:buFontTx/>
              <a:buChar char="-"/>
            </a:pPr>
            <a:endParaRPr lang="ru-RU" sz="1400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ru-RU" sz="140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Другие родственники, нетрудоспособные иждивенцы </a:t>
            </a:r>
            <a:r>
              <a:rPr lang="ru-RU" sz="14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признаются членами семьи нанимателя жилого помещения по договору социального найма, </a:t>
            </a:r>
            <a:r>
              <a:rPr lang="ru-RU" sz="16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если они вселены нанимателем в качестве членов его семьи и ведут с ним общее </a:t>
            </a: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хозяйство </a:t>
            </a:r>
            <a:r>
              <a:rPr lang="ru-RU" sz="140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(включены в договор социального найма).</a:t>
            </a:r>
            <a:r>
              <a:rPr lang="ru-RU" sz="120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 </a:t>
            </a:r>
            <a:endParaRPr lang="ru-RU" sz="1400" dirty="0" smtClean="0">
              <a:solidFill>
                <a:srgbClr val="002060"/>
              </a:solidFill>
              <a:latin typeface="Avenir Next Cyr Medium" panose="020B050302020202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ru-RU" sz="140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исключительных случаях </a:t>
            </a:r>
            <a:r>
              <a:rPr lang="ru-RU" sz="16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иные лица могут быть признаны </a:t>
            </a:r>
            <a:r>
              <a:rPr lang="ru-RU" sz="1400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членами семьи нанимателя жилого помещения по договору социального найма </a:t>
            </a:r>
            <a:r>
              <a:rPr lang="ru-RU" sz="1600" b="1" dirty="0">
                <a:solidFill>
                  <a:srgbClr val="002060"/>
                </a:solidFill>
                <a:latin typeface="Avenir Next Cyr Medium" panose="020B0503020202020204" pitchFamily="34" charset="0"/>
              </a:rPr>
              <a:t>в судебном </a:t>
            </a:r>
            <a:r>
              <a:rPr lang="ru-RU" sz="1600" b="1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порядке</a:t>
            </a:r>
            <a:endParaRPr lang="ru-RU" sz="1200" b="1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D7328B6-EF31-5646-A4DD-6A9E31F7BBAA}"/>
              </a:ext>
            </a:extLst>
          </p:cNvPr>
          <p:cNvSpPr txBox="1"/>
          <p:nvPr/>
        </p:nvSpPr>
        <p:spPr>
          <a:xfrm>
            <a:off x="6442760" y="1787861"/>
            <a:ext cx="5368647" cy="1625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ru-RU" sz="1600" b="1" spc="-20" dirty="0" smtClean="0">
                <a:solidFill>
                  <a:srgbClr val="002060"/>
                </a:solidFill>
                <a:latin typeface="Avenir Next Cyr Medium" panose="020B0503020202020204" pitchFamily="34" charset="0"/>
              </a:rPr>
              <a:t>ДЛЯ НАНИМАТЕЛЕЙ</a:t>
            </a:r>
            <a:endParaRPr lang="ru-RU" sz="1600" b="1" spc="-20" dirty="0">
              <a:solidFill>
                <a:srgbClr val="002060"/>
              </a:solidFill>
              <a:latin typeface="Avenir Next Cyr Medium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0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750</Words>
  <Application>Microsoft Office PowerPoint</Application>
  <PresentationFormat>Широкоэкранный</PresentationFormat>
  <Paragraphs>73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Avenir Next Cyr Medium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Мельникова Елена Петровна</dc:creator>
  <cp:lastModifiedBy>Рахматуллина Юлия Идрисовна</cp:lastModifiedBy>
  <cp:revision>66</cp:revision>
  <dcterms:modified xsi:type="dcterms:W3CDTF">2023-01-27T04:15:09Z</dcterms:modified>
</cp:coreProperties>
</file>