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00" y="14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35AA-93FC-4CF4-8850-474568D6DE2D}" type="datetimeFigureOut">
              <a:rPr lang="ru-RU" smtClean="0"/>
              <a:t>30.06.21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4612-33FF-48CA-A645-DFDAF0F2BB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35AA-93FC-4CF4-8850-474568D6DE2D}" type="datetimeFigureOut">
              <a:rPr lang="ru-RU" smtClean="0"/>
              <a:t>30.06.21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4612-33FF-48CA-A645-DFDAF0F2B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35AA-93FC-4CF4-8850-474568D6DE2D}" type="datetimeFigureOut">
              <a:rPr lang="ru-RU" smtClean="0"/>
              <a:t>30.06.21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4612-33FF-48CA-A645-DFDAF0F2B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35AA-93FC-4CF4-8850-474568D6DE2D}" type="datetimeFigureOut">
              <a:rPr lang="ru-RU" smtClean="0"/>
              <a:t>30.06.21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4612-33FF-48CA-A645-DFDAF0F2BB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35AA-93FC-4CF4-8850-474568D6DE2D}" type="datetimeFigureOut">
              <a:rPr lang="ru-RU" smtClean="0"/>
              <a:t>30.06.21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4612-33FF-48CA-A645-DFDAF0F2B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35AA-93FC-4CF4-8850-474568D6DE2D}" type="datetimeFigureOut">
              <a:rPr lang="ru-RU" smtClean="0"/>
              <a:t>30.06.21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4612-33FF-48CA-A645-DFDAF0F2BB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35AA-93FC-4CF4-8850-474568D6DE2D}" type="datetimeFigureOut">
              <a:rPr lang="ru-RU" smtClean="0"/>
              <a:t>30.06.21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4612-33FF-48CA-A645-DFDAF0F2BB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35AA-93FC-4CF4-8850-474568D6DE2D}" type="datetimeFigureOut">
              <a:rPr lang="ru-RU" smtClean="0"/>
              <a:t>30.06.21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4612-33FF-48CA-A645-DFDAF0F2B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35AA-93FC-4CF4-8850-474568D6DE2D}" type="datetimeFigureOut">
              <a:rPr lang="ru-RU" smtClean="0"/>
              <a:t>30.06.21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4612-33FF-48CA-A645-DFDAF0F2B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35AA-93FC-4CF4-8850-474568D6DE2D}" type="datetimeFigureOut">
              <a:rPr lang="ru-RU" smtClean="0"/>
              <a:t>30.06.21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4612-33FF-48CA-A645-DFDAF0F2B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35AA-93FC-4CF4-8850-474568D6DE2D}" type="datetimeFigureOut">
              <a:rPr lang="ru-RU" smtClean="0"/>
              <a:t>30.06.21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4612-33FF-48CA-A645-DFDAF0F2BB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9E35AA-93FC-4CF4-8850-474568D6DE2D}" type="datetimeFigureOut">
              <a:rPr lang="ru-RU" smtClean="0"/>
              <a:t>30.06.21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AA4612-33FF-48CA-A645-DFDAF0F2BB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1" y="1001850"/>
            <a:ext cx="9144000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2880" lvl="0" indent="0" algn="ctr">
              <a:buNone/>
            </a:pPr>
            <a:r>
              <a:rPr lang="ru-RU" sz="2200" dirty="0">
                <a:effectLst/>
              </a:rPr>
              <a:t>Федеральный закон от 06.07.2016 N </a:t>
            </a:r>
            <a:r>
              <a:rPr lang="ru-RU" sz="2200" dirty="0" smtClean="0">
                <a:effectLst/>
              </a:rPr>
              <a:t>374-ФЗ</a:t>
            </a:r>
            <a:br>
              <a:rPr lang="ru-RU" sz="2200" dirty="0" smtClean="0">
                <a:effectLst/>
              </a:rPr>
            </a:b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> </a:t>
            </a:r>
            <a:r>
              <a:rPr lang="ru-RU" sz="2200" dirty="0">
                <a:effectLst/>
              </a:rPr>
              <a:t>«О внесении изменений в Федеральный закон «О противодействии терроризму» и отдельные законодательные акты Российской Федерации в части установления дополнительных мер противодействия терроризму и обеспечения общественной </a:t>
            </a:r>
            <a:r>
              <a:rPr lang="ru-RU" sz="2200" dirty="0" smtClean="0">
                <a:effectLst/>
              </a:rPr>
              <a:t>безопасности</a:t>
            </a: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>
                <a:effectLst/>
              </a:rPr>
              <a:t>Федеральный закон от 06.07.2016 N </a:t>
            </a:r>
            <a:r>
              <a:rPr lang="ru-RU" sz="2200" dirty="0" smtClean="0">
                <a:effectLst/>
              </a:rPr>
              <a:t>375-ФЗ</a:t>
            </a:r>
            <a:br>
              <a:rPr lang="ru-RU" sz="2200" dirty="0" smtClean="0">
                <a:effectLst/>
              </a:rPr>
            </a:br>
            <a:r>
              <a:rPr lang="ru-RU" sz="2200" dirty="0" smtClean="0">
                <a:effectLst/>
              </a:rPr>
              <a:t> </a:t>
            </a:r>
            <a:r>
              <a:rPr lang="ru-RU" sz="2200" dirty="0">
                <a:effectLst/>
              </a:rPr>
              <a:t>«О внесении изменений в Уголовный кодекс Российской Федерации и Уголовно-процессуальный кодекс Российской Федерации в части установления дополнительных мер противодействия терроризму и обеспечения общественной безопасности».</a:t>
            </a:r>
            <a:endParaRPr kumimoji="0" lang="ru-RU" alt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36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Вводится статья о международном </a:t>
            </a:r>
            <a:r>
              <a:rPr lang="ru-RU" b="1" dirty="0" smtClean="0">
                <a:solidFill>
                  <a:srgbClr val="FF0000"/>
                </a:solidFill>
              </a:rPr>
              <a:t>терроризме</a:t>
            </a:r>
          </a:p>
          <a:p>
            <a:pPr marL="45720" indent="0" algn="ctr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ru-RU" dirty="0">
              <a:solidFill>
                <a:srgbClr val="FF0000"/>
              </a:solidFill>
            </a:endParaRPr>
          </a:p>
          <a:p>
            <a:pPr algn="just"/>
            <a:r>
              <a:rPr lang="ru-RU" sz="2000" dirty="0"/>
              <a:t>В Уголовном кодексе появится новая статья — «Акт международного терроризма». По ней будут судить тех, кого обвинят в совершении теракта за пределами России, в результате которого погибли или пострадали российские граждане, а также тех, кто финансирует подготовку терактов. В качестве наказания статья допускает пожизненный срок лишения свободы.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932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674136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России вступили в силу законы о </a:t>
            </a:r>
            <a:r>
              <a:rPr lang="ru-RU" dirty="0" err="1"/>
              <a:t>фейковых</a:t>
            </a:r>
            <a:r>
              <a:rPr lang="ru-RU" dirty="0"/>
              <a:t> новостях и оскорблении </a:t>
            </a:r>
            <a:r>
              <a:rPr lang="ru-RU" dirty="0" smtClean="0"/>
              <a:t>власти.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Законопроекты </a:t>
            </a:r>
            <a:r>
              <a:rPr lang="ru-RU" dirty="0"/>
              <a:t>о борьбе с </a:t>
            </a:r>
            <a:r>
              <a:rPr lang="ru-RU" dirty="0" err="1"/>
              <a:t>фейковыми</a:t>
            </a:r>
            <a:r>
              <a:rPr lang="ru-RU" dirty="0"/>
              <a:t> новостями и неуважении к власти внесла в Госдуму в декабре 2018 года группа парламентариев во главе с председателем комитета по конституционному законодательству Совфеда Андреем </a:t>
            </a:r>
            <a:r>
              <a:rPr lang="ru-RU" dirty="0" err="1"/>
              <a:t>Клишасом</a:t>
            </a:r>
            <a:r>
              <a:rPr lang="ru-RU" dirty="0"/>
              <a:t>. </a:t>
            </a:r>
          </a:p>
          <a:p>
            <a:pPr marL="4572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С 29 марта в России за распространение </a:t>
            </a:r>
            <a:r>
              <a:rPr lang="ru-RU" dirty="0" err="1"/>
              <a:t>фейковых</a:t>
            </a:r>
            <a:r>
              <a:rPr lang="ru-RU" dirty="0"/>
              <a:t> новостей может быть назначен штраф в размере до </a:t>
            </a:r>
            <a:r>
              <a:rPr lang="ru-RU" b="1" dirty="0">
                <a:solidFill>
                  <a:srgbClr val="FF0000"/>
                </a:solidFill>
              </a:rPr>
              <a:t>1,5</a:t>
            </a:r>
            <a:r>
              <a:rPr lang="ru-RU" dirty="0"/>
              <a:t> млн руб. Оскорбление власти и госсимволов грозит штрафом в размере до </a:t>
            </a:r>
            <a:r>
              <a:rPr lang="ru-RU" b="1" dirty="0">
                <a:solidFill>
                  <a:srgbClr val="FF0000"/>
                </a:solidFill>
              </a:rPr>
              <a:t>300</a:t>
            </a:r>
            <a:r>
              <a:rPr lang="ru-RU" dirty="0"/>
              <a:t> тыс. руб.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С 29 марта физические и юридические лица, причастные к распространению недостоверных новостей, могут быть привлечены к ответственности и получить штраф. Наказание варьируется в зависимости от последствий.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Наказание за распространение в СМИ или в интернете заведомо недостоверной общественно значимой информации составит: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для граждан — от </a:t>
            </a:r>
            <a:r>
              <a:rPr lang="ru-RU" b="1" dirty="0">
                <a:solidFill>
                  <a:srgbClr val="FF0000"/>
                </a:solidFill>
              </a:rPr>
              <a:t>30</a:t>
            </a:r>
            <a:r>
              <a:rPr lang="ru-RU" dirty="0"/>
              <a:t> тыс. до </a:t>
            </a:r>
            <a:r>
              <a:rPr lang="ru-RU" b="1" dirty="0">
                <a:solidFill>
                  <a:srgbClr val="FF0000"/>
                </a:solidFill>
              </a:rPr>
              <a:t>100</a:t>
            </a:r>
            <a:r>
              <a:rPr lang="ru-RU" dirty="0"/>
              <a:t> тыс. руб.,</a:t>
            </a:r>
            <a:br>
              <a:rPr lang="ru-RU" dirty="0"/>
            </a:br>
            <a:r>
              <a:rPr lang="ru-RU" dirty="0"/>
              <a:t>для должностных лиц — от 60 тыс. до 200 тыс. руб.,</a:t>
            </a:r>
            <a:br>
              <a:rPr lang="ru-RU" dirty="0"/>
            </a:br>
            <a:r>
              <a:rPr lang="ru-RU" dirty="0"/>
              <a:t>для юридических лиц — от 200 тыс. до 500 тыс. руб.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833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568952" cy="6264696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Наказание за создание помех работе объектов жизнеобеспечения и инфраструктуры путем распространения недостоверных новостей: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для граждан от </a:t>
            </a:r>
            <a:r>
              <a:rPr lang="ru-RU" sz="2000" b="1" dirty="0">
                <a:solidFill>
                  <a:srgbClr val="FF0000"/>
                </a:solidFill>
              </a:rPr>
              <a:t>100</a:t>
            </a:r>
            <a:r>
              <a:rPr lang="ru-RU" sz="2000" dirty="0"/>
              <a:t> тыс. до </a:t>
            </a:r>
            <a:r>
              <a:rPr lang="ru-RU" sz="2000" b="1" dirty="0">
                <a:solidFill>
                  <a:srgbClr val="FF0000"/>
                </a:solidFill>
              </a:rPr>
              <a:t>300</a:t>
            </a:r>
            <a:r>
              <a:rPr lang="ru-RU" sz="2000" dirty="0"/>
              <a:t> тыс. руб.,</a:t>
            </a:r>
            <a:br>
              <a:rPr lang="ru-RU" sz="2000" dirty="0"/>
            </a:br>
            <a:r>
              <a:rPr lang="ru-RU" sz="2000" dirty="0"/>
              <a:t>для должностных лиц — от 300 тыс. до 600 тыс. руб.,</a:t>
            </a:r>
            <a:br>
              <a:rPr lang="ru-RU" sz="2000" dirty="0"/>
            </a:br>
            <a:r>
              <a:rPr lang="ru-RU" sz="2000" dirty="0"/>
              <a:t>для юридических лиц — от 500 тыс. до 1 млн руб.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Если правонарушения привели, например, к причинению вреда здоровью людей или массовому нарушению общественного порядка и безопасности, санкции составят: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для граждан — от </a:t>
            </a:r>
            <a:r>
              <a:rPr lang="ru-RU" sz="2000" b="1" dirty="0">
                <a:solidFill>
                  <a:srgbClr val="FF0000"/>
                </a:solidFill>
              </a:rPr>
              <a:t>300</a:t>
            </a:r>
            <a:r>
              <a:rPr lang="ru-RU" sz="2000" dirty="0"/>
              <a:t> тыс. до </a:t>
            </a:r>
            <a:r>
              <a:rPr lang="ru-RU" sz="2000" b="1" dirty="0">
                <a:solidFill>
                  <a:srgbClr val="FF0000"/>
                </a:solidFill>
              </a:rPr>
              <a:t>400</a:t>
            </a:r>
            <a:r>
              <a:rPr lang="ru-RU" sz="2000" dirty="0"/>
              <a:t> тыс. руб.,</a:t>
            </a:r>
            <a:br>
              <a:rPr lang="ru-RU" sz="2000" dirty="0"/>
            </a:br>
            <a:r>
              <a:rPr lang="ru-RU" sz="2000" dirty="0"/>
              <a:t>для должностных лиц — от 600 тыс. до 900 тыс. руб.,</a:t>
            </a:r>
            <a:br>
              <a:rPr lang="ru-RU" sz="2000" dirty="0"/>
            </a:br>
            <a:r>
              <a:rPr lang="ru-RU" sz="2000" dirty="0"/>
              <a:t>для юридических лиц — от 1 млн до 1,5 млн руб.</a:t>
            </a:r>
            <a:br>
              <a:rPr lang="ru-RU" sz="2000" dirty="0"/>
            </a:br>
            <a:endParaRPr lang="ru-RU" sz="2000" dirty="0" smtClean="0"/>
          </a:p>
          <a:p>
            <a:r>
              <a:rPr lang="ru-RU" sz="2000" dirty="0" smtClean="0"/>
              <a:t>Законопроект </a:t>
            </a:r>
            <a:r>
              <a:rPr lang="ru-RU" sz="2000" dirty="0"/>
              <a:t>об ответственности за оскорбление власти и госсимволов предусматривает максимальный штраф в размере </a:t>
            </a:r>
            <a:r>
              <a:rPr lang="ru-RU" sz="2000" b="1" dirty="0">
                <a:solidFill>
                  <a:srgbClr val="FF0000"/>
                </a:solidFill>
              </a:rPr>
              <a:t>300</a:t>
            </a:r>
            <a:r>
              <a:rPr lang="ru-RU" sz="2000" dirty="0"/>
              <a:t> тыс. руб. При этом Роскомнадзор должен уведомлять автора сообщения о блокировке за сутки, давая возможность удалить сообщение.</a:t>
            </a:r>
          </a:p>
        </p:txBody>
      </p:sp>
    </p:spTree>
    <p:extLst>
      <p:ext uri="{BB962C8B-B14F-4D97-AF65-F5344CB8AC3E}">
        <p14:creationId xmlns:p14="http://schemas.microsoft.com/office/powerpoint/2010/main" val="1511622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6632"/>
            <a:ext cx="9144000" cy="1172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Внесены изменения в законодательство о противодействии терроризму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Федеральным законом от 18.03.2020 № 54-ФЗ внесены изменения в статью 21 Федерального закона от 06.03.2006 № 35-Ф3 «О противодействии терроризму» (далее - Закон), касающуюся возмещения вреда лицам, участвующим в борьбе с терроризмом, и мер их социальной защиты.</a:t>
            </a:r>
          </a:p>
          <a:p>
            <a:r>
              <a:rPr lang="ru-RU" dirty="0"/>
              <a:t> </a:t>
            </a:r>
          </a:p>
          <a:p>
            <a:r>
              <a:rPr lang="ru-RU" dirty="0" smtClean="0"/>
              <a:t>	Законом </a:t>
            </a:r>
            <a:r>
              <a:rPr lang="ru-RU" dirty="0"/>
              <a:t>предусмотрено право лица, принимавшего участие в мероприятиях по борьбе с терроризмом, на получение единовременных пособий для возмещения вреда, причиненного жизни, здоровью и имуществу.</a:t>
            </a:r>
          </a:p>
          <a:p>
            <a:r>
              <a:rPr lang="ru-RU" dirty="0"/>
              <a:t> </a:t>
            </a:r>
          </a:p>
          <a:p>
            <a:r>
              <a:rPr lang="ru-RU" dirty="0" smtClean="0"/>
              <a:t>	Принятым </a:t>
            </a:r>
            <a:r>
              <a:rPr lang="ru-RU" dirty="0"/>
              <a:t>законом, скорректировано положение, согласно которому, если ранее при одновременном возникновении нескольких оснований выплата осуществлялась лишь по одному на выбор получателя, теперь лица обсуждаемой категории будут получать единовременную компенсацию наряду с другими социальными выплатами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	Напомним</a:t>
            </a:r>
            <a:r>
              <a:rPr lang="ru-RU" dirty="0"/>
              <a:t>, что в случае смерти лица, принимавшего участие в мероприятиях по борьбе с терроризмом, его семье выплачивается компенсация в сумме 600 тыс. руб., а нетрудоспособным членам семьи назначается пенсия по потере кормильца. В случае же получения таким лицом увечий, повлекших инвалидность, выплачивается компенсация в сумме 300 тыс. руб., и назначается пенсия, а в случае получения ранения, не повлекшего инвалидность- 100 тыс. руб</a:t>
            </a:r>
            <a:r>
              <a:rPr lang="ru-RU" dirty="0" smtClean="0"/>
              <a:t>.                                </a:t>
            </a:r>
          </a:p>
          <a:p>
            <a:endParaRPr lang="ru-RU" dirty="0"/>
          </a:p>
          <a:p>
            <a:r>
              <a:rPr lang="ru-RU" dirty="0" smtClean="0"/>
              <a:t>Федеральный </a:t>
            </a:r>
            <a:r>
              <a:rPr lang="ru-RU" dirty="0"/>
              <a:t>закон вступил в силу 18.03.2020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852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720840"/>
            <a:ext cx="9036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Постановление Правительства РФ от 14 мая 2021 г. № 732 “Об утверждении требований к антитеррористической защищенности объектов (территорий), предназначенных для организации отдыха детей и их оздоровления, и формы паспорта безопасности объектов (территорий) стационарного типа, предназначенных для организации отдыха детей и их оздоровления”</a:t>
            </a:r>
          </a:p>
        </p:txBody>
      </p:sp>
    </p:spTree>
    <p:extLst>
      <p:ext uri="{BB962C8B-B14F-4D97-AF65-F5344CB8AC3E}">
        <p14:creationId xmlns:p14="http://schemas.microsoft.com/office/powerpoint/2010/main" val="806685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zakonoved.su/wp-content/uploads/2019/06/antiterror_shem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0688"/>
            <a:ext cx="7920880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1275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352928" cy="6264696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Проверка почтовых </a:t>
            </a:r>
            <a:r>
              <a:rPr lang="ru-RU" sz="4000" b="1" dirty="0" smtClean="0">
                <a:solidFill>
                  <a:srgbClr val="FF0000"/>
                </a:solidFill>
              </a:rPr>
              <a:t>отправлений</a:t>
            </a:r>
          </a:p>
          <a:p>
            <a:pPr algn="ctr"/>
            <a:endParaRPr lang="ru-RU" sz="4000" dirty="0">
              <a:solidFill>
                <a:srgbClr val="FF0000"/>
              </a:solidFill>
            </a:endParaRPr>
          </a:p>
          <a:p>
            <a:r>
              <a:rPr lang="ru-RU" sz="3100" dirty="0"/>
              <a:t>Теперь </a:t>
            </a:r>
            <a:r>
              <a:rPr lang="ru-RU" sz="3100" b="1" dirty="0"/>
              <a:t>работники почтовой связи </a:t>
            </a:r>
            <a:r>
              <a:rPr lang="ru-RU" sz="3100" b="1" dirty="0">
                <a:solidFill>
                  <a:srgbClr val="FF0000"/>
                </a:solidFill>
              </a:rPr>
              <a:t>обязаны</a:t>
            </a:r>
            <a:r>
              <a:rPr lang="ru-RU" sz="3100" b="1" dirty="0"/>
              <a:t> проверять почтовые отправления</a:t>
            </a:r>
            <a:r>
              <a:rPr lang="ru-RU" sz="3100" dirty="0"/>
              <a:t> на наличие запрещенных предметов и веществ.</a:t>
            </a:r>
          </a:p>
          <a:p>
            <a:r>
              <a:rPr lang="ru-RU" sz="3100" dirty="0"/>
              <a:t>Проверять – это не значит вскрывать посылки.</a:t>
            </a:r>
          </a:p>
          <a:p>
            <a:r>
              <a:rPr lang="ru-RU" sz="3100" dirty="0"/>
              <a:t>Закон четко регламентирует способы такой проверки.</a:t>
            </a:r>
          </a:p>
          <a:p>
            <a:r>
              <a:rPr lang="ru-RU" sz="3100" dirty="0"/>
              <a:t>К ним относятся </a:t>
            </a:r>
            <a:r>
              <a:rPr lang="ru-RU" sz="3100" dirty="0" err="1"/>
              <a:t>рентгенотелевизионные</a:t>
            </a:r>
            <a:r>
              <a:rPr lang="ru-RU" sz="3100" dirty="0"/>
              <a:t>, </a:t>
            </a:r>
            <a:r>
              <a:rPr lang="ru-RU" sz="3100" dirty="0" err="1"/>
              <a:t>радиоскопические</a:t>
            </a:r>
            <a:r>
              <a:rPr lang="ru-RU" sz="3100" dirty="0"/>
              <a:t> установки, стационарные, переносные и ручные </a:t>
            </a:r>
            <a:r>
              <a:rPr lang="ru-RU" sz="3100" dirty="0" err="1"/>
              <a:t>металлодетекторы</a:t>
            </a:r>
            <a:r>
              <a:rPr lang="ru-RU" sz="3100" dirty="0"/>
              <a:t>, газоаналитическая и химическая аппаратура, а также другие устройства.</a:t>
            </a:r>
          </a:p>
          <a:p>
            <a:r>
              <a:rPr lang="ru-RU" sz="3100" dirty="0"/>
              <a:t>Так что </a:t>
            </a:r>
            <a:r>
              <a:rPr lang="ru-RU" sz="3100" b="1" dirty="0"/>
              <a:t>не нужно поддаваться паники и слушать различных </a:t>
            </a:r>
            <a:r>
              <a:rPr lang="ru-RU" sz="3100" b="1" dirty="0" err="1"/>
              <a:t>блогеров</a:t>
            </a:r>
            <a:r>
              <a:rPr lang="ru-RU" sz="3100" b="1" dirty="0"/>
              <a:t>, которые утверждают, что теперь на почте могут просто так вскрыть вашу посылку и посмотреть беспрепятственно ее содержимое</a:t>
            </a:r>
            <a:r>
              <a:rPr lang="ru-RU" sz="3100" dirty="0"/>
              <a:t>.</a:t>
            </a:r>
          </a:p>
          <a:p>
            <a:r>
              <a:rPr lang="ru-RU" sz="3100" b="1" dirty="0"/>
              <a:t>Перечислим, что относится к запрещенным предметам и веществам:</a:t>
            </a:r>
            <a:endParaRPr lang="ru-RU" sz="3100" dirty="0"/>
          </a:p>
          <a:p>
            <a:r>
              <a:rPr lang="ru-RU" sz="3100" dirty="0"/>
              <a:t>а) огнестрельное, сигнальное, пневматическое, газовое оружие, боеприпасы, холодное оружие (включая метательное), электрошоковые устройства и искровые разрядники, основные части огнестрельного оружия, а также взрывные и иные устройства, представляющие опасность для жизни и здоровья людей;</a:t>
            </a:r>
          </a:p>
          <a:p>
            <a:r>
              <a:rPr lang="ru-RU" sz="3100" dirty="0"/>
              <a:t>б) наркотические средства, психотропные, сильнодействующие, радиоактивные, взрывчатые, ядовитые, едкие, легковоспламеняющиеся и другие опасные вещества;</a:t>
            </a:r>
          </a:p>
          <a:p>
            <a:r>
              <a:rPr lang="ru-RU" sz="3100" dirty="0"/>
              <a:t>в) ядовитые животные и растения;</a:t>
            </a:r>
          </a:p>
          <a:p>
            <a:r>
              <a:rPr lang="ru-RU" sz="3100" dirty="0"/>
              <a:t>г) денежные знаки Российской Федерации и иностранная валюта (за исключением пересылаемых Центральным банком Российской Федерации и его учреждениями);</a:t>
            </a:r>
          </a:p>
          <a:p>
            <a:r>
              <a:rPr lang="ru-RU" sz="3100" dirty="0"/>
              <a:t>д) скоропортящиеся продукты питания;</a:t>
            </a:r>
          </a:p>
          <a:p>
            <a:r>
              <a:rPr lang="ru-RU" sz="3100" dirty="0"/>
              <a:t>е) предметы и вещества, которые по своему характеру или упаковке могут представлять опасность для почтовых работников, загрязнять или портить (повреждать) другие почтовые отправления и почтовое оборудование.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94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6632"/>
            <a:ext cx="9144000" cy="6696744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Хранение всех личных сообщений операторами связи и организаторами распространения информации в сети «Интернет»</a:t>
            </a:r>
            <a:endParaRPr lang="ru-RU" sz="3600" dirty="0">
              <a:solidFill>
                <a:srgbClr val="FF0000"/>
              </a:solidFill>
            </a:endParaRPr>
          </a:p>
          <a:p>
            <a:endParaRPr lang="ru-RU" dirty="0" smtClean="0"/>
          </a:p>
          <a:p>
            <a:r>
              <a:rPr lang="ru-RU" sz="3200" dirty="0"/>
              <a:t>Это одно из самых нашумевших нововведений. Оно касается </a:t>
            </a:r>
            <a:r>
              <a:rPr lang="ru-RU" sz="3200" b="1" dirty="0"/>
              <a:t>информации о фактах </a:t>
            </a:r>
            <a:r>
              <a:rPr lang="ru-RU" sz="3200" dirty="0"/>
              <a:t>сообщений и </a:t>
            </a:r>
            <a:r>
              <a:rPr lang="ru-RU" sz="3200" b="1" dirty="0"/>
              <a:t>содержания самих сообщений</a:t>
            </a:r>
            <a:r>
              <a:rPr lang="ru-RU" sz="3200" dirty="0"/>
              <a:t>.</a:t>
            </a:r>
          </a:p>
          <a:p>
            <a:pPr lvl="0"/>
            <a:r>
              <a:rPr lang="ru-RU" sz="3200" dirty="0"/>
              <a:t>С 07.2016 г. </a:t>
            </a:r>
            <a:r>
              <a:rPr lang="ru-RU" sz="3200" b="1" dirty="0"/>
              <a:t>операторы связи (сотовые компании) должны хранить</a:t>
            </a:r>
            <a:r>
              <a:rPr lang="ru-RU" sz="3200" dirty="0"/>
              <a:t> </a:t>
            </a:r>
            <a:r>
              <a:rPr lang="ru-RU" sz="3200" b="1" dirty="0"/>
              <a:t>информацию о фактах</a:t>
            </a:r>
            <a:r>
              <a:rPr lang="ru-RU" sz="3200" dirty="0"/>
              <a:t> приема, передачи, доставки и (или) обработки голосовой информации, текстовых сообщений (SMS), изображений, звуков, видео- или иных сообщений пользователей услугами связи — </a:t>
            </a:r>
            <a:r>
              <a:rPr lang="ru-RU" sz="3200" b="1" dirty="0"/>
              <a:t>в течение трех лет</a:t>
            </a:r>
            <a:r>
              <a:rPr lang="ru-RU" sz="3200" dirty="0"/>
              <a:t>.</a:t>
            </a:r>
          </a:p>
          <a:p>
            <a:pPr lvl="0"/>
            <a:r>
              <a:rPr lang="ru-RU" sz="3200" dirty="0"/>
              <a:t>С 07.2018 г. </a:t>
            </a:r>
            <a:r>
              <a:rPr lang="ru-RU" sz="3200" b="1" dirty="0"/>
              <a:t>операторы связи (сотовые компании)</a:t>
            </a:r>
            <a:r>
              <a:rPr lang="ru-RU" sz="3200" dirty="0"/>
              <a:t> </a:t>
            </a:r>
            <a:r>
              <a:rPr lang="ru-RU" sz="3200" b="1" dirty="0"/>
              <a:t>обязаны хранить текстовые сообщения пользователей услугами связи, голосовую информацию, изображения, звуки, видео-, иные сообщения пользователей</a:t>
            </a:r>
            <a:r>
              <a:rPr lang="ru-RU" sz="3200" dirty="0"/>
              <a:t> услугами связи — </a:t>
            </a:r>
            <a:r>
              <a:rPr lang="ru-RU" sz="3200" b="1" dirty="0"/>
              <a:t>до 6 месяцев</a:t>
            </a:r>
            <a:r>
              <a:rPr lang="ru-RU" sz="3200" dirty="0"/>
              <a:t>.</a:t>
            </a:r>
          </a:p>
          <a:p>
            <a:pPr lvl="0"/>
            <a:r>
              <a:rPr lang="ru-RU" sz="3200" dirty="0"/>
              <a:t>С 07.2016 г. </a:t>
            </a:r>
            <a:r>
              <a:rPr lang="ru-RU" sz="3200" b="1" dirty="0"/>
              <a:t>организаторы распространения информации в сети «Интернет» обязаны хранить</a:t>
            </a:r>
            <a:r>
              <a:rPr lang="ru-RU" sz="3200" dirty="0"/>
              <a:t> </a:t>
            </a:r>
            <a:r>
              <a:rPr lang="ru-RU" sz="3200" b="1" dirty="0"/>
              <a:t>информацию о фактах</a:t>
            </a:r>
            <a:r>
              <a:rPr lang="ru-RU" sz="3200" dirty="0"/>
              <a:t> приема, передачи, доставки и (или) обработки голосовой информации, письменного текста, изображений, звуков, видео- или иных электронных сообщений пользователей сети «Интернет» и информацию об этих пользователях в течение одного года.</a:t>
            </a:r>
          </a:p>
          <a:p>
            <a:pPr lvl="0"/>
            <a:r>
              <a:rPr lang="ru-RU" sz="3200" dirty="0"/>
              <a:t>С 07.2018 г. </a:t>
            </a:r>
            <a:r>
              <a:rPr lang="ru-RU" sz="3200" b="1" dirty="0"/>
              <a:t>организаторы распространения информации в сети «Интернет» обязаны хранить текстовые сообщения пользователей сети «Интернет», голосовую информацию, изображения, звуки, видео-, иные электронные сообщения пользователей сети «Интернет»</a:t>
            </a:r>
            <a:r>
              <a:rPr lang="ru-RU" sz="3200" dirty="0"/>
              <a:t> </a:t>
            </a:r>
            <a:r>
              <a:rPr lang="ru-RU" sz="3200" b="1" dirty="0"/>
              <a:t>до 6 месяцев</a:t>
            </a:r>
            <a:r>
              <a:rPr lang="ru-RU" sz="3200" dirty="0"/>
              <a:t>.</a:t>
            </a:r>
          </a:p>
          <a:p>
            <a:r>
              <a:rPr lang="ru-RU" sz="3200" b="1" dirty="0"/>
              <a:t>Кто такой «организатор распространения информации в сети «Интернет»».</a:t>
            </a:r>
            <a:endParaRPr lang="ru-RU" sz="3200" dirty="0"/>
          </a:p>
          <a:p>
            <a:r>
              <a:rPr lang="ru-RU" sz="3200" dirty="0"/>
              <a:t>Организатором распространения информации в сети «Интернет» является лицо, осуществляющее деятельность по обеспечению функционирования информационных систем и (или) программ для электронных вычислительных машин, которые предназначены и (или) используются для приема, передачи, доставки и (или) обработки электронных сообщений пользователей сети «Интернет» (ч. 1 ст. 10.1 Федеральный закон от 27.07.2006 N 149-ФЗ (ред. от 06.07.2016) «Об информации, информационных технологиях и о защите информации»).</a:t>
            </a:r>
          </a:p>
          <a:p>
            <a:r>
              <a:rPr lang="ru-RU" sz="3200" b="1" dirty="0">
                <a:solidFill>
                  <a:srgbClr val="FF0000"/>
                </a:solidFill>
              </a:rPr>
              <a:t>Операторы связи и организаторы распространения информации в сети «Интернет» обязаны по первому требованию правоохранительных органов предоставлять всю информацию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  <a:r>
              <a:rPr lang="ru-RU" sz="3200" dirty="0"/>
              <a:t>Если информация закодирована, то правоохранительным органам нужно предоставить возможность декодирования.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65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669360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Ответственность </a:t>
            </a:r>
            <a:r>
              <a:rPr lang="ru-RU" sz="2400" b="1" dirty="0">
                <a:solidFill>
                  <a:srgbClr val="FF0000"/>
                </a:solidFill>
              </a:rPr>
              <a:t>за публичные призывы к осуществлению террористической деятельности или публичное оправдание терроризма (ст. 205.2 УК РФ</a:t>
            </a:r>
            <a:r>
              <a:rPr lang="ru-RU" sz="2400" b="1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  <a:p>
            <a:r>
              <a:rPr lang="ru-RU" b="1" dirty="0" smtClean="0"/>
              <a:t>В </a:t>
            </a:r>
            <a:r>
              <a:rPr lang="ru-RU" b="1" dirty="0"/>
              <a:t>часть 2 ст. 205.2 УК РФ добавлено, что ответственность по этой статье наступит, если призывы или оправдание терроризма осуществлялись с использованием электронных или информационно-телекоммуникационных сетей, в том числе сети «Интернет</a:t>
            </a:r>
            <a:r>
              <a:rPr lang="ru-RU" b="1" dirty="0" smtClean="0"/>
              <a:t>».</a:t>
            </a:r>
          </a:p>
          <a:p>
            <a:r>
              <a:rPr lang="ru-RU" b="1" dirty="0" smtClean="0"/>
              <a:t>Санкция </a:t>
            </a:r>
            <a:r>
              <a:rPr lang="ru-RU" b="1" dirty="0"/>
              <a:t>– штраф от </a:t>
            </a:r>
            <a:r>
              <a:rPr lang="ru-RU" b="1" dirty="0" smtClean="0"/>
              <a:t>300 000 </a:t>
            </a:r>
            <a:r>
              <a:rPr lang="ru-RU" b="1" dirty="0"/>
              <a:t>рублей до </a:t>
            </a:r>
            <a:r>
              <a:rPr lang="ru-RU" b="1" dirty="0" smtClean="0"/>
              <a:t>1 000 000 </a:t>
            </a:r>
            <a:r>
              <a:rPr lang="ru-RU" b="1" dirty="0"/>
              <a:t>рублей или лишение свободы на срок от 5 до 7 лет</a:t>
            </a:r>
            <a:r>
              <a:rPr lang="ru-RU" b="1" dirty="0" smtClean="0"/>
              <a:t>.</a:t>
            </a:r>
            <a:r>
              <a:rPr lang="ru-RU" dirty="0"/>
              <a:t> Максимальное — семь лет лишения свободы с дальнейшим запретом занимать некоторые должности на срок до пяти лет (до этого публичные призывы грозили лишением свободы на срок до пяти лет без дальнейших ограничений).</a:t>
            </a:r>
          </a:p>
          <a:p>
            <a:r>
              <a:rPr lang="ru-RU" dirty="0"/>
              <a:t>В документе уточняется, что к оправданию терроризма будут относить «публичное заявление о признании идеологии и практики терроризма правильными, нуждающимися в поддержке и подражании</a:t>
            </a:r>
            <a:r>
              <a:rPr lang="ru-RU" dirty="0" smtClean="0"/>
              <a:t>». </a:t>
            </a:r>
            <a:r>
              <a:rPr lang="ru-RU" dirty="0"/>
              <a:t>Участие в террористической организации предлагается карать тюремными сроками от 10 до 20 лет 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28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Ответственность за несообщение о преступлении</a:t>
            </a:r>
            <a:endParaRPr lang="ru-RU" sz="3200" dirty="0">
              <a:solidFill>
                <a:srgbClr val="FF0000"/>
              </a:solidFill>
            </a:endParaRPr>
          </a:p>
          <a:p>
            <a:r>
              <a:rPr lang="ru-RU" dirty="0"/>
              <a:t>Теперь вводится уголовная ответственность за недоносительство. Появилась новая статья в УК РФ – 205.6, которая называется «Несообщение о преступлении».</a:t>
            </a:r>
          </a:p>
          <a:p>
            <a:r>
              <a:rPr lang="ru-RU" dirty="0">
                <a:solidFill>
                  <a:srgbClr val="FF0000"/>
                </a:solidFill>
              </a:rPr>
              <a:t>Ответственности не будет, </a:t>
            </a:r>
            <a:r>
              <a:rPr lang="ru-RU" dirty="0"/>
              <a:t>если вы не сообщили о преступлении супруга (супруги) или близкого родственника.</a:t>
            </a:r>
          </a:p>
          <a:p>
            <a:r>
              <a:rPr lang="ru-RU" dirty="0"/>
              <a:t>Близкие родственники – это, помимо супруга и супруги, — родители, дети, усыновители, усыновленные, родные братья и родные сестры, дедушка, бабушка и внуки.</a:t>
            </a:r>
          </a:p>
          <a:p>
            <a:r>
              <a:rPr lang="ru-RU" dirty="0">
                <a:solidFill>
                  <a:srgbClr val="FF0000"/>
                </a:solidFill>
              </a:rPr>
              <a:t>Ответственность наступит </a:t>
            </a:r>
            <a:r>
              <a:rPr lang="ru-RU" dirty="0"/>
              <a:t>в случае, если вам есть 14 лет и вы не сообщили сведения о лице, которое по достоверно известным сведениям готовит, совершает или совершило одно из следующих преступлений:</a:t>
            </a:r>
          </a:p>
          <a:p>
            <a:pPr lvl="0"/>
            <a:r>
              <a:rPr lang="ru-RU" dirty="0"/>
              <a:t>Террористический акт (ст. 205 УК РФ),</a:t>
            </a:r>
          </a:p>
          <a:p>
            <a:pPr lvl="0"/>
            <a:r>
              <a:rPr lang="ru-RU" dirty="0"/>
              <a:t>Содействие террористической деятельности (ст. 205.1 УК РФ),</a:t>
            </a:r>
          </a:p>
          <a:p>
            <a:pPr lvl="0"/>
            <a:r>
              <a:rPr lang="ru-RU" dirty="0"/>
              <a:t>Публичные призывы к осуществлению террористической деятельности или публичное оправдание терроризма (ст. 205.2 УК РФ),</a:t>
            </a:r>
          </a:p>
          <a:p>
            <a:pPr lvl="0"/>
            <a:r>
              <a:rPr lang="ru-RU" dirty="0"/>
              <a:t>Прохождение обучения в целях осуществления террористической деятельности (ст. 205.3 УК РФ),</a:t>
            </a:r>
          </a:p>
          <a:p>
            <a:pPr lvl="0"/>
            <a:r>
              <a:rPr lang="ru-RU" dirty="0"/>
              <a:t>Организация террористического сообщества и участие в нем (ст. 205.4 УК РФ),</a:t>
            </a:r>
          </a:p>
          <a:p>
            <a:pPr lvl="0"/>
            <a:r>
              <a:rPr lang="ru-RU" dirty="0"/>
              <a:t>Организация деятельности террористической организации и участие в деятельности такой организации (ст. 205.5 УК РФ),</a:t>
            </a:r>
          </a:p>
          <a:p>
            <a:pPr lvl="0"/>
            <a:r>
              <a:rPr lang="ru-RU" dirty="0"/>
              <a:t>Захват заложника (ст. 206 УК РФ),</a:t>
            </a:r>
          </a:p>
          <a:p>
            <a:pPr lvl="0"/>
            <a:r>
              <a:rPr lang="ru-RU" dirty="0"/>
              <a:t>Организация незаконного вооруженного формирования или участие в нем (ст. 208 УК РФ),</a:t>
            </a:r>
          </a:p>
          <a:p>
            <a:pPr lvl="0"/>
            <a:r>
              <a:rPr lang="ru-RU" dirty="0"/>
              <a:t>Угон судна воздушного или водного транспорта либо железнодорожного подвижного состава (ст. 211 УК РФ),</a:t>
            </a:r>
          </a:p>
          <a:p>
            <a:pPr lvl="0"/>
            <a:r>
              <a:rPr lang="ru-RU" dirty="0"/>
              <a:t>Незаконное обращение с ядерными материалами или радиоактивными веществами (ст. 220 УК РФ),</a:t>
            </a:r>
          </a:p>
          <a:p>
            <a:pPr lvl="0"/>
            <a:r>
              <a:rPr lang="ru-RU" dirty="0"/>
              <a:t>Хищение либо вымогательство ядерных материалов или радиоактивных веществ (ст. 221 УК РФ),</a:t>
            </a:r>
          </a:p>
          <a:p>
            <a:pPr lvl="0"/>
            <a:r>
              <a:rPr lang="ru-RU" dirty="0"/>
              <a:t>Посягательство на жизнь государственного или общественного деятеля (ст. 277 УК РФ),</a:t>
            </a:r>
          </a:p>
          <a:p>
            <a:pPr lvl="0"/>
            <a:r>
              <a:rPr lang="ru-RU" dirty="0"/>
              <a:t>Насильственный захват власти или насильственное удержание власти (ст. 278 УК РФ),</a:t>
            </a:r>
          </a:p>
          <a:p>
            <a:pPr lvl="0"/>
            <a:r>
              <a:rPr lang="ru-RU" dirty="0"/>
              <a:t>Вооруженный мятеж (ст. 279 УК РФ),</a:t>
            </a:r>
          </a:p>
          <a:p>
            <a:pPr lvl="0"/>
            <a:r>
              <a:rPr lang="ru-RU" dirty="0"/>
              <a:t>Нападение на лиц или учреждения, которые пользуются международной защитой (ст. 360 УК РФ),</a:t>
            </a:r>
          </a:p>
          <a:p>
            <a:pPr lvl="0"/>
            <a:r>
              <a:rPr lang="ru-RU" dirty="0"/>
              <a:t>Акт международного терроризма (ст. 361 УК РФ).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189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r>
              <a:rPr lang="ru-RU" sz="2400" b="1" dirty="0">
                <a:solidFill>
                  <a:srgbClr val="FF0000"/>
                </a:solidFill>
              </a:rPr>
              <a:t>Уголовная ответственность для 14-летних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dirty="0"/>
              <a:t>Для подростков, которым исполнилось 14 лет, существенно расширился перечень статей, по которым их могут привлечь к уголовной ответственности.</a:t>
            </a:r>
          </a:p>
          <a:p>
            <a:r>
              <a:rPr lang="ru-RU" dirty="0"/>
              <a:t>К прочим статьям (например, «Убийство», «Вымогательство» и пр.) </a:t>
            </a:r>
            <a:r>
              <a:rPr lang="ru-RU" dirty="0">
                <a:solidFill>
                  <a:srgbClr val="FF0000"/>
                </a:solidFill>
              </a:rPr>
              <a:t>добавились новые:</a:t>
            </a:r>
          </a:p>
          <a:p>
            <a:pPr lvl="0"/>
            <a:r>
              <a:rPr lang="ru-RU" dirty="0"/>
              <a:t>прохождение обучения в целях осуществления террористической деятельности (статья 205.3 УК РФ),</a:t>
            </a:r>
          </a:p>
          <a:p>
            <a:pPr lvl="0"/>
            <a:r>
              <a:rPr lang="ru-RU" dirty="0"/>
              <a:t>участие в террористическом сообществе (часть вторая статьи 205.4 УК РФ),</a:t>
            </a:r>
          </a:p>
          <a:p>
            <a:pPr lvl="0"/>
            <a:r>
              <a:rPr lang="ru-RU" dirty="0"/>
              <a:t>участие в деятельности террористической организации (часть вторая статьи 205.5 УК РФ),</a:t>
            </a:r>
          </a:p>
          <a:p>
            <a:pPr lvl="0"/>
            <a:r>
              <a:rPr lang="ru-RU" dirty="0"/>
              <a:t>несообщение о преступлении (статья 205.6 УК РФ)</a:t>
            </a:r>
          </a:p>
          <a:p>
            <a:pPr lvl="0"/>
            <a:r>
              <a:rPr lang="ru-RU" dirty="0"/>
              <a:t>участие в незаконном вооруженном формировании (часть вторая статьи 208 УК РФ),</a:t>
            </a:r>
          </a:p>
          <a:p>
            <a:pPr lvl="0"/>
            <a:r>
              <a:rPr lang="ru-RU" dirty="0"/>
              <a:t>угон судна воздушного или водного транспорта либо железнодорожного подвижного состава (статья 211 УК РФ),</a:t>
            </a:r>
          </a:p>
          <a:p>
            <a:pPr lvl="0"/>
            <a:r>
              <a:rPr lang="ru-RU" dirty="0"/>
              <a:t>участие в массовых беспорядках (часть вторая статьи 212 УК РФ),</a:t>
            </a:r>
          </a:p>
          <a:p>
            <a:pPr lvl="0"/>
            <a:r>
              <a:rPr lang="ru-RU" dirty="0"/>
              <a:t>посягательство на жизнь государственного или общественного деятеля (статья 277 УК РФ),</a:t>
            </a:r>
          </a:p>
          <a:p>
            <a:pPr lvl="0"/>
            <a:r>
              <a:rPr lang="ru-RU" dirty="0"/>
              <a:t>нападение на лиц или учреждения, которые пользуются международной защитой (статья 360 УК РФ),</a:t>
            </a:r>
          </a:p>
          <a:p>
            <a:pPr lvl="0"/>
            <a:r>
              <a:rPr lang="ru-RU" dirty="0"/>
              <a:t>акт международного терроризма (статья 361 УК РФ).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28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 algn="ctr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Люди </a:t>
            </a:r>
            <a:r>
              <a:rPr lang="ru-RU" sz="2400" b="1" dirty="0">
                <a:solidFill>
                  <a:srgbClr val="FF0000"/>
                </a:solidFill>
              </a:rPr>
              <a:t>с непогашенной судимостью по «террористическим» статьям лишаются права покидать </a:t>
            </a:r>
            <a:r>
              <a:rPr lang="ru-RU" sz="2400" b="1" dirty="0" smtClean="0">
                <a:solidFill>
                  <a:srgbClr val="FF0000"/>
                </a:solidFill>
              </a:rPr>
              <a:t>Россию</a:t>
            </a:r>
          </a:p>
          <a:p>
            <a:pPr marL="45720" indent="0" algn="ctr"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r>
              <a:rPr lang="ru-RU" dirty="0" smtClean="0"/>
              <a:t>Вводится новая категория  </a:t>
            </a:r>
            <a:r>
              <a:rPr lang="ru-RU" dirty="0"/>
              <a:t>невыездных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Права покидать Россию лишатся люди с непогашенной или неснятой судимостью за некоторые виды преступлений. Часть этих статей названа напрямую — по номерам. В основном они касаются преступлений, связанных с терроризмом: теракт, захват заложников и прочие. В этом же списке «насильственный захват или удержание власти», «посягательство на жизнь государственного деятеля», «вооруженный мятеж».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413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Вводится понятие «миссионерская деятельность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</a:p>
          <a:p>
            <a:pPr marL="45720" indent="0" algn="ctr">
              <a:buNone/>
            </a:pPr>
            <a:endParaRPr lang="ru-RU" dirty="0">
              <a:solidFill>
                <a:srgbClr val="FF0000"/>
              </a:solidFill>
            </a:endParaRPr>
          </a:p>
          <a:p>
            <a:r>
              <a:rPr lang="ru-RU" sz="2000" dirty="0"/>
              <a:t>В статье о свободе совести и вероисповеданий, согласно принятым поправкам, появится определение понятия «миссионерская деятельность». Ею считается религиозная практика вне специальных заведений, кладбищ, мест почитания, религиозных школ — богослужения, церемонии, распространение литературы и других материалов, чтение проповедей. Также миссионерством признаётся «распространение веры и религиозных убеждений» через СМИ и в интернете.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dirty="0"/>
              <a:t>При этом закон предусматривает, что </a:t>
            </a:r>
            <a:r>
              <a:rPr lang="ru-RU" sz="2000" b="1" dirty="0">
                <a:solidFill>
                  <a:srgbClr val="FF0000"/>
                </a:solidFill>
              </a:rPr>
              <a:t>миссионерской деятельностью смогут заниматься только представители зарегистрированных организаций и групп — или люди, которые заключили с ними официальный договор.</a:t>
            </a:r>
            <a:r>
              <a:rPr lang="ru-RU" sz="2000" dirty="0"/>
              <a:t> Каждый миссионер должен иметь при себе документы с определенной информацией, подтверждающие его принадлежность к той или иной организации или группе.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3806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Также ужесточается и наказание за организацию незаконного вооруженного формирования или участие в нем, в том числе за рубежом: верхняя планка наказания по этой статье повышается на 5 лет.</a:t>
            </a:r>
          </a:p>
          <a:p>
            <a:pPr algn="just"/>
            <a:r>
              <a:rPr lang="ru-RU" sz="2000" dirty="0"/>
              <a:t>УК дополняется новой статьей, вводящей наказание за склонение или вербовку для совершения массовых беспорядков. Такие действия будут наказываться штрафом в размере от 300 тыс. до 700 тыс. рублей либо лишением свободы на срок от 5 до 10 лет.</a:t>
            </a:r>
          </a:p>
          <a:p>
            <a:pPr algn="just"/>
            <a:r>
              <a:rPr lang="ru-RU" sz="2000" dirty="0"/>
              <a:t>Вводятся нижние планки наказания и по статье 282 УК РФ («Возбуждение ненависти либо вражды, а равно унижение человеческого достоинства»), в частности, минимальный срок лишения свободы составит 3 года, максимальный - 6 лет. По аналогичному принципу ужесточается наказание за организацию деятельности экстремистской организации, экстремистского сообщества, финансирование экстремистской деятельности.</a:t>
            </a:r>
          </a:p>
          <a:p>
            <a:pPr algn="just"/>
            <a:r>
              <a:rPr lang="ru-RU" sz="2000" dirty="0"/>
              <a:t>Кроме того, закон дает новое исчерпывающее определение финансированию терроризма. Под ним в том числе будет пониматься «предоставление или сбор средств либо оказание финансовых услуг с осознанием того, что они предназначены для финансирования организации, подготовки или совершения» террористических преступлений.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75558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1741</Words>
  <Application>Microsoft Office PowerPoint</Application>
  <PresentationFormat>Экран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Федеральный закон от 06.07.2016 N 374-ФЗ   «О внесении изменений в Федеральный закон «О противодействии терроризму» и отдельные законодательные акты Российской Федерации в части установления дополнительных мер противодействия терроризму и обеспечения общественной безопасности Федеральный закон от 06.07.2016 N 375-ФЗ  «О внесении изменений в Уголовный кодекс Российской Федерации и Уголовно-процессуальный кодекс Российской Федерации в части установления дополнительных мер противодействия терроризму и обеспечения общественной безопасности».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РОССИЙСКАЯ ФЕДЕРАЦИЯ ФЕДЕРАЛЬНЫЙ ЗАКОН О ВНЕСЕНИИ ИЗМЕНЕНИЙ В ФЕДЕРАЛЬНЫЙ ЗАКОН «О ПРОТИВОДЕЙСТВИИ ТЕРРОРИЗМУ» И ОТДЕЛЬНЫЕ ЗАКОНОДАТЕЛЬНЫЕ АКТЫ РОССИЙСКОЙ ФЕДЕРАЦИИ В ЧАСТИ УСТАНОВЛЕНИЯ ДОПОЛНИТЕЛЬНЫХ МЕР ПРОТИВОДЕЙСТВИЯ ТЕРРОРИЗМУ И ОБЕСПЕЧЕНИЯ ОБЩЕСТВЕННОЙ БЕЗОПАСНОСТИ Принят Государственной Думой 24 июня 2016 года Одобрен Советом Федерации 29 июня 2016 года</dc:title>
  <dc:creator>Центр</dc:creator>
  <cp:lastModifiedBy>Центр</cp:lastModifiedBy>
  <cp:revision>20</cp:revision>
  <dcterms:created xsi:type="dcterms:W3CDTF">2016-11-23T03:54:47Z</dcterms:created>
  <dcterms:modified xsi:type="dcterms:W3CDTF">2021-06-30T04:18:50Z</dcterms:modified>
</cp:coreProperties>
</file>