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3" r:id="rId3"/>
    <p:sldId id="279" r:id="rId4"/>
    <p:sldId id="280" r:id="rId5"/>
    <p:sldId id="282" r:id="rId6"/>
    <p:sldId id="269" r:id="rId7"/>
    <p:sldId id="299" r:id="rId8"/>
    <p:sldId id="286" r:id="rId9"/>
    <p:sldId id="302" r:id="rId10"/>
    <p:sldId id="290" r:id="rId11"/>
    <p:sldId id="303" r:id="rId12"/>
    <p:sldId id="304" r:id="rId13"/>
    <p:sldId id="292" r:id="rId14"/>
    <p:sldId id="293" r:id="rId15"/>
    <p:sldId id="294" r:id="rId16"/>
    <p:sldId id="295" r:id="rId17"/>
    <p:sldId id="305" r:id="rId18"/>
    <p:sldId id="30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703" autoAdjust="0"/>
  </p:normalViewPr>
  <p:slideViewPr>
    <p:cSldViewPr>
      <p:cViewPr varScale="1">
        <p:scale>
          <a:sx n="85" d="100"/>
          <a:sy n="85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278C9B-62F3-4DD9-A9A9-813A430CAD28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A02D2A-C5DD-49AB-8D58-8B5E83965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1196752"/>
            <a:ext cx="6477000" cy="2160240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ППП В ТЕРАКТЕ.</a:t>
            </a:r>
            <a:endParaRPr lang="ru-RU" sz="3600" dirty="0">
              <a:ea typeface="Calibri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215082"/>
            <a:ext cx="6705600" cy="520755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ПО ПРОГРАММЕ ОБУЧЕНИЯ ДИСПЕТЧЕРОВ ЕДИНОЙ ДЕЖУРНО-ДИСПЕТЧЕРСКОЙ СЛУЖБЫ  (ЕДДС) МУНИЦИПАЛЬНЫХ ОБРАЗОВАНИЙ И ДЕЖУРНО - ДИСПЕТЧЕРСКИХ СЛУЖБ  ОБЪЕКТОВ ЭКОНОМИКИ И ОРГАНИЗАЦИЙ.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328192"/>
          </a:xfrm>
        </p:spPr>
        <p:txBody>
          <a:bodyPr>
            <a:normAutofit/>
          </a:bodyPr>
          <a:lstStyle/>
          <a:p>
            <a:r>
              <a:rPr lang="ru-RU" sz="2800" dirty="0"/>
              <a:t>    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ru-RU" sz="3200" dirty="0">
                <a:ea typeface="Times New Roman"/>
                <a:cs typeface="Times New Roman"/>
              </a:rPr>
              <a:t>Для 1-х – остановить кровотечение, перевести в удобную позу, ждать помощи</a:t>
            </a:r>
            <a:endParaRPr lang="ru-RU" sz="2400" dirty="0">
              <a:ea typeface="Calibri"/>
              <a:cs typeface="Times New Roman"/>
            </a:endParaRPr>
          </a:p>
          <a:p>
            <a:r>
              <a:rPr lang="ru-RU" dirty="0"/>
              <a:t>На наличие кровотечений проверяются все пострадавшие, нас интересуют только сильные кровотечения: сплошной струей или фонтаном. Их надо заткнуть лучше тряпкой, если нет просто рукой. Перевязка потом.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99391"/>
            <a:ext cx="8640959" cy="201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696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32819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25000"/>
              </a:lnSpc>
              <a:spcBef>
                <a:spcPts val="700"/>
              </a:spcBef>
            </a:pPr>
            <a:r>
              <a:rPr lang="ru-RU" sz="2800" dirty="0"/>
              <a:t>    </a:t>
            </a:r>
            <a:r>
              <a:rPr lang="ru-RU" sz="2800" dirty="0">
                <a:solidFill>
                  <a:srgbClr val="00B0F0"/>
                </a:solidFill>
              </a:rPr>
              <a:t> </a:t>
            </a:r>
            <a:r>
              <a:rPr lang="ru-RU" sz="4000" dirty="0" smtClean="0">
                <a:solidFill>
                  <a:srgbClr val="FF0000"/>
                </a:solidFill>
                <a:ea typeface="Times New Roman"/>
                <a:cs typeface="Times New Roman"/>
              </a:rPr>
              <a:t>Без </a:t>
            </a:r>
            <a:r>
              <a:rPr lang="ru-RU" sz="4000" dirty="0">
                <a:solidFill>
                  <a:srgbClr val="FF0000"/>
                </a:solidFill>
                <a:ea typeface="Times New Roman"/>
                <a:cs typeface="Times New Roman"/>
              </a:rPr>
              <a:t>сознания с дыханием</a:t>
            </a:r>
            <a:r>
              <a:rPr lang="ru-RU" sz="40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40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sz="40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ru-RU" sz="3200" dirty="0">
                <a:ea typeface="Times New Roman"/>
                <a:cs typeface="Times New Roman"/>
              </a:rPr>
              <a:t>Для 2-х – боковое положение, остановить кровотечение</a:t>
            </a:r>
            <a:r>
              <a:rPr lang="ru-RU" sz="3200" dirty="0" smtClean="0">
                <a:ea typeface="Times New Roman"/>
                <a:cs typeface="Times New Roman"/>
              </a:rPr>
              <a:t>, если оно есть, </a:t>
            </a:r>
            <a:r>
              <a:rPr lang="ru-RU" sz="3200" dirty="0">
                <a:ea typeface="Times New Roman"/>
                <a:cs typeface="Times New Roman"/>
              </a:rPr>
              <a:t>ждать помощи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681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328192"/>
          </a:xfrm>
        </p:spPr>
        <p:txBody>
          <a:bodyPr>
            <a:normAutofit/>
          </a:bodyPr>
          <a:lstStyle/>
          <a:p>
            <a:r>
              <a:rPr lang="ru-RU" sz="2800" dirty="0"/>
              <a:t>   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Без сознания и без дыхания</a:t>
            </a:r>
            <a:endParaRPr lang="ru-RU" sz="27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ru-RU" sz="3200" dirty="0">
                <a:ea typeface="Times New Roman"/>
                <a:cs typeface="Times New Roman"/>
              </a:rPr>
              <a:t>Для 3-х – реанимация…  Особенность  ППП в теракте в том, что эта категория помощь </a:t>
            </a:r>
            <a:r>
              <a:rPr lang="ru-RU" sz="3200" dirty="0" smtClean="0">
                <a:ea typeface="Times New Roman"/>
                <a:cs typeface="Times New Roman"/>
              </a:rPr>
              <a:t>как </a:t>
            </a:r>
            <a:r>
              <a:rPr lang="ru-RU" sz="3200" smtClean="0">
                <a:ea typeface="Times New Roman"/>
                <a:cs typeface="Times New Roman"/>
              </a:rPr>
              <a:t>правило, не </a:t>
            </a:r>
            <a:r>
              <a:rPr lang="ru-RU" sz="3200" dirty="0">
                <a:ea typeface="Times New Roman"/>
                <a:cs typeface="Times New Roman"/>
              </a:rPr>
              <a:t>получает, на них просто нет ресурсов.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ru-RU" sz="3200" dirty="0"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290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764704"/>
            <a:ext cx="8153400" cy="454496"/>
          </a:xfrm>
        </p:spPr>
        <p:txBody>
          <a:bodyPr>
            <a:noAutofit/>
          </a:bodyPr>
          <a:lstStyle/>
          <a:p>
            <a:pPr marL="450215" indent="269875">
              <a:lnSpc>
                <a:spcPct val="125000"/>
              </a:lnSpc>
              <a:spcAft>
                <a:spcPts val="0"/>
              </a:spcAft>
            </a:pPr>
            <a:r>
              <a:rPr lang="ru-RU" sz="4800" dirty="0">
                <a:latin typeface="+mn-lt"/>
                <a:ea typeface="Times New Roman"/>
                <a:cs typeface="Times New Roman"/>
              </a:rPr>
              <a:t>Эвакуация.</a:t>
            </a:r>
            <a:r>
              <a:rPr lang="ru-RU" sz="4800" dirty="0">
                <a:latin typeface="+mn-lt"/>
                <a:ea typeface="Calibri"/>
                <a:cs typeface="Times New Roman"/>
              </a:rPr>
              <a:t/>
            </a:r>
            <a:br>
              <a:rPr lang="ru-RU" sz="4800" dirty="0">
                <a:latin typeface="+mn-lt"/>
                <a:ea typeface="Calibri"/>
                <a:cs typeface="Times New Roman"/>
              </a:rPr>
            </a:br>
            <a:endParaRPr lang="ru-RU" sz="4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0215">
              <a:lnSpc>
                <a:spcPct val="125000"/>
              </a:lnSpc>
              <a:spcAft>
                <a:spcPts val="0"/>
              </a:spcAft>
            </a:pPr>
            <a:r>
              <a:rPr lang="ru-RU" dirty="0"/>
              <a:t>  </a:t>
            </a:r>
            <a:r>
              <a:rPr lang="ru-RU" sz="3200" dirty="0">
                <a:ea typeface="Times New Roman"/>
                <a:cs typeface="Times New Roman"/>
              </a:rPr>
              <a:t>Главный принцип </a:t>
            </a:r>
            <a:r>
              <a:rPr lang="ru-RU" sz="3200" b="1" dirty="0">
                <a:ea typeface="Times New Roman"/>
                <a:cs typeface="Times New Roman"/>
              </a:rPr>
              <a:t>– быстро</a:t>
            </a:r>
            <a:r>
              <a:rPr lang="ru-RU" sz="3200" dirty="0" smtClean="0">
                <a:ea typeface="Times New Roman"/>
                <a:cs typeface="Times New Roman"/>
              </a:rPr>
              <a:t>.</a:t>
            </a:r>
          </a:p>
          <a:p>
            <a:pPr marL="450215">
              <a:lnSpc>
                <a:spcPct val="125000"/>
              </a:lnSpc>
              <a:spcAft>
                <a:spcPts val="0"/>
              </a:spcAft>
            </a:pPr>
            <a:r>
              <a:rPr lang="ru-RU" sz="3200" dirty="0" smtClean="0">
                <a:ea typeface="Times New Roman"/>
                <a:cs typeface="Times New Roman"/>
              </a:rPr>
              <a:t>  </a:t>
            </a:r>
            <a:r>
              <a:rPr lang="ru-RU" sz="3200" dirty="0">
                <a:ea typeface="Times New Roman"/>
                <a:cs typeface="Times New Roman"/>
              </a:rPr>
              <a:t>Как – вопрос второстепенный.  Приоритетный способ – волочение за руки.</a:t>
            </a:r>
            <a:endParaRPr lang="ru-RU" sz="2400" dirty="0">
              <a:ea typeface="Calibri"/>
              <a:cs typeface="Times New Roman"/>
            </a:endParaRPr>
          </a:p>
          <a:p>
            <a:pPr marL="0" indent="0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958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25000"/>
              </a:lnSpc>
              <a:spcAft>
                <a:spcPts val="0"/>
              </a:spcAft>
              <a:buFont typeface="Symbol"/>
              <a:buChar char=""/>
            </a:pPr>
            <a:r>
              <a:rPr lang="ru-RU" dirty="0"/>
              <a:t>   </a:t>
            </a: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ru-RU" sz="3200" dirty="0">
                <a:solidFill>
                  <a:srgbClr val="00B050"/>
                </a:solidFill>
                <a:ea typeface="Times New Roman"/>
                <a:cs typeface="Times New Roman"/>
              </a:rPr>
              <a:t>Где вы, там не опасно, если опасно – эвакуация</a:t>
            </a:r>
            <a:endParaRPr lang="ru-RU" sz="2400" dirty="0">
              <a:solidFill>
                <a:srgbClr val="00B05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B0F0"/>
                </a:solidFill>
                <a:ea typeface="Times New Roman"/>
                <a:cs typeface="Times New Roman"/>
              </a:rPr>
              <a:t>Все, кто без сознания и дышит – на боку</a:t>
            </a:r>
            <a:endParaRPr lang="ru-RU" sz="2400" dirty="0">
              <a:solidFill>
                <a:srgbClr val="00B0F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2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FFC000"/>
                </a:solidFill>
                <a:ea typeface="Times New Roman"/>
                <a:cs typeface="Times New Roman"/>
              </a:rPr>
              <a:t>Все кровотечения остановлены</a:t>
            </a:r>
            <a:endParaRPr lang="ru-RU" sz="2400" dirty="0">
              <a:solidFill>
                <a:srgbClr val="FFC000"/>
              </a:solidFill>
              <a:ea typeface="Calibri"/>
              <a:cs typeface="Times New Roman"/>
            </a:endParaRPr>
          </a:p>
          <a:p>
            <a:pPr fontAlgn="base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2648" y="404664"/>
            <a:ext cx="8153400" cy="814536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Times New Roman"/>
                <a:cs typeface="Times New Roman"/>
              </a:rPr>
              <a:t>Что должно быть итогом нашей помощи?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63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2636912"/>
            <a:ext cx="8153400" cy="3816424"/>
          </a:xfrm>
        </p:spPr>
        <p:txBody>
          <a:bodyPr>
            <a:normAutofit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Экстренная эвакуация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утофиксация и эвакуация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ли покой в удобной позе до прибытия медиков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Что делать с ушибами, вывихами и переломами?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38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ru-RU" sz="3200" dirty="0">
                <a:ea typeface="Times New Roman"/>
                <a:cs typeface="Times New Roman"/>
              </a:rPr>
              <a:t>Ожоги – последнее в этом ряду, чем надо заниматься. </a:t>
            </a:r>
            <a:endParaRPr lang="ru-RU" sz="3200" dirty="0" smtClean="0">
              <a:ea typeface="Times New Roman"/>
              <a:cs typeface="Times New Roman"/>
            </a:endParaRPr>
          </a:p>
          <a:p>
            <a:pPr>
              <a:lnSpc>
                <a:spcPct val="125000"/>
              </a:lnSpc>
            </a:pPr>
            <a:r>
              <a:rPr lang="ru-RU" sz="3200" dirty="0" smtClean="0">
                <a:ea typeface="Times New Roman"/>
                <a:cs typeface="Times New Roman"/>
              </a:rPr>
              <a:t>Охладить </a:t>
            </a:r>
            <a:r>
              <a:rPr lang="ru-RU" sz="3200" dirty="0">
                <a:ea typeface="Times New Roman"/>
                <a:cs typeface="Times New Roman"/>
              </a:rPr>
              <a:t>водой, или мокрой тряпкой. </a:t>
            </a:r>
            <a:endParaRPr lang="ru-RU" sz="3200" dirty="0" smtClean="0">
              <a:ea typeface="Times New Roman"/>
              <a:cs typeface="Times New Roman"/>
            </a:endParaRPr>
          </a:p>
          <a:p>
            <a:pPr>
              <a:lnSpc>
                <a:spcPct val="125000"/>
              </a:lnSpc>
            </a:pPr>
            <a:r>
              <a:rPr lang="ru-RU" sz="3200" dirty="0" smtClean="0">
                <a:ea typeface="Times New Roman"/>
                <a:cs typeface="Times New Roman"/>
              </a:rPr>
              <a:t>Потом </a:t>
            </a:r>
            <a:r>
              <a:rPr lang="ru-RU" sz="3200" dirty="0">
                <a:ea typeface="Times New Roman"/>
                <a:cs typeface="Times New Roman"/>
              </a:rPr>
              <a:t>неплотно замотать полиэтиленом</a:t>
            </a:r>
            <a:r>
              <a:rPr lang="ru-RU" sz="3200" dirty="0" smtClean="0">
                <a:ea typeface="Times New Roman"/>
                <a:cs typeface="Times New Roman"/>
              </a:rPr>
              <a:t>.</a:t>
            </a:r>
          </a:p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endParaRPr lang="ru-RU" sz="2400" b="1" dirty="0" smtClean="0">
              <a:ea typeface="Times New Roman"/>
              <a:cs typeface="Times New Roman"/>
            </a:endParaRPr>
          </a:p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Times New Roman"/>
                <a:cs typeface="Times New Roman"/>
              </a:rPr>
              <a:t>Все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a typeface="Times New Roman"/>
                <a:cs typeface="Times New Roman"/>
              </a:rPr>
              <a:t>остальное оставить медикам.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ea typeface="Times New Roman"/>
                <a:cs typeface="Times New Roman"/>
              </a:rPr>
              <a:t> </a:t>
            </a:r>
            <a:endParaRPr lang="ru-RU" sz="1800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ru-RU" sz="2400" dirty="0">
                <a:ea typeface="Times New Roman"/>
                <a:cs typeface="Times New Roman"/>
              </a:rPr>
              <a:t> </a:t>
            </a:r>
            <a:endParaRPr lang="ru-RU" sz="1800" dirty="0">
              <a:ea typeface="Calibri"/>
              <a:cs typeface="Times New Roman"/>
            </a:endParaRPr>
          </a:p>
          <a:p>
            <a:pPr>
              <a:lnSpc>
                <a:spcPct val="125000"/>
              </a:lnSpc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25000"/>
              </a:lnSpc>
              <a:buNone/>
            </a:pP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Что делать с </a:t>
            </a:r>
            <a:r>
              <a:rPr lang="ru-RU" sz="4000" dirty="0" smtClean="0">
                <a:solidFill>
                  <a:srgbClr val="FF0000"/>
                </a:solidFill>
              </a:rPr>
              <a:t>ожогами?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5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2636912"/>
            <a:ext cx="8153400" cy="3816424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Толпа – это скопление людей с неконтролируемыми действиями.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толпе нет объединяющей цели.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Но есть взаимная связь внимания к обще интересному объекту и схожее эмоциональное состояние. В толпе происходит заражение общим настроением. 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Отсюда вывод: ППП оказывается вне толпы.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Как оказывать ППП в толпе?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31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ru-RU" b="1" dirty="0" smtClean="0"/>
              <a:t>2019 год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ГКЗ Кабардино-Балкарская противопожарно-спасательная служба.</a:t>
            </a:r>
            <a:endParaRPr lang="ru-RU" dirty="0"/>
          </a:p>
        </p:txBody>
      </p:sp>
      <p:pic>
        <p:nvPicPr>
          <p:cNvPr id="1026" name="Picture 2" descr="C:\Users\го\Desktop\Untitled-Scanned-0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17" b="23217"/>
          <a:stretch>
            <a:fillRect/>
          </a:stretch>
        </p:blipFill>
        <p:spPr bwMode="auto">
          <a:xfrm>
            <a:off x="1979712" y="188640"/>
            <a:ext cx="6573431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19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916833"/>
            <a:ext cx="59766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Цель ППП спасти как можно больше пострадавших, а не всех пострадавших.</a:t>
            </a:r>
          </a:p>
        </p:txBody>
      </p:sp>
    </p:spTree>
    <p:extLst>
      <p:ext uri="{BB962C8B-B14F-4D97-AF65-F5344CB8AC3E}">
        <p14:creationId xmlns:p14="http://schemas.microsoft.com/office/powerpoint/2010/main" val="413179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1440" cy="4419600"/>
          </a:xfrm>
        </p:spPr>
        <p:txBody>
          <a:bodyPr/>
          <a:lstStyle/>
          <a:p>
            <a:r>
              <a:rPr lang="ru-RU" sz="3200" spc="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заключается </a:t>
            </a:r>
            <a:r>
              <a:rPr lang="ru-RU" sz="3200" spc="10" dirty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3200" spc="10" dirty="0">
                <a:solidFill>
                  <a:srgbClr val="FF0000"/>
                </a:solidFill>
                <a:latin typeface="Times New Roman"/>
                <a:ea typeface="Times New Roman"/>
              </a:rPr>
              <a:t>поддержании жизни пострадавших</a:t>
            </a:r>
            <a:r>
              <a:rPr lang="ru-RU" sz="3200" spc="10" dirty="0">
                <a:solidFill>
                  <a:srgbClr val="000000"/>
                </a:solidFill>
                <a:latin typeface="Times New Roman"/>
                <a:ea typeface="Times New Roman"/>
              </a:rPr>
              <a:t> в </a:t>
            </a:r>
            <a:r>
              <a:rPr lang="ru-RU" sz="3200" spc="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очаге, на </a:t>
            </a:r>
            <a:r>
              <a:rPr lang="ru-RU" sz="3200" spc="10" dirty="0">
                <a:solidFill>
                  <a:srgbClr val="000000"/>
                </a:solidFill>
                <a:latin typeface="Times New Roman"/>
                <a:ea typeface="Times New Roman"/>
              </a:rPr>
              <a:t>месте происшествия до прибытия медицинских работников.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75F55"/>
                </a:solidFill>
              </a:rPr>
              <a:t>Суть  ППП в ОЧАГЕ теракта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dirty="0">
                <a:ea typeface="Calibri"/>
                <a:cs typeface="Calibri" pitchFamily="34" charset="0"/>
              </a:rPr>
              <a:t>Выполнение приемов первой помощи </a:t>
            </a:r>
            <a:r>
              <a:rPr lang="ru-RU" sz="3200" b="1" dirty="0">
                <a:ea typeface="Calibri"/>
                <a:cs typeface="Calibri" pitchFamily="34" charset="0"/>
              </a:rPr>
              <a:t>до прибытия медицинских сил</a:t>
            </a:r>
            <a:r>
              <a:rPr lang="ru-RU" sz="3200" dirty="0">
                <a:ea typeface="Calibri"/>
                <a:cs typeface="Calibri" pitchFamily="34" charset="0"/>
              </a:rPr>
              <a:t> требуется практически всегда, нередко они оказываются жизненно необходимыми.</a:t>
            </a:r>
            <a:endParaRPr lang="ru-RU" dirty="0">
              <a:cs typeface="Calibri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ДАЛЕКО НЕ КАЖДЫЙ ЧЕЛОВЕК СПОСОБЕН ОКАЗАТЬ ПП В УСЛОВИЯХ РЕАЛЬНОЙ ЧС, тем более террористического акта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Желаемое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Реалии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26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0215" indent="269875" algn="ctr">
              <a:lnSpc>
                <a:spcPct val="125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FF0000"/>
                </a:solidFill>
                <a:ea typeface="Times New Roman"/>
                <a:cs typeface="Times New Roman"/>
              </a:rPr>
              <a:t>СНЕЖНЫЙ КОМ СТРАШНЫХ  ПРОБЛЕМ…</a:t>
            </a:r>
            <a:endParaRPr lang="ru-RU" sz="2400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450215" indent="0" algn="ctr">
              <a:lnSpc>
                <a:spcPct val="125000"/>
              </a:lnSpc>
              <a:spcAft>
                <a:spcPts val="0"/>
              </a:spcAft>
              <a:buNone/>
            </a:pPr>
            <a:endParaRPr lang="ru-RU" sz="3200" dirty="0" smtClean="0">
              <a:ea typeface="Times New Roman"/>
              <a:cs typeface="Times New Roman"/>
            </a:endParaRPr>
          </a:p>
          <a:p>
            <a:pPr marL="450215" indent="0" algn="ctr">
              <a:lnSpc>
                <a:spcPct val="125000"/>
              </a:lnSpc>
              <a:spcAft>
                <a:spcPts val="0"/>
              </a:spcAft>
              <a:buNone/>
            </a:pPr>
            <a:r>
              <a:rPr lang="ru-RU" sz="3200" dirty="0" smtClean="0">
                <a:ea typeface="Times New Roman"/>
                <a:cs typeface="Times New Roman"/>
              </a:rPr>
              <a:t>НЕ </a:t>
            </a:r>
            <a:r>
              <a:rPr lang="ru-RU" sz="3200" dirty="0">
                <a:ea typeface="Times New Roman"/>
                <a:cs typeface="Times New Roman"/>
              </a:rPr>
              <a:t>МОЖЕТЕ СПРАВИТЬСЯ с паникой или ступором – выполняйте главную задачу</a:t>
            </a:r>
            <a:r>
              <a:rPr lang="ru-RU" sz="3200" dirty="0" smtClean="0">
                <a:ea typeface="Times New Roman"/>
                <a:cs typeface="Times New Roman"/>
              </a:rPr>
              <a:t>:</a:t>
            </a:r>
            <a:endParaRPr lang="ru-RU" sz="3200" dirty="0" smtClean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marL="450215" indent="0" algn="ctr">
              <a:lnSpc>
                <a:spcPct val="125000"/>
              </a:lnSpc>
              <a:spcAft>
                <a:spcPts val="0"/>
              </a:spcAft>
              <a:buNone/>
            </a:pPr>
            <a:r>
              <a:rPr lang="ru-RU" sz="3200" dirty="0" smtClean="0">
                <a:solidFill>
                  <a:srgbClr val="FF0000"/>
                </a:solidFill>
                <a:ea typeface="Times New Roman"/>
                <a:cs typeface="Times New Roman"/>
              </a:rPr>
              <a:t>БЕГИ</a:t>
            </a:r>
            <a:r>
              <a:rPr lang="ru-RU" sz="3200" dirty="0">
                <a:solidFill>
                  <a:srgbClr val="FF0000"/>
                </a:solidFill>
                <a:ea typeface="Times New Roman"/>
                <a:cs typeface="Times New Roman"/>
              </a:rPr>
              <a:t>, СПАСАЙСЯ</a:t>
            </a:r>
            <a:r>
              <a:rPr lang="ru-RU" sz="3200" dirty="0" smtClean="0">
                <a:solidFill>
                  <a:srgbClr val="FF0000"/>
                </a:solidFill>
                <a:ea typeface="Times New Roman"/>
                <a:cs typeface="Times New Roman"/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28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0215" indent="0" algn="ctr">
              <a:lnSpc>
                <a:spcPct val="125000"/>
              </a:lnSpc>
              <a:spcAft>
                <a:spcPts val="0"/>
              </a:spcAft>
              <a:buNone/>
            </a:pPr>
            <a:r>
              <a:rPr lang="ru-RU" dirty="0" smtClean="0"/>
              <a:t> ЧУВСТВУЕШЬ ЧТО ХОЧЕШЬ И МОЖЕШЬ</a:t>
            </a:r>
            <a:r>
              <a:rPr lang="ru-RU" sz="3200" dirty="0" smtClean="0">
                <a:ea typeface="Times New Roman"/>
                <a:cs typeface="Times New Roman"/>
              </a:rPr>
              <a:t> </a:t>
            </a:r>
            <a:r>
              <a:rPr lang="ru-RU" sz="3200" dirty="0">
                <a:ea typeface="Times New Roman"/>
                <a:cs typeface="Times New Roman"/>
              </a:rPr>
              <a:t>ПОМОЧЬ –</a:t>
            </a:r>
            <a:endParaRPr lang="ru-RU" sz="2400" dirty="0">
              <a:ea typeface="Calibri"/>
              <a:cs typeface="Times New Roman"/>
            </a:endParaRPr>
          </a:p>
          <a:p>
            <a:pPr marL="130175" indent="0" algn="ctr">
              <a:lnSpc>
                <a:spcPct val="125000"/>
              </a:lnSpc>
              <a:spcAft>
                <a:spcPts val="0"/>
              </a:spcAft>
              <a:buNone/>
            </a:pPr>
            <a:r>
              <a:rPr lang="ru-RU" sz="3200" dirty="0">
                <a:ea typeface="Times New Roman"/>
                <a:cs typeface="Times New Roman"/>
              </a:rPr>
              <a:t>справься с </a:t>
            </a:r>
            <a:r>
              <a:rPr lang="ru-RU" sz="3200" dirty="0" smtClean="0">
                <a:ea typeface="Times New Roman"/>
                <a:cs typeface="Times New Roman"/>
              </a:rPr>
              <a:t>волнением </a:t>
            </a:r>
            <a:r>
              <a:rPr lang="ru-RU" sz="32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ДЕЙСТВИЕМ.</a:t>
            </a:r>
            <a:r>
              <a:rPr lang="ru-RU" sz="3200" dirty="0">
                <a:ea typeface="Times New Roman"/>
                <a:cs typeface="Times New Roman"/>
              </a:rPr>
              <a:t> </a:t>
            </a:r>
            <a:endParaRPr lang="ru-RU" sz="3200" dirty="0" smtClean="0">
              <a:ea typeface="Times New Roman"/>
              <a:cs typeface="Times New Roman"/>
            </a:endParaRPr>
          </a:p>
          <a:p>
            <a:pPr marL="450215" indent="0" algn="ctr">
              <a:lnSpc>
                <a:spcPct val="125000"/>
              </a:lnSpc>
              <a:spcAft>
                <a:spcPts val="0"/>
              </a:spcAft>
              <a:buNone/>
            </a:pPr>
            <a:endParaRPr lang="ru-RU" sz="3200" dirty="0" smtClean="0">
              <a:ea typeface="Times New Roman"/>
              <a:cs typeface="Times New Roman"/>
            </a:endParaRPr>
          </a:p>
          <a:p>
            <a:pPr marL="450215" indent="0" algn="ctr">
              <a:lnSpc>
                <a:spcPct val="125000"/>
              </a:lnSpc>
              <a:spcAft>
                <a:spcPts val="0"/>
              </a:spcAft>
              <a:buNone/>
            </a:pP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•	</a:t>
            </a:r>
            <a:r>
              <a:rPr lang="ru-RU" b="1" dirty="0">
                <a:solidFill>
                  <a:srgbClr val="C00000"/>
                </a:solidFill>
              </a:rPr>
              <a:t>Внешняя угроза</a:t>
            </a:r>
          </a:p>
          <a:p>
            <a:r>
              <a:rPr lang="ru-RU" b="1" dirty="0">
                <a:solidFill>
                  <a:srgbClr val="C00000"/>
                </a:solidFill>
              </a:rPr>
              <a:t>•	Кровотечения</a:t>
            </a:r>
          </a:p>
          <a:p>
            <a:r>
              <a:rPr lang="ru-RU" b="1" dirty="0">
                <a:solidFill>
                  <a:srgbClr val="C00000"/>
                </a:solidFill>
              </a:rPr>
              <a:t>•	Проблемы с дыханием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 основные проблемы в теракте:</a:t>
            </a:r>
          </a:p>
        </p:txBody>
      </p:sp>
    </p:spTree>
    <p:extLst>
      <p:ext uri="{BB962C8B-B14F-4D97-AF65-F5344CB8AC3E}">
        <p14:creationId xmlns:p14="http://schemas.microsoft.com/office/powerpoint/2010/main" val="306027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76672"/>
            <a:ext cx="8153400" cy="742528"/>
          </a:xfrm>
        </p:spPr>
        <p:txBody>
          <a:bodyPr>
            <a:noAutofit/>
          </a:bodyPr>
          <a:lstStyle/>
          <a:p>
            <a:pPr marL="450215" indent="269875">
              <a:lnSpc>
                <a:spcPct val="125000"/>
              </a:lnSpc>
              <a:spcAft>
                <a:spcPts val="0"/>
              </a:spcAft>
            </a:pPr>
            <a:r>
              <a:rPr lang="ru-RU" b="1" dirty="0" smtClean="0">
                <a:latin typeface="+mn-lt"/>
                <a:ea typeface="Times New Roman"/>
                <a:cs typeface="Times New Roman"/>
              </a:rPr>
              <a:t>Трёхшаговый </a:t>
            </a:r>
            <a:r>
              <a:rPr lang="ru-RU" b="1" dirty="0">
                <a:latin typeface="+mn-lt"/>
                <a:ea typeface="Times New Roman"/>
                <a:cs typeface="Times New Roman"/>
              </a:rPr>
              <a:t>алгоритм:</a:t>
            </a:r>
            <a:r>
              <a:rPr lang="ru-RU" dirty="0">
                <a:latin typeface="+mn-lt"/>
                <a:ea typeface="Calibri"/>
                <a:cs typeface="Times New Roman"/>
              </a:rPr>
              <a:t/>
            </a:r>
            <a:br>
              <a:rPr lang="ru-RU" dirty="0">
                <a:latin typeface="+mn-lt"/>
                <a:ea typeface="Calibri"/>
                <a:cs typeface="Times New Roman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1.стой,  осмотрись, проверь угрозы. (Если погибнешь, то как поможешь пострадавшему?)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2.проверь у пострадавшего </a:t>
            </a:r>
            <a:r>
              <a:rPr lang="ru-RU" dirty="0" smtClean="0"/>
              <a:t>сознание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нет сознания – проверь дыхание. Не начинай действия, если не знаешь как его закончить. (куда тащить? Как? И т.д.)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64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СОРТИРОВКА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ru-RU" sz="3200" dirty="0">
                <a:ea typeface="Times New Roman"/>
                <a:cs typeface="Times New Roman"/>
              </a:rPr>
              <a:t>Результат </a:t>
            </a:r>
            <a:r>
              <a:rPr lang="ru-RU" sz="3200" dirty="0" smtClean="0">
                <a:ea typeface="Times New Roman"/>
                <a:cs typeface="Times New Roman"/>
              </a:rPr>
              <a:t>сортировки – все пострадавшие условно разбиты на 3 группы: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00B050"/>
                </a:solidFill>
                <a:ea typeface="Times New Roman"/>
                <a:cs typeface="Times New Roman"/>
              </a:rPr>
              <a:t>В сознании</a:t>
            </a:r>
            <a:endParaRPr lang="ru-RU" sz="2400" dirty="0">
              <a:solidFill>
                <a:srgbClr val="00B05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FF0000"/>
                </a:solidFill>
                <a:ea typeface="Times New Roman"/>
                <a:cs typeface="Times New Roman"/>
              </a:rPr>
              <a:t>Без сознания с дыханием</a:t>
            </a:r>
            <a:endParaRPr lang="ru-RU" sz="24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Без сознания и без дыхания</a:t>
            </a:r>
            <a:endParaRPr lang="ru-RU" sz="2400" dirty="0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ru-RU" sz="3200" dirty="0"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216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479</TotalTime>
  <Words>409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Обычная</vt:lpstr>
      <vt:lpstr>ППП В ТЕРАКТЕ.</vt:lpstr>
      <vt:lpstr>Презентация PowerPoint</vt:lpstr>
      <vt:lpstr>Суть  ППП в ОЧАГЕ теракта</vt:lpstr>
      <vt:lpstr>АКТУАЛЬНОСТЬ темы </vt:lpstr>
      <vt:lpstr>Презентация PowerPoint</vt:lpstr>
      <vt:lpstr>Презентация PowerPoint</vt:lpstr>
      <vt:lpstr>3 основные проблемы в теракте:</vt:lpstr>
      <vt:lpstr>Трёхшаговый алгоритм: </vt:lpstr>
      <vt:lpstr>СОРТИРОВКА</vt:lpstr>
      <vt:lpstr>     </vt:lpstr>
      <vt:lpstr>     Без сознания с дыханием </vt:lpstr>
      <vt:lpstr>    Без сознания и без дыхания</vt:lpstr>
      <vt:lpstr>Эвакуация. </vt:lpstr>
      <vt:lpstr>Что должно быть итогом нашей помощи? </vt:lpstr>
      <vt:lpstr>Что делать с ушибами, вывихами и переломами?</vt:lpstr>
      <vt:lpstr>Что делать с ожогами?</vt:lpstr>
      <vt:lpstr>Как оказывать ППП в толпе?</vt:lpstr>
      <vt:lpstr>ГКЗ Кабардино-Балкарская противопожарно-спасательная служба.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ПЕРВОЙ  ПОМОЩИ.</dc:title>
  <dc:creator>user</dc:creator>
  <cp:lastModifiedBy>го</cp:lastModifiedBy>
  <cp:revision>43</cp:revision>
  <dcterms:created xsi:type="dcterms:W3CDTF">2017-09-17T17:23:17Z</dcterms:created>
  <dcterms:modified xsi:type="dcterms:W3CDTF">2020-02-26T05:39:31Z</dcterms:modified>
</cp:coreProperties>
</file>