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3/23/2021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139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3/23/2021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34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3/23/2021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92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3/23/2021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21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3/23/2021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83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3/23/2021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56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3/23/2021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56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3/23/2021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76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3/23/2021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98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3/23/2021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83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3/23/2021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98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3/23/2021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232405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>
                <a:solidFill>
                  <a:srgbClr val="0070C0"/>
                </a:solidFill>
              </a:rPr>
              <a:t>Психологические основы профессиональной деятельности спасателя</a:t>
            </a:r>
            <a:r>
              <a:rPr lang="ru-RU" sz="5400" dirty="0">
                <a:solidFill>
                  <a:srgbClr val="0070C0"/>
                </a:solidFill>
              </a:rPr>
              <a:t/>
            </a:r>
            <a:br>
              <a:rPr lang="ru-RU" sz="5400" dirty="0">
                <a:solidFill>
                  <a:srgbClr val="0070C0"/>
                </a:solidFill>
              </a:rPr>
            </a:b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021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495387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Психологическая составляющая профессиональной деятельности спасателей</a:t>
            </a:r>
            <a:r>
              <a:rPr lang="ru-RU" sz="28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  <a:endParaRPr lang="ru-RU" sz="28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3455" y="1338349"/>
            <a:ext cx="11163991" cy="51788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solidFill>
                  <a:schemeClr val="tx1"/>
                </a:solidFill>
              </a:rPr>
              <a:t>Профессиональная деятельность пожарных-спасателей, в отличие от других профессий, связана не только с повышенными психофизиологическими нагрузками, но также может протекать в </a:t>
            </a:r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экстремальных условиях стихийных бедствий и катастроф</a:t>
            </a:r>
            <a:r>
              <a:rPr lang="ru-RU" sz="22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Сигнал «</a:t>
            </a:r>
            <a:r>
              <a:rPr lang="ru-RU" sz="2200" dirty="0">
                <a:solidFill>
                  <a:schemeClr val="tx1"/>
                </a:solidFill>
              </a:rPr>
              <a:t>Тревога» оказывает сильное влияние на функциональное состояние пожарных-спасателей. </a:t>
            </a:r>
            <a:endParaRPr lang="ru-RU" sz="22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tx1"/>
                </a:solidFill>
              </a:rPr>
              <a:t>В </a:t>
            </a:r>
            <a:r>
              <a:rPr lang="ru-RU" sz="2200" dirty="0">
                <a:solidFill>
                  <a:schemeClr val="tx1"/>
                </a:solidFill>
              </a:rPr>
              <a:t>первые 25-30 с. после подъема по тревоге </a:t>
            </a:r>
            <a:r>
              <a:rPr lang="ru-RU" sz="2200" dirty="0" smtClean="0">
                <a:solidFill>
                  <a:schemeClr val="tx1"/>
                </a:solidFill>
              </a:rPr>
              <a:t>ЧСС </a:t>
            </a:r>
            <a:r>
              <a:rPr lang="ru-RU" sz="2200" dirty="0">
                <a:solidFill>
                  <a:schemeClr val="tx1"/>
                </a:solidFill>
              </a:rPr>
              <a:t>повышается в среднем на 47 ударов в мин, а на пути к месту пожара (аварии или катастрофы) может достигать 150-180 уд/мин</a:t>
            </a:r>
            <a:r>
              <a:rPr lang="ru-RU" sz="2200" dirty="0" smtClean="0">
                <a:solidFill>
                  <a:schemeClr val="tx1"/>
                </a:solidFill>
              </a:rPr>
              <a:t>.;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tx1"/>
                </a:solidFill>
              </a:rPr>
              <a:t>Ухудшаются когнитивные процессы (рассеянность, невнимательность, плохая память);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tx1"/>
                </a:solidFill>
              </a:rPr>
              <a:t>Из-за неожиданности сигнала «тревога» и дефиците времени на принятие решений происходит замедленное переключение с одного вида деятельности на другой, что приводит к эмоциональному напряжению, которое быстро нарастает 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03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74639"/>
            <a:ext cx="10972800" cy="58515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</a:rPr>
              <a:t>По прибытии в зону </a:t>
            </a:r>
            <a:r>
              <a:rPr lang="ru-RU" sz="2400" dirty="0" smtClean="0">
                <a:solidFill>
                  <a:schemeClr val="tx1"/>
                </a:solidFill>
              </a:rPr>
              <a:t>ЧС пожарные-спасатели </a:t>
            </a:r>
            <a:r>
              <a:rPr lang="ru-RU" sz="2400" dirty="0">
                <a:solidFill>
                  <a:schemeClr val="tx1"/>
                </a:solidFill>
              </a:rPr>
              <a:t>подвергаются воздейст­вию большого количества стрессовых </a:t>
            </a:r>
            <a:r>
              <a:rPr lang="ru-RU" sz="2400" dirty="0" smtClean="0">
                <a:solidFill>
                  <a:schemeClr val="tx1"/>
                </a:solidFill>
              </a:rPr>
              <a:t>воз­действий: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chemeClr val="tx1"/>
                </a:solidFill>
              </a:rPr>
              <a:t>Угроза для </a:t>
            </a:r>
            <a:r>
              <a:rPr lang="ru-RU" b="1" i="1" dirty="0">
                <a:solidFill>
                  <a:schemeClr val="tx1"/>
                </a:solidFill>
              </a:rPr>
              <a:t>жизни и здоровья</a:t>
            </a:r>
            <a:r>
              <a:rPr lang="ru-RU" dirty="0">
                <a:solidFill>
                  <a:schemeClr val="tx1"/>
                </a:solidFill>
              </a:rPr>
              <a:t>, которая может быть вызвана обрушением конструкций зданий и сооружений, взрывами, выбросами пламени, радиационным и химическим воздействием, возможностью поражения электрическим током и др.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chemeClr val="tx1"/>
                </a:solidFill>
              </a:rPr>
              <a:t>Необходимость быстрого </a:t>
            </a:r>
            <a:r>
              <a:rPr lang="ru-RU" b="1" i="1" dirty="0">
                <a:solidFill>
                  <a:schemeClr val="tx1"/>
                </a:solidFill>
              </a:rPr>
              <a:t>принятия решений </a:t>
            </a:r>
            <a:r>
              <a:rPr lang="ru-RU" dirty="0">
                <a:solidFill>
                  <a:schemeClr val="tx1"/>
                </a:solidFill>
              </a:rPr>
              <a:t>в постоянно меняющейся опасной обстановке и </a:t>
            </a:r>
            <a:r>
              <a:rPr lang="ru-RU" b="1" i="1" dirty="0">
                <a:solidFill>
                  <a:schemeClr val="tx1"/>
                </a:solidFill>
              </a:rPr>
              <a:t>высокая ответственность </a:t>
            </a:r>
            <a:r>
              <a:rPr lang="ru-RU" dirty="0">
                <a:solidFill>
                  <a:schemeClr val="tx1"/>
                </a:solidFill>
              </a:rPr>
              <a:t>за их правильность. Это обусловлено задачей в кратчайшие сроки спасти людей и материальные ценности, а также осознанием пожарными-спасателями цены ошибки, которая может привести к неоправданным людским потерям.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chemeClr val="tx1"/>
                </a:solidFill>
              </a:rPr>
              <a:t>Эмоциональные стрессы</a:t>
            </a:r>
            <a:r>
              <a:rPr lang="ru-RU" b="1" i="1" dirty="0">
                <a:solidFill>
                  <a:schemeClr val="tx1"/>
                </a:solidFill>
              </a:rPr>
              <a:t>, </a:t>
            </a:r>
            <a:r>
              <a:rPr lang="ru-RU" dirty="0">
                <a:solidFill>
                  <a:schemeClr val="tx1"/>
                </a:solidFill>
              </a:rPr>
              <a:t>обусловленные видом погибших и пострадавших людей и животных, разрушением зданий и сооружений, пожарами и др.</a:t>
            </a:r>
          </a:p>
          <a:p>
            <a:pPr marL="0" indent="0">
              <a:buNone/>
            </a:pP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51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56387"/>
          </a:xfrm>
        </p:spPr>
        <p:txBody>
          <a:bodyPr>
            <a:normAutofit/>
          </a:bodyPr>
          <a:lstStyle/>
          <a:p>
            <a:r>
              <a:rPr lang="ru-RU" sz="2700" i="1" dirty="0">
                <a:effectLst/>
              </a:rPr>
              <a:t>Факторы, оказывающие </a:t>
            </a:r>
            <a:r>
              <a:rPr lang="ru-RU" sz="2700" i="1" dirty="0" smtClean="0">
                <a:effectLst/>
              </a:rPr>
              <a:t>негативное </a:t>
            </a:r>
            <a:r>
              <a:rPr lang="ru-RU" sz="2700" i="1" dirty="0">
                <a:effectLst/>
              </a:rPr>
              <a:t>воздействие на спасателей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989215"/>
            <a:ext cx="10972800" cy="551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Объективные факторы, характеризующие средовые особенности работы спасателей в ЧС: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1. 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Климатогеографические факторы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характер рельефа местности (значительное возвышение над уровнем моря); неблагоприятный температурный режим в месте проведения работ (очень низкие или высокие температуры), ветра, снега, дожди; смена климатических поясов; смена часовых поясов.</a:t>
            </a:r>
          </a:p>
          <a:p>
            <a:pPr marL="0" indent="0">
              <a:buNone/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2. </a:t>
            </a:r>
            <a:r>
              <a:rPr lang="ru-RU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нагрузка, режим труда и отдыха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многодневная интенсивная 16-18 часовая физическая нагрузка;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частые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подъемы ночью по тревоге для выполнения внезапно возникших задач;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в неприспособленных для жилья помещениях;  отсутствие элементарных санитарно-гигиенических удобств.</a:t>
            </a:r>
          </a:p>
          <a:p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421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74639"/>
            <a:ext cx="10972800" cy="585152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3. 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Особые условия работы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эвакуация трупов;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опасность повторных взрывов;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работа в загазованном, задымленном помещениях и т.д.;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осознание  обстановки как угрожающей здоровью и жизни;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внезапность: неожиданное изменение обстановки в ходе выполнения задачи;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новизна: наличие ранее неизвестных  элементов в условиях выполнения задачи или в самой  задаче;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увеличение темпа действий и сокращение времени на их выполнение; 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дефицит времени: условия, в которых успешное выполнение задачи невозможно простым увеличением темпа действий, а необходимо изменение структуры деятельности;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недостатки в информационном обеспечении: отсутствие, недостаток или противоречивость информации об условиях выполнения, содержания задачи;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эмоционально насыщенные межличностные контакты; высокая цена ошибки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951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74639"/>
            <a:ext cx="10972800" cy="5851526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sz="4400" dirty="0" smtClean="0"/>
              <a:t>Спасибо за внимание!!!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892564481"/>
      </p:ext>
    </p:extLst>
  </p:cSld>
  <p:clrMapOvr>
    <a:masterClrMapping/>
  </p:clrMapOvr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76</TotalTime>
  <Words>206</Words>
  <Application>Microsoft Office PowerPoint</Application>
  <PresentationFormat>Широкоэкранный</PresentationFormat>
  <Paragraphs>35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La mente</vt:lpstr>
      <vt:lpstr>Психологические основы профессиональной деятельности спасателя </vt:lpstr>
      <vt:lpstr>Психологическая составляющая профессиональной деятельности спасателей.</vt:lpstr>
      <vt:lpstr>Презентация PowerPoint</vt:lpstr>
      <vt:lpstr>Факторы, оказывающие негативное воздействие на спасателей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основы профессиональной деятельности спасателя</dc:title>
  <dc:creator>Lena</dc:creator>
  <cp:lastModifiedBy>Lena</cp:lastModifiedBy>
  <cp:revision>5</cp:revision>
  <dcterms:created xsi:type="dcterms:W3CDTF">2021-03-23T18:10:50Z</dcterms:created>
  <dcterms:modified xsi:type="dcterms:W3CDTF">2021-03-23T19:26:50Z</dcterms:modified>
</cp:coreProperties>
</file>