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2" r:id="rId3"/>
    <p:sldId id="259" r:id="rId4"/>
    <p:sldId id="257" r:id="rId5"/>
    <p:sldId id="258"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3" r:id="rId48"/>
    <p:sldId id="304"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2AB8B5E-F62B-4A37-8372-732D034CB46C}" type="datetimeFigureOut">
              <a:rPr lang="ru-RU" smtClean="0"/>
              <a:t>10.03.2018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185B483-9C12-4464-A612-718F106869D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AB8B5E-F62B-4A37-8372-732D034CB46C}" type="datetimeFigureOut">
              <a:rPr lang="ru-RU" smtClean="0"/>
              <a:t>10.03.2018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AB8B5E-F62B-4A37-8372-732D034CB46C}" type="datetimeFigureOut">
              <a:rPr lang="ru-RU" smtClean="0"/>
              <a:t>10.03.2018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AB8B5E-F62B-4A37-8372-732D034CB46C}" type="datetimeFigureOut">
              <a:rPr lang="ru-RU" smtClean="0"/>
              <a:t>10.03.2018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AB8B5E-F62B-4A37-8372-732D034CB46C}" type="datetimeFigureOut">
              <a:rPr lang="ru-RU" smtClean="0"/>
              <a:t>10.03.2018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85B483-9C12-4464-A612-718F106869D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AB8B5E-F62B-4A37-8372-732D034CB46C}" type="datetimeFigureOut">
              <a:rPr lang="ru-RU" smtClean="0"/>
              <a:t>10.03.2018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2AB8B5E-F62B-4A37-8372-732D034CB46C}" type="datetimeFigureOut">
              <a:rPr lang="ru-RU" smtClean="0"/>
              <a:t>10.03.2018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2AB8B5E-F62B-4A37-8372-732D034CB46C}" type="datetimeFigureOut">
              <a:rPr lang="ru-RU" smtClean="0"/>
              <a:t>10.03.2018</a:t>
            </a:fld>
            <a:endParaRPr lang="ru-RU"/>
          </a:p>
        </p:txBody>
      </p:sp>
      <p:sp>
        <p:nvSpPr>
          <p:cNvPr id="8" name="Номер слайда 7"/>
          <p:cNvSpPr>
            <a:spLocks noGrp="1"/>
          </p:cNvSpPr>
          <p:nvPr>
            <p:ph type="sldNum" sz="quarter" idx="11"/>
          </p:nvPr>
        </p:nvSpPr>
        <p:spPr/>
        <p:txBody>
          <a:bodyPr/>
          <a:lstStyle/>
          <a:p>
            <a:fld id="{A185B483-9C12-4464-A612-718F106869D9}"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AB8B5E-F62B-4A37-8372-732D034CB46C}" type="datetimeFigureOut">
              <a:rPr lang="ru-RU" smtClean="0"/>
              <a:t>10.03.2018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AB8B5E-F62B-4A37-8372-732D034CB46C}" type="datetimeFigureOut">
              <a:rPr lang="ru-RU" smtClean="0"/>
              <a:t>10.03.2018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185B483-9C12-4464-A612-718F106869D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22AB8B5E-F62B-4A37-8372-732D034CB46C}" type="datetimeFigureOut">
              <a:rPr lang="ru-RU" smtClean="0"/>
              <a:t>10.03.2018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85B483-9C12-4464-A612-718F106869D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2AB8B5E-F62B-4A37-8372-732D034CB46C}" type="datetimeFigureOut">
              <a:rPr lang="ru-RU" smtClean="0"/>
              <a:t>10.03.2018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185B483-9C12-4464-A612-718F106869D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59432"/>
            <a:ext cx="7851648" cy="4032448"/>
          </a:xfrm>
        </p:spPr>
        <p:txBody>
          <a:bodyPr>
            <a:noAutofit/>
          </a:bodyPr>
          <a:lstStyle/>
          <a:p>
            <a:pPr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b="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t>Тема:</a:t>
            </a:r>
            <a:br>
              <a:rPr lang="ru-RU" sz="4000" b="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br>
            <a:r>
              <a:rPr lang="ru-RU" sz="4000" b="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t>«</a:t>
            </a:r>
            <a:r>
              <a:rPr lang="ru-RU" sz="4000" b="0" cap="none"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Психологические особенности поведения населения в чрезвычайных ситуациях»</a:t>
            </a:r>
            <a:endParaRPr lang="ru-RU"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descr="C:\Users\Администратор\Pictures\2.jpg"/>
          <p:cNvPicPr/>
          <p:nvPr/>
        </p:nvPicPr>
        <p:blipFill>
          <a:blip r:embed="rId2" cstate="print"/>
          <a:srcRect/>
          <a:stretch>
            <a:fillRect/>
          </a:stretch>
        </p:blipFill>
        <p:spPr bwMode="auto">
          <a:xfrm>
            <a:off x="395536" y="4653136"/>
            <a:ext cx="2952328" cy="1944216"/>
          </a:xfrm>
          <a:prstGeom prst="rect">
            <a:avLst/>
          </a:prstGeom>
          <a:noFill/>
          <a:ln w="9525">
            <a:noFill/>
            <a:miter lim="800000"/>
            <a:headEnd/>
            <a:tailEnd/>
          </a:ln>
        </p:spPr>
      </p:pic>
      <p:pic>
        <p:nvPicPr>
          <p:cNvPr id="5" name="Рисунок 4" descr="C:\Users\Администратор\Pictures\3.jpg"/>
          <p:cNvPicPr/>
          <p:nvPr/>
        </p:nvPicPr>
        <p:blipFill>
          <a:blip r:embed="rId3" cstate="print"/>
          <a:srcRect/>
          <a:stretch>
            <a:fillRect/>
          </a:stretch>
        </p:blipFill>
        <p:spPr bwMode="auto">
          <a:xfrm>
            <a:off x="6084168" y="404664"/>
            <a:ext cx="275505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19256" cy="5793507"/>
          </a:xfrm>
        </p:spPr>
        <p:txBody>
          <a:bodyPr>
            <a:normAutofit fontScale="85000" lnSpcReduction="10000"/>
          </a:bodyPr>
          <a:lstStyle/>
          <a:p>
            <a:pPr algn="ctr">
              <a:buNone/>
            </a:pPr>
            <a:r>
              <a:rPr lang="ru-RU" sz="3300" dirty="0" smtClean="0">
                <a:solidFill>
                  <a:srgbClr val="FFFF00"/>
                </a:solidFill>
                <a:latin typeface="Times New Roman" pitchFamily="18" charset="0"/>
                <a:cs typeface="Times New Roman" pitchFamily="18" charset="0"/>
              </a:rPr>
              <a:t>Возможность противостоять чрезвычайной ситуации включает три составляющие:</a:t>
            </a:r>
          </a:p>
          <a:p>
            <a:pPr>
              <a:buNone/>
            </a:pPr>
            <a:r>
              <a:rPr lang="ru-RU" b="1" i="1" dirty="0" smtClean="0">
                <a:latin typeface="Times New Roman" pitchFamily="18" charset="0"/>
                <a:cs typeface="Times New Roman" pitchFamily="18" charset="0"/>
              </a:rPr>
              <a:t>1) </a:t>
            </a:r>
            <a:r>
              <a:rPr lang="ru-RU" b="1" i="1" dirty="0" smtClean="0">
                <a:solidFill>
                  <a:srgbClr val="FFFF00"/>
                </a:solidFill>
                <a:latin typeface="Times New Roman" pitchFamily="18" charset="0"/>
                <a:cs typeface="Times New Roman" pitchFamily="18" charset="0"/>
              </a:rPr>
              <a:t>физиологическую</a:t>
            </a:r>
            <a:r>
              <a:rPr lang="ru-RU" dirty="0" smtClean="0">
                <a:solidFill>
                  <a:srgbClr val="FFFF00"/>
                </a:solidFill>
                <a:latin typeface="Times New Roman" pitchFamily="18" charset="0"/>
                <a:cs typeface="Times New Roman" pitchFamily="18" charset="0"/>
              </a:rPr>
              <a:t> </a:t>
            </a:r>
            <a:r>
              <a:rPr lang="ru-RU" b="1" i="1" dirty="0" smtClean="0">
                <a:solidFill>
                  <a:srgbClr val="FFFF00"/>
                </a:solidFill>
                <a:latin typeface="Times New Roman" pitchFamily="18" charset="0"/>
                <a:cs typeface="Times New Roman" pitchFamily="18" charset="0"/>
              </a:rPr>
              <a:t>устойчивость</a:t>
            </a:r>
            <a:r>
              <a:rPr lang="ru-RU" b="1"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обусловленную состоянием физических и физиологических качеств организма (конституционные особенности, тип нервной системы, вегетативная пластичность);</a:t>
            </a:r>
          </a:p>
          <a:p>
            <a:pPr>
              <a:buNone/>
            </a:pPr>
            <a:r>
              <a:rPr lang="ru-RU" dirty="0" smtClean="0">
                <a:latin typeface="Times New Roman" pitchFamily="18" charset="0"/>
                <a:cs typeface="Times New Roman" pitchFamily="18" charset="0"/>
              </a:rPr>
              <a:t>2) </a:t>
            </a:r>
            <a:r>
              <a:rPr lang="ru-RU" b="1" i="1" dirty="0" smtClean="0">
                <a:solidFill>
                  <a:srgbClr val="FFFF00"/>
                </a:solidFill>
                <a:latin typeface="Times New Roman" pitchFamily="18" charset="0"/>
                <a:cs typeface="Times New Roman" pitchFamily="18" charset="0"/>
              </a:rPr>
              <a:t>психическую устойчивость</a:t>
            </a:r>
            <a:r>
              <a:rPr lang="ru-RU" dirty="0" smtClean="0">
                <a:latin typeface="Times New Roman" pitchFamily="18" charset="0"/>
                <a:cs typeface="Times New Roman" pitchFamily="18" charset="0"/>
              </a:rPr>
              <a:t>, обусловленную подготовкой и общим уровнем качеств личности (специальные навыки действий в экстремальной ситуации, наличие положительной мотивации и др.);</a:t>
            </a:r>
          </a:p>
          <a:p>
            <a:pPr>
              <a:buNone/>
            </a:pPr>
            <a:r>
              <a:rPr lang="ru-RU" dirty="0" smtClean="0">
                <a:latin typeface="Times New Roman" pitchFamily="18" charset="0"/>
                <a:cs typeface="Times New Roman" pitchFamily="18" charset="0"/>
              </a:rPr>
              <a:t>3) </a:t>
            </a:r>
            <a:r>
              <a:rPr lang="ru-RU" b="1" i="1" dirty="0" smtClean="0">
                <a:solidFill>
                  <a:srgbClr val="FFFF00"/>
                </a:solidFill>
                <a:latin typeface="Times New Roman" pitchFamily="18" charset="0"/>
                <a:cs typeface="Times New Roman" pitchFamily="18" charset="0"/>
              </a:rPr>
              <a:t>психологическую готовность</a:t>
            </a:r>
            <a:r>
              <a:rPr lang="ru-RU" dirty="0" smtClean="0">
                <a:solidFill>
                  <a:srgbClr val="FFFF00"/>
                </a:solidFill>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активнодеятельностное</a:t>
            </a:r>
            <a:r>
              <a:rPr lang="ru-RU" dirty="0" smtClean="0">
                <a:latin typeface="Times New Roman" pitchFamily="18" charset="0"/>
                <a:cs typeface="Times New Roman" pitchFamily="18" charset="0"/>
              </a:rPr>
              <a:t> состояние, мобилизованность всех сил и возможностей на предстоящие действия)».</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196752"/>
            <a:ext cx="7467600" cy="4929411"/>
          </a:xfrm>
        </p:spPr>
        <p:txBody>
          <a:bodyPr>
            <a:normAutofit/>
          </a:bodyPr>
          <a:lstStyle/>
          <a:p>
            <a:pPr algn="ctr">
              <a:buNone/>
            </a:pPr>
            <a:r>
              <a:rPr lang="ru-RU" sz="3600" b="1" dirty="0" smtClean="0">
                <a:solidFill>
                  <a:srgbClr val="FFFF00"/>
                </a:solidFill>
                <a:latin typeface="Times New Roman" pitchFamily="18" charset="0"/>
                <a:cs typeface="Times New Roman" pitchFamily="18" charset="0"/>
              </a:rPr>
              <a:t>Психологическая готовность людей к чрезвычайным </a:t>
            </a:r>
            <a:r>
              <a:rPr lang="ru-RU" sz="3600" b="1" dirty="0" smtClean="0">
                <a:solidFill>
                  <a:srgbClr val="FFFF00"/>
                </a:solidFill>
                <a:latin typeface="Times New Roman" pitchFamily="18" charset="0"/>
                <a:cs typeface="Times New Roman" pitchFamily="18" charset="0"/>
              </a:rPr>
              <a:t>ситуациям</a:t>
            </a:r>
          </a:p>
          <a:p>
            <a:pPr algn="ctr">
              <a:buNone/>
            </a:pPr>
            <a:endParaRPr lang="ru-RU" sz="3600" dirty="0">
              <a:solidFill>
                <a:srgbClr val="FFFF00"/>
              </a:solidFill>
              <a:latin typeface="Times New Roman" pitchFamily="18" charset="0"/>
              <a:cs typeface="Times New Roman" pitchFamily="18" charset="0"/>
            </a:endParaRPr>
          </a:p>
        </p:txBody>
      </p:sp>
      <p:pic>
        <p:nvPicPr>
          <p:cNvPr id="4" name="Рисунок 3" descr="C:\Users\Администратор\Pictures\5.jpg"/>
          <p:cNvPicPr/>
          <p:nvPr/>
        </p:nvPicPr>
        <p:blipFill>
          <a:blip r:embed="rId2" cstate="print"/>
          <a:srcRect/>
          <a:stretch>
            <a:fillRect/>
          </a:stretch>
        </p:blipFill>
        <p:spPr bwMode="auto">
          <a:xfrm>
            <a:off x="1763688" y="3212976"/>
            <a:ext cx="532859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7931224" cy="5721499"/>
          </a:xfrm>
        </p:spPr>
        <p:txBody>
          <a:bodyPr>
            <a:normAutofit lnSpcReduction="10000"/>
          </a:bodyPr>
          <a:lstStyle/>
          <a:p>
            <a:pPr>
              <a:buNone/>
            </a:pPr>
            <a:r>
              <a:rPr lang="ru-RU" dirty="0" smtClean="0">
                <a:latin typeface="Times New Roman" pitchFamily="18" charset="0"/>
                <a:cs typeface="Times New Roman" pitchFamily="18" charset="0"/>
              </a:rPr>
              <a:t>Стихийные бедствия, крупные аварии и катастрофы, их трагические последствия вызывают у людей большую эмоциональную </a:t>
            </a:r>
            <a:r>
              <a:rPr lang="ru-RU" dirty="0" smtClean="0">
                <a:latin typeface="Times New Roman" pitchFamily="18" charset="0"/>
                <a:cs typeface="Times New Roman" pitchFamily="18" charset="0"/>
              </a:rPr>
              <a:t>возбуждённость.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Тяжёлая картина разрушений и опустошений, непосредственная угроза жизни </a:t>
            </a:r>
            <a:r>
              <a:rPr lang="ru-RU" dirty="0" smtClean="0">
                <a:solidFill>
                  <a:srgbClr val="FFFF00"/>
                </a:solidFill>
                <a:latin typeface="Times New Roman" pitchFamily="18" charset="0"/>
                <a:cs typeface="Times New Roman" pitchFamily="18" charset="0"/>
              </a:rPr>
              <a:t>отрицательно воздействуют на психику человека</a:t>
            </a:r>
            <a:r>
              <a:rPr lang="ru-RU" dirty="0" smtClean="0">
                <a:latin typeface="Times New Roman" pitchFamily="18" charset="0"/>
                <a:cs typeface="Times New Roman" pitchFamily="18" charset="0"/>
              </a:rPr>
              <a:t>. В некоторых случаях могут нарушить процесс </a:t>
            </a:r>
            <a:r>
              <a:rPr lang="ru-RU" u="sng" dirty="0" smtClean="0">
                <a:solidFill>
                  <a:srgbClr val="FFFF00"/>
                </a:solidFill>
                <a:latin typeface="Times New Roman" pitchFamily="18" charset="0"/>
                <a:cs typeface="Times New Roman" pitchFamily="18" charset="0"/>
              </a:rPr>
              <a:t>нормального мышления, ослабить или полностью исключить контроль над собой</a:t>
            </a:r>
            <a:r>
              <a:rPr lang="ru-RU" dirty="0" smtClean="0">
                <a:latin typeface="Times New Roman" pitchFamily="18" charset="0"/>
                <a:cs typeface="Times New Roman" pitchFamily="18" charset="0"/>
              </a:rPr>
              <a:t>, что приводит к неоправданным и непредсказуемым действиям. </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363272" cy="5793507"/>
          </a:xfrm>
        </p:spPr>
        <p:txBody>
          <a:bodyPr>
            <a:normAutofit fontScale="77500" lnSpcReduction="20000"/>
          </a:bodyPr>
          <a:lstStyle/>
          <a:p>
            <a:pPr>
              <a:buNone/>
            </a:pPr>
            <a:r>
              <a:rPr lang="ru-RU" dirty="0" smtClean="0">
                <a:latin typeface="Times New Roman" pitchFamily="18" charset="0"/>
                <a:cs typeface="Times New Roman" pitchFamily="18" charset="0"/>
              </a:rPr>
              <a:t>У неподготовленных психологически, не закалённых людей появляется чувство </a:t>
            </a:r>
            <a:r>
              <a:rPr lang="ru-RU" dirty="0" smtClean="0">
                <a:solidFill>
                  <a:srgbClr val="FFFF00"/>
                </a:solidFill>
                <a:latin typeface="Times New Roman" pitchFamily="18" charset="0"/>
                <a:cs typeface="Times New Roman" pitchFamily="18" charset="0"/>
              </a:rPr>
              <a:t>страха </a:t>
            </a:r>
            <a:r>
              <a:rPr lang="ru-RU" dirty="0" smtClean="0">
                <a:latin typeface="Times New Roman" pitchFamily="18" charset="0"/>
                <a:cs typeface="Times New Roman" pitchFamily="18" charset="0"/>
              </a:rPr>
              <a:t>и стремление убежать из опасного места, у других – </a:t>
            </a:r>
            <a:r>
              <a:rPr lang="ru-RU" dirty="0" smtClean="0">
                <a:solidFill>
                  <a:srgbClr val="FFFF00"/>
                </a:solidFill>
                <a:latin typeface="Times New Roman" pitchFamily="18" charset="0"/>
                <a:cs typeface="Times New Roman" pitchFamily="18" charset="0"/>
              </a:rPr>
              <a:t>психологический шок</a:t>
            </a:r>
            <a:r>
              <a:rPr lang="ru-RU" dirty="0" smtClean="0">
                <a:latin typeface="Times New Roman" pitchFamily="18" charset="0"/>
                <a:cs typeface="Times New Roman" pitchFamily="18" charset="0"/>
              </a:rPr>
              <a:t>, сопровождаемый оцепенением мышц.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этот момент </a:t>
            </a:r>
            <a:r>
              <a:rPr lang="ru-RU" u="sng" dirty="0" smtClean="0">
                <a:solidFill>
                  <a:srgbClr val="FFC000"/>
                </a:solidFill>
                <a:latin typeface="Times New Roman" pitchFamily="18" charset="0"/>
                <a:cs typeface="Times New Roman" pitchFamily="18" charset="0"/>
              </a:rPr>
              <a:t>нарушается процесс нормального мышления</a:t>
            </a:r>
            <a:r>
              <a:rPr lang="ru-RU" dirty="0" smtClean="0">
                <a:latin typeface="Times New Roman" pitchFamily="18" charset="0"/>
                <a:cs typeface="Times New Roman" pitchFamily="18" charset="0"/>
              </a:rPr>
              <a:t>, ослабевает или полностью теряется контроль сознания над чувствами и волей. Нервные процессы (возбуждение или торможение) проявляются по-разному. Например, у некоторых расширяются зрачки </a:t>
            </a:r>
            <a:r>
              <a:rPr lang="ru-RU" dirty="0" smtClean="0">
                <a:solidFill>
                  <a:srgbClr val="FF0000"/>
                </a:solidFill>
                <a:latin typeface="Times New Roman" pitchFamily="18" charset="0"/>
                <a:cs typeface="Times New Roman" pitchFamily="18" charset="0"/>
              </a:rPr>
              <a:t>(«у страха глаза велики</a:t>
            </a:r>
            <a:r>
              <a:rPr lang="ru-RU" dirty="0" smtClean="0">
                <a:latin typeface="Times New Roman" pitchFamily="18" charset="0"/>
                <a:cs typeface="Times New Roman" pitchFamily="18" charset="0"/>
              </a:rPr>
              <a:t>»), нарушается дыхание, учащается сердцебиение («</a:t>
            </a:r>
            <a:r>
              <a:rPr lang="ru-RU" dirty="0" smtClean="0">
                <a:solidFill>
                  <a:srgbClr val="FF0000"/>
                </a:solidFill>
                <a:latin typeface="Times New Roman" pitchFamily="18" charset="0"/>
                <a:cs typeface="Times New Roman" pitchFamily="18" charset="0"/>
              </a:rPr>
              <a:t>сердце готово вырваться из груди</a:t>
            </a:r>
            <a:r>
              <a:rPr lang="ru-RU" dirty="0" smtClean="0">
                <a:latin typeface="Times New Roman" pitchFamily="18" charset="0"/>
                <a:cs typeface="Times New Roman" pitchFamily="18" charset="0"/>
              </a:rPr>
              <a:t>»), начинаются спазмы периферических кровеносных сосудов («</a:t>
            </a:r>
            <a:r>
              <a:rPr lang="ru-RU" dirty="0" smtClean="0">
                <a:solidFill>
                  <a:srgbClr val="FF0000"/>
                </a:solidFill>
                <a:latin typeface="Times New Roman" pitchFamily="18" charset="0"/>
                <a:cs typeface="Times New Roman" pitchFamily="18" charset="0"/>
              </a:rPr>
              <a:t>побелел как мел</a:t>
            </a:r>
            <a:r>
              <a:rPr lang="ru-RU" dirty="0" smtClean="0">
                <a:latin typeface="Times New Roman" pitchFamily="18" charset="0"/>
                <a:cs typeface="Times New Roman" pitchFamily="18" charset="0"/>
              </a:rPr>
              <a:t>»), появляется холодный пот, слабеют мышцы («</a:t>
            </a:r>
            <a:r>
              <a:rPr lang="ru-RU" dirty="0" smtClean="0">
                <a:solidFill>
                  <a:srgbClr val="FF0000"/>
                </a:solidFill>
                <a:latin typeface="Times New Roman" pitchFamily="18" charset="0"/>
                <a:cs typeface="Times New Roman" pitchFamily="18" charset="0"/>
              </a:rPr>
              <a:t>опустились руки или колени подогнулись</a:t>
            </a:r>
            <a:r>
              <a:rPr lang="ru-RU" dirty="0" smtClean="0">
                <a:latin typeface="Times New Roman" pitchFamily="18" charset="0"/>
                <a:cs typeface="Times New Roman" pitchFamily="18" charset="0"/>
              </a:rPr>
              <a:t>»), меняется тембр голоса, а иногда теряется дар речи («</a:t>
            </a:r>
            <a:r>
              <a:rPr lang="ru-RU" dirty="0" smtClean="0">
                <a:solidFill>
                  <a:srgbClr val="FF0000"/>
                </a:solidFill>
                <a:latin typeface="Times New Roman" pitchFamily="18" charset="0"/>
                <a:cs typeface="Times New Roman" pitchFamily="18" charset="0"/>
              </a:rPr>
              <a:t>онемел</a:t>
            </a:r>
            <a:r>
              <a:rPr lang="ru-RU" dirty="0" smtClean="0">
                <a:latin typeface="Times New Roman" pitchFamily="18" charset="0"/>
                <a:cs typeface="Times New Roman" pitchFamily="18" charset="0"/>
              </a:rPr>
              <a:t>»). Известны даже случаи смерти при внезапном страхе от резкого нарушения работы </a:t>
            </a:r>
            <a:r>
              <a:rPr lang="ru-RU" dirty="0" err="1" smtClean="0">
                <a:latin typeface="Times New Roman" pitchFamily="18" charset="0"/>
                <a:cs typeface="Times New Roman" pitchFamily="18" charset="0"/>
              </a:rPr>
              <a:t>сердечно-сосудистой</a:t>
            </a:r>
            <a:r>
              <a:rPr lang="ru-RU" dirty="0" smtClean="0">
                <a:latin typeface="Times New Roman" pitchFamily="18" charset="0"/>
                <a:cs typeface="Times New Roman" pitchFamily="18" charset="0"/>
              </a:rPr>
              <a:t> системы. </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24744"/>
            <a:ext cx="8003232" cy="5001419"/>
          </a:xfrm>
        </p:spPr>
        <p:txBody>
          <a:bodyPr/>
          <a:lstStyle/>
          <a:p>
            <a:pPr algn="ctr">
              <a:buNone/>
            </a:pPr>
            <a:endParaRPr lang="ru-RU" sz="3600" b="1" dirty="0" smtClean="0">
              <a:solidFill>
                <a:srgbClr val="FFFF00"/>
              </a:solidFill>
              <a:latin typeface="Times New Roman" pitchFamily="18" charset="0"/>
              <a:cs typeface="Times New Roman" pitchFamily="18" charset="0"/>
            </a:endParaRPr>
          </a:p>
          <a:p>
            <a:pPr algn="ctr">
              <a:buNone/>
            </a:pPr>
            <a:endParaRPr lang="ru-RU" sz="3600" b="1" dirty="0" smtClean="0">
              <a:solidFill>
                <a:srgbClr val="FFFF00"/>
              </a:solidFill>
              <a:latin typeface="Times New Roman" pitchFamily="18" charset="0"/>
              <a:cs typeface="Times New Roman" pitchFamily="18" charset="0"/>
            </a:endParaRPr>
          </a:p>
          <a:p>
            <a:pPr algn="ctr">
              <a:buNone/>
            </a:pPr>
            <a:r>
              <a:rPr lang="ru-RU" sz="3600" b="1" dirty="0" smtClean="0">
                <a:solidFill>
                  <a:srgbClr val="FFFF00"/>
                </a:solidFill>
                <a:latin typeface="Times New Roman" pitchFamily="18" charset="0"/>
                <a:cs typeface="Times New Roman" pitchFamily="18" charset="0"/>
              </a:rPr>
              <a:t>Индивидуальные </a:t>
            </a:r>
            <a:r>
              <a:rPr lang="ru-RU" sz="3600" b="1" dirty="0" smtClean="0">
                <a:solidFill>
                  <a:srgbClr val="FFFF00"/>
                </a:solidFill>
                <a:latin typeface="Times New Roman" pitchFamily="18" charset="0"/>
                <a:cs typeface="Times New Roman" pitchFamily="18" charset="0"/>
              </a:rPr>
              <a:t>различия в характере реакций у людей в чрезвычайных ситуациях</a:t>
            </a:r>
            <a:endParaRPr lang="ru-RU" sz="3600" dirty="0" smtClean="0">
              <a:solidFill>
                <a:srgbClr val="FFFF00"/>
              </a:solidFill>
              <a:latin typeface="Times New Roman" pitchFamily="18" charset="0"/>
              <a:cs typeface="Times New Roman" pitchFamily="18" charset="0"/>
            </a:endParaRPr>
          </a:p>
          <a:p>
            <a:endParaRPr lang="ru-RU" dirty="0"/>
          </a:p>
        </p:txBody>
      </p:sp>
      <p:pic>
        <p:nvPicPr>
          <p:cNvPr id="4" name="Рисунок 3" descr="C:\Users\Администратор\Pictures\6.jpg"/>
          <p:cNvPicPr/>
          <p:nvPr/>
        </p:nvPicPr>
        <p:blipFill>
          <a:blip r:embed="rId2" cstate="print"/>
          <a:srcRect/>
          <a:stretch>
            <a:fillRect/>
          </a:stretch>
        </p:blipFill>
        <p:spPr bwMode="auto">
          <a:xfrm>
            <a:off x="539552" y="4653136"/>
            <a:ext cx="3168352" cy="1512168"/>
          </a:xfrm>
          <a:prstGeom prst="rect">
            <a:avLst/>
          </a:prstGeom>
          <a:noFill/>
          <a:ln w="9525">
            <a:noFill/>
            <a:miter lim="800000"/>
            <a:headEnd/>
            <a:tailEnd/>
          </a:ln>
        </p:spPr>
      </p:pic>
      <p:pic>
        <p:nvPicPr>
          <p:cNvPr id="5" name="Рисунок 4" descr="C:\Users\Администратор\Pictures\7.jpg"/>
          <p:cNvPicPr/>
          <p:nvPr/>
        </p:nvPicPr>
        <p:blipFill>
          <a:blip r:embed="rId3" cstate="print"/>
          <a:srcRect/>
          <a:stretch>
            <a:fillRect/>
          </a:stretch>
        </p:blipFill>
        <p:spPr bwMode="auto">
          <a:xfrm>
            <a:off x="5436096" y="476672"/>
            <a:ext cx="3312368"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b="1" dirty="0" smtClean="0">
                <a:solidFill>
                  <a:srgbClr val="FFFF00"/>
                </a:solidFill>
                <a:latin typeface="Times New Roman" pitchFamily="18" charset="0"/>
                <a:cs typeface="Times New Roman" pitchFamily="18" charset="0"/>
              </a:rPr>
              <a:t>Факторы, оказывающие травмирующее воздействие на психику людей</a:t>
            </a:r>
            <a:r>
              <a:rPr lang="ru-RU" dirty="0" smtClean="0"/>
              <a:t/>
            </a:r>
            <a:br>
              <a:rPr lang="ru-RU" dirty="0" smtClean="0"/>
            </a:br>
            <a:endParaRPr lang="ru-RU" dirty="0"/>
          </a:p>
        </p:txBody>
      </p:sp>
      <p:sp>
        <p:nvSpPr>
          <p:cNvPr id="3" name="Содержимое 2"/>
          <p:cNvSpPr>
            <a:spLocks noGrp="1"/>
          </p:cNvSpPr>
          <p:nvPr>
            <p:ph idx="1"/>
          </p:nvPr>
        </p:nvSpPr>
        <p:spPr>
          <a:xfrm>
            <a:off x="457200" y="1268760"/>
            <a:ext cx="8219256" cy="5112568"/>
          </a:xfrm>
        </p:spPr>
        <p:txBody>
          <a:bodyPr>
            <a:normAutofit fontScale="40000" lnSpcReduction="20000"/>
          </a:bodyPr>
          <a:lstStyle/>
          <a:p>
            <a:pPr>
              <a:buNone/>
            </a:pPr>
            <a:r>
              <a:rPr lang="ru-RU" sz="5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Первая группа факт</a:t>
            </a:r>
            <a:r>
              <a:rPr lang="ru-RU" sz="5000" b="1" dirty="0" smtClean="0">
                <a:solidFill>
                  <a:srgbClr val="FF0000"/>
                </a:solidFill>
                <a:latin typeface="Times New Roman" pitchFamily="18" charset="0"/>
                <a:cs typeface="Times New Roman" pitchFamily="18" charset="0"/>
              </a:rPr>
              <a:t>оров </a:t>
            </a:r>
            <a:r>
              <a:rPr lang="ru-RU" sz="5000" b="1" dirty="0" smtClean="0">
                <a:latin typeface="Times New Roman" pitchFamily="18" charset="0"/>
                <a:cs typeface="Times New Roman" pitchFamily="18" charset="0"/>
              </a:rPr>
              <a:t>– </a:t>
            </a:r>
            <a:r>
              <a:rPr lang="ru-RU" sz="5000" dirty="0" smtClean="0">
                <a:latin typeface="Times New Roman" pitchFamily="18" charset="0"/>
                <a:cs typeface="Times New Roman" pitchFamily="18" charset="0"/>
              </a:rPr>
              <a:t>связана с наличием физической угрозы для жизни и здоровья человека. Среди них – взрывы, пожары, обрушения конструкций зданий и сооружений, радиоактивные загрязнения, заражение внешней среды химически опасными веществами и др.</a:t>
            </a:r>
          </a:p>
          <a:p>
            <a:pPr>
              <a:buNone/>
            </a:pPr>
            <a:r>
              <a:rPr lang="ru-RU" sz="5000" dirty="0" smtClean="0">
                <a:latin typeface="Times New Roman" pitchFamily="18" charset="0"/>
                <a:cs typeface="Times New Roman" pitchFamily="18" charset="0"/>
              </a:rPr>
              <a:t>Психические нарушения, возникающие в результате их воздействия, наблюдаются на фоне физиологических (медицинских) нарушений, к которым относятся травмы, ожоги, радиационные поражения, химические отравления, болевой  и травматический шок.</a:t>
            </a:r>
          </a:p>
          <a:p>
            <a:pPr>
              <a:buNone/>
            </a:pPr>
            <a:r>
              <a:rPr lang="ru-RU" sz="5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Вторая группа факторов </a:t>
            </a:r>
            <a:r>
              <a:rPr lang="ru-RU" sz="5000" b="1" dirty="0" smtClean="0">
                <a:latin typeface="Times New Roman" pitchFamily="18" charset="0"/>
                <a:cs typeface="Times New Roman" pitchFamily="18" charset="0"/>
              </a:rPr>
              <a:t>– </a:t>
            </a:r>
            <a:r>
              <a:rPr lang="ru-RU" sz="5000" dirty="0" smtClean="0">
                <a:latin typeface="Times New Roman" pitchFamily="18" charset="0"/>
                <a:cs typeface="Times New Roman" pitchFamily="18" charset="0"/>
              </a:rPr>
              <a:t>связана с отсутствием достоверной информации о масштабах ЧС и её последствиях, о степени угрозы жизни и здоровью людей, незнанием порядка действий в ЧС, переживаниями за судьбы родных и близких, чувствами бессилия перед обстоятельствами и т.д.</a:t>
            </a:r>
          </a:p>
          <a:p>
            <a:pPr>
              <a:buNone/>
            </a:pPr>
            <a:r>
              <a:rPr lang="ru-RU" sz="5000" dirty="0" smtClean="0">
                <a:latin typeface="Times New Roman" pitchFamily="18" charset="0"/>
                <a:cs typeface="Times New Roman" pitchFamily="18" charset="0"/>
              </a:rPr>
              <a:t>К особенностям психотравмирующего воздействия этой группы факторов следует отнести то, что возникающие у человека отклонения в психической деятельности не следствие нарушения физиологических процессов в организме, но тем не менее они могут явиться причиной таких нарушений.</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FFFF00"/>
                </a:solidFill>
                <a:latin typeface="Times New Roman" pitchFamily="18" charset="0"/>
                <a:cs typeface="Times New Roman" pitchFamily="18" charset="0"/>
              </a:rPr>
              <a:t>Периоды нарушений нормального состояния психики человека в чрезвычайных ситуациях</a:t>
            </a:r>
            <a:endParaRPr lang="ru-RU" sz="24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Это периоды при </a:t>
            </a:r>
            <a:r>
              <a:rPr lang="ru-RU" dirty="0" smtClean="0">
                <a:latin typeface="Times New Roman" pitchFamily="18" charset="0"/>
                <a:cs typeface="Times New Roman" pitchFamily="18" charset="0"/>
              </a:rPr>
              <a:t>которых нарушается нормальное функционирование психики практически здорового человека  и появляются болезненные расстройства.</a:t>
            </a:r>
          </a:p>
          <a:p>
            <a:endParaRPr lang="ru-RU" dirty="0"/>
          </a:p>
        </p:txBody>
      </p:sp>
      <p:pic>
        <p:nvPicPr>
          <p:cNvPr id="4" name="Рисунок 3" descr="C:\Users\Администратор\Pictures\9.jpg"/>
          <p:cNvPicPr/>
          <p:nvPr/>
        </p:nvPicPr>
        <p:blipFill>
          <a:blip r:embed="rId2" cstate="print"/>
          <a:srcRect/>
          <a:stretch>
            <a:fillRect/>
          </a:stretch>
        </p:blipFill>
        <p:spPr bwMode="auto">
          <a:xfrm>
            <a:off x="1619672" y="3717032"/>
            <a:ext cx="561662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075240" cy="5793507"/>
          </a:xfrm>
        </p:spPr>
        <p:txBody>
          <a:bodyPr>
            <a:normAutofit fontScale="92500" lnSpcReduction="20000"/>
          </a:bodyPr>
          <a:lstStyle/>
          <a:p>
            <a:pPr algn="ctr">
              <a:buNone/>
            </a:pPr>
            <a:r>
              <a:rPr lang="ru-RU" b="1" dirty="0" smtClean="0">
                <a:solidFill>
                  <a:srgbClr val="FFFF00"/>
                </a:solidFill>
                <a:latin typeface="Times New Roman" pitchFamily="18" charset="0"/>
                <a:cs typeface="Times New Roman" pitchFamily="18" charset="0"/>
              </a:rPr>
              <a:t>Первый (острый) период</a:t>
            </a:r>
            <a:r>
              <a:rPr lang="ru-RU" dirty="0" smtClean="0">
                <a:solidFill>
                  <a:srgbClr val="FFFF00"/>
                </a:solidFill>
                <a:latin typeface="Times New Roman" pitchFamily="18" charset="0"/>
                <a:cs typeface="Times New Roman" pitchFamily="18" charset="0"/>
              </a:rPr>
              <a:t> </a:t>
            </a:r>
            <a:endParaRPr lang="ru-RU" dirty="0" smtClean="0">
              <a:solidFill>
                <a:srgbClr val="FFFF0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характеризуется </a:t>
            </a:r>
            <a:r>
              <a:rPr lang="ru-RU" dirty="0" smtClean="0">
                <a:latin typeface="Times New Roman" pitchFamily="18" charset="0"/>
                <a:cs typeface="Times New Roman" pitchFamily="18" charset="0"/>
              </a:rPr>
              <a:t>внезапно </a:t>
            </a:r>
            <a:r>
              <a:rPr lang="ru-RU" dirty="0" smtClean="0">
                <a:latin typeface="Times New Roman" pitchFamily="18" charset="0"/>
                <a:cs typeface="Times New Roman" pitchFamily="18" charset="0"/>
              </a:rPr>
              <a:t>возникшей </a:t>
            </a:r>
            <a:r>
              <a:rPr lang="ru-RU" dirty="0" smtClean="0">
                <a:latin typeface="Times New Roman" pitchFamily="18" charset="0"/>
                <a:cs typeface="Times New Roman" pitchFamily="18" charset="0"/>
              </a:rPr>
              <a:t>угрозой собственной жизни и гибели близких людей. </a:t>
            </a:r>
            <a:endParaRPr lang="ru-RU" dirty="0" smtClean="0">
              <a:latin typeface="Times New Roman" pitchFamily="18" charset="0"/>
              <a:cs typeface="Times New Roman" pitchFamily="18" charset="0"/>
            </a:endParaRPr>
          </a:p>
          <a:p>
            <a:pPr>
              <a:buNone/>
            </a:pP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Он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продолжается от начала воздействия экстремального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фактора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до организации спасательных работ. </a:t>
            </a:r>
            <a:r>
              <a:rPr lang="ru-RU" dirty="0" smtClean="0">
                <a:latin typeface="Times New Roman" pitchFamily="18" charset="0"/>
                <a:cs typeface="Times New Roman" pitchFamily="18" charset="0"/>
              </a:rPr>
              <a:t>Продолжительность этого периода обычно не превышает </a:t>
            </a:r>
            <a:r>
              <a:rPr lang="ru-RU" u="sng" dirty="0" smtClean="0">
                <a:latin typeface="Times New Roman" pitchFamily="18" charset="0"/>
                <a:cs typeface="Times New Roman" pitchFamily="18" charset="0"/>
              </a:rPr>
              <a:t>пяти часов</a:t>
            </a:r>
            <a:r>
              <a:rPr lang="ru-RU" dirty="0" smtClean="0">
                <a:latin typeface="Times New Roman" pitchFamily="18" charset="0"/>
                <a:cs typeface="Times New Roman" pitchFamily="18" charset="0"/>
              </a:rPr>
              <a:t>. В этот период затрагиваются в основном </a:t>
            </a:r>
            <a:r>
              <a:rPr lang="ru-RU" dirty="0" smtClean="0">
                <a:solidFill>
                  <a:srgbClr val="FFC000"/>
                </a:solidFill>
                <a:latin typeface="Times New Roman" pitchFamily="18" charset="0"/>
                <a:cs typeface="Times New Roman" pitchFamily="18" charset="0"/>
              </a:rPr>
              <a:t>витальные (жизненные) инстинкты самосохранения</a:t>
            </a:r>
            <a:r>
              <a:rPr lang="ru-RU" dirty="0" smtClean="0">
                <a:latin typeface="Times New Roman" pitchFamily="18" charset="0"/>
                <a:cs typeface="Times New Roman" pitchFamily="18" charset="0"/>
              </a:rPr>
              <a:t>, что приводит к развитию </a:t>
            </a:r>
            <a:r>
              <a:rPr lang="ru-RU" dirty="0" smtClean="0">
                <a:latin typeface="Times New Roman" pitchFamily="18" charset="0"/>
                <a:cs typeface="Times New Roman" pitchFamily="18" charset="0"/>
              </a:rPr>
              <a:t>неспецифических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внеличностных</a:t>
            </a:r>
            <a:r>
              <a:rPr lang="ru-RU" dirty="0" smtClean="0">
                <a:latin typeface="Times New Roman" pitchFamily="18" charset="0"/>
                <a:cs typeface="Times New Roman" pitchFamily="18" charset="0"/>
              </a:rPr>
              <a:t> психогенных реакций, основу которых составляет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страх различной интенсивности, растерянность, непонимание смысла происходящего</a:t>
            </a:r>
            <a:r>
              <a:rPr lang="ru-RU" dirty="0" smtClean="0">
                <a:latin typeface="Times New Roman" pitchFamily="18" charset="0"/>
                <a:cs typeface="Times New Roman" pitchFamily="18" charset="0"/>
              </a:rPr>
              <a:t>. В ряде </a:t>
            </a:r>
            <a:r>
              <a:rPr lang="ru-RU" dirty="0" smtClean="0">
                <a:latin typeface="Times New Roman" pitchFamily="18" charset="0"/>
                <a:cs typeface="Times New Roman" pitchFamily="18" charset="0"/>
              </a:rPr>
              <a:t>случаев </a:t>
            </a:r>
            <a:r>
              <a:rPr lang="ru-RU" dirty="0" smtClean="0">
                <a:latin typeface="Times New Roman" pitchFamily="18" charset="0"/>
                <a:cs typeface="Times New Roman" pitchFamily="18" charset="0"/>
              </a:rPr>
              <a:t>возможно развитие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паники</a:t>
            </a:r>
            <a:r>
              <a:rPr lang="ru-RU"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91264" cy="5793507"/>
          </a:xfrm>
        </p:spPr>
        <p:txBody>
          <a:bodyPr>
            <a:normAutofit fontScale="85000" lnSpcReduction="20000"/>
          </a:bodyPr>
          <a:lstStyle/>
          <a:p>
            <a:pPr algn="ctr">
              <a:buNone/>
            </a:pPr>
            <a:r>
              <a:rPr lang="ru-RU" b="1" dirty="0" smtClean="0">
                <a:solidFill>
                  <a:srgbClr val="FFFF00"/>
                </a:solidFill>
                <a:latin typeface="Times New Roman" pitchFamily="18" charset="0"/>
                <a:cs typeface="Times New Roman" pitchFamily="18" charset="0"/>
              </a:rPr>
              <a:t>Второй период</a:t>
            </a:r>
            <a:r>
              <a:rPr lang="ru-RU" b="1"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протекает </a:t>
            </a:r>
            <a:r>
              <a:rPr lang="ru-RU" dirty="0" smtClean="0">
                <a:latin typeface="Times New Roman" pitchFamily="18" charset="0"/>
                <a:cs typeface="Times New Roman" pitchFamily="18" charset="0"/>
              </a:rPr>
              <a:t>при развертывании спасательных </a:t>
            </a:r>
            <a:r>
              <a:rPr lang="ru-RU" dirty="0" smtClean="0">
                <a:latin typeface="Times New Roman" pitchFamily="18" charset="0"/>
                <a:cs typeface="Times New Roman" pitchFamily="18" charset="0"/>
              </a:rPr>
              <a:t>работ. Начинается, </a:t>
            </a:r>
            <a:r>
              <a:rPr lang="ru-RU" dirty="0" smtClean="0">
                <a:latin typeface="Times New Roman" pitchFamily="18" charset="0"/>
                <a:cs typeface="Times New Roman" pitchFamily="18" charset="0"/>
              </a:rPr>
              <a:t>если можно так сказать,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«нормальная жизнь в ненормальных (экстремальных)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условиях</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это время в формировании состояний при которых нарушается нормальное функционирование психики практически здорового человека и в формировании психических расстройств большую роль играют </a:t>
            </a:r>
            <a:r>
              <a:rPr lang="ru-RU"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особенности личности пострадавшего</a:t>
            </a:r>
            <a:r>
              <a:rPr lang="ru-RU" dirty="0" smtClean="0">
                <a:latin typeface="Times New Roman" pitchFamily="18" charset="0"/>
                <a:cs typeface="Times New Roman" pitchFamily="18" charset="0"/>
              </a:rPr>
              <a:t>, а также осознание им не только продолжающейся  опасной для жизни  ситуации, но и таких стрессов, как утрата родных, потеря дома, имущества… Психические нарушения у пострадавших могут иметь различные виды расстройств: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психозы и неврозы</a:t>
            </a:r>
            <a:r>
              <a:rPr lang="ru-RU" dirty="0" smtClean="0">
                <a:latin typeface="Times New Roman" pitchFamily="18" charset="0"/>
                <a:cs typeface="Times New Roman" pitchFamily="18" charset="0"/>
              </a:rPr>
              <a:t>. (Ком в горле, страхи, перепады настроения, подавленность, припадки, плачь, крики, стоны, оцепенение, галлюцинации…).</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147248" cy="6192688"/>
          </a:xfrm>
        </p:spPr>
        <p:txBody>
          <a:bodyPr>
            <a:normAutofit fontScale="77500" lnSpcReduction="20000"/>
          </a:bodyPr>
          <a:lstStyle/>
          <a:p>
            <a:pPr algn="ctr">
              <a:buNone/>
            </a:pPr>
            <a:r>
              <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Третий период</a:t>
            </a:r>
            <a:endParaRPr lang="ru-RU"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начинается для пострадавших после их эвакуации в безопасные районы, у многих </a:t>
            </a:r>
            <a:r>
              <a:rPr lang="ru-RU" dirty="0" smtClean="0">
                <a:latin typeface="Times New Roman" pitchFamily="18" charset="0"/>
                <a:cs typeface="Times New Roman" pitchFamily="18" charset="0"/>
              </a:rPr>
              <a:t>происходит </a:t>
            </a:r>
            <a:r>
              <a:rPr lang="ru-RU" dirty="0" smtClean="0">
                <a:latin typeface="Times New Roman" pitchFamily="18" charset="0"/>
                <a:cs typeface="Times New Roman" pitchFamily="18" charset="0"/>
              </a:rPr>
              <a:t>сложная эмоциональная  и когнитивная (мыслительная)  переработка ситуации, переоценка собственных переживаний и </a:t>
            </a:r>
            <a:r>
              <a:rPr lang="ru-RU" dirty="0" smtClean="0">
                <a:latin typeface="Times New Roman" pitchFamily="18" charset="0"/>
                <a:cs typeface="Times New Roman" pitchFamily="18" charset="0"/>
              </a:rPr>
              <a:t>ощущений</a:t>
            </a:r>
            <a:r>
              <a:rPr lang="ru-RU" dirty="0" smtClean="0">
                <a:latin typeface="Times New Roman" pitchFamily="18" charset="0"/>
                <a:cs typeface="Times New Roman" pitchFamily="18" charset="0"/>
              </a:rPr>
              <a:t>, своеобразная калькуляция утрат.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Этот </a:t>
            </a:r>
            <a:r>
              <a:rPr lang="ru-RU" dirty="0" smtClean="0">
                <a:latin typeface="Times New Roman" pitchFamily="18" charset="0"/>
                <a:cs typeface="Times New Roman" pitchFamily="18" charset="0"/>
              </a:rPr>
              <a:t>период экстремальной жизнедеятельности характеризуется возникновением у пострадавших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посттравматических стрессовых расстройств </a:t>
            </a:r>
            <a:r>
              <a:rPr lang="ru-RU" dirty="0" smtClean="0">
                <a:latin typeface="Times New Roman" pitchFamily="18" charset="0"/>
                <a:cs typeface="Times New Roman" pitchFamily="18" charset="0"/>
              </a:rPr>
              <a:t>(ПТСР). Если пережитое событие сопровождалось сильными эмоциями страха или ощущением беспомощности перед лицом обстоятельств, если через месяц после трагедии сохраняются ночные кошмары, физическая усталость, раздражительность, снижение работоспособности, или эти реакции начинают проявляться только через месяц или полгода после события, то эти реакции называют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посттравматическим стрессовым расстройством</a:t>
            </a:r>
            <a:r>
              <a:rPr lang="ru-RU" dirty="0" smtClean="0">
                <a:latin typeface="Times New Roman" pitchFamily="18" charset="0"/>
                <a:cs typeface="Times New Roman" pitchFamily="18" charset="0"/>
              </a:rPr>
              <a:t>. Для полного избавления от подобного рода расстройств необходима помощь специалиста (психолога или психотерапевта).</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19256" cy="5865515"/>
          </a:xfrm>
        </p:spPr>
        <p:txBody>
          <a:bodyPr>
            <a:normAutofit fontScale="92500" lnSpcReduction="20000"/>
          </a:bodyPr>
          <a:lstStyle/>
          <a:p>
            <a:pPr algn="ctr">
              <a:buNone/>
            </a:pPr>
            <a:r>
              <a:rPr lang="ru-RU" sz="3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Учебные вопросы:</a:t>
            </a:r>
          </a:p>
          <a:p>
            <a:pPr marL="550926" lvl="0" indent="-514350">
              <a:buFont typeface="+mj-lt"/>
              <a:buAutoNum type="arabicPeriod"/>
            </a:pPr>
            <a:r>
              <a:rPr lang="ru-RU" dirty="0" smtClean="0">
                <a:latin typeface="Times New Roman" pitchFamily="18" charset="0"/>
                <a:cs typeface="Times New Roman" pitchFamily="18" charset="0"/>
              </a:rPr>
              <a:t>Психологическая структура личности</a:t>
            </a:r>
          </a:p>
          <a:p>
            <a:pPr marL="550926" lvl="0" indent="-514350">
              <a:buFont typeface="+mj-lt"/>
              <a:buAutoNum type="arabicPeriod"/>
            </a:pPr>
            <a:r>
              <a:rPr lang="ru-RU" dirty="0" err="1" smtClean="0">
                <a:latin typeface="Times New Roman" pitchFamily="18" charset="0"/>
                <a:cs typeface="Times New Roman" pitchFamily="18" charset="0"/>
              </a:rPr>
              <a:t>Тензионные</a:t>
            </a:r>
            <a:r>
              <a:rPr lang="ru-RU" dirty="0" smtClean="0">
                <a:latin typeface="Times New Roman" pitchFamily="18" charset="0"/>
                <a:cs typeface="Times New Roman" pitchFamily="18" charset="0"/>
              </a:rPr>
              <a:t> состояния испытываемые человеком в  чрезвычайных ситуациях </a:t>
            </a:r>
          </a:p>
          <a:p>
            <a:pPr marL="550926" lvl="0" indent="-514350">
              <a:buFont typeface="+mj-lt"/>
              <a:buAutoNum type="arabicPeriod"/>
            </a:pPr>
            <a:r>
              <a:rPr lang="ru-RU" dirty="0" smtClean="0">
                <a:latin typeface="Times New Roman" pitchFamily="18" charset="0"/>
                <a:cs typeface="Times New Roman" pitchFamily="18" charset="0"/>
              </a:rPr>
              <a:t>Психологическая готовность людей к чрезвычайным ситуациям </a:t>
            </a:r>
          </a:p>
          <a:p>
            <a:pPr marL="550926" lvl="0" indent="-514350">
              <a:buFont typeface="+mj-lt"/>
              <a:buAutoNum type="arabicPeriod"/>
            </a:pPr>
            <a:r>
              <a:rPr lang="ru-RU" dirty="0" smtClean="0">
                <a:latin typeface="Times New Roman" pitchFamily="18" charset="0"/>
                <a:cs typeface="Times New Roman" pitchFamily="18" charset="0"/>
              </a:rPr>
              <a:t>Индивидуальные различия в характере реакций у людей в чрезвычайных ситуациях </a:t>
            </a:r>
          </a:p>
          <a:p>
            <a:pPr marL="550926" lvl="0" indent="-514350">
              <a:buFont typeface="+mj-lt"/>
              <a:buAutoNum type="arabicPeriod"/>
            </a:pPr>
            <a:r>
              <a:rPr lang="ru-RU" dirty="0" smtClean="0">
                <a:latin typeface="Times New Roman" pitchFamily="18" charset="0"/>
                <a:cs typeface="Times New Roman" pitchFamily="18" charset="0"/>
              </a:rPr>
              <a:t>Стадии состояний пострадавших в условиях чрезвычайной ситуации</a:t>
            </a:r>
          </a:p>
          <a:p>
            <a:pPr marL="550926" lvl="0" indent="-514350">
              <a:buFont typeface="+mj-lt"/>
              <a:buAutoNum type="arabicPeriod"/>
            </a:pPr>
            <a:r>
              <a:rPr lang="ru-RU" dirty="0" smtClean="0">
                <a:latin typeface="Times New Roman" pitchFamily="18" charset="0"/>
                <a:cs typeface="Times New Roman" pitchFamily="18" charset="0"/>
              </a:rPr>
              <a:t>Факторы, порождающие страх и панику </a:t>
            </a:r>
          </a:p>
          <a:p>
            <a:pPr marL="550926" lvl="0" indent="-514350">
              <a:buFont typeface="+mj-lt"/>
              <a:buAutoNum type="arabicPeriod"/>
            </a:pPr>
            <a:r>
              <a:rPr lang="ru-RU" dirty="0" smtClean="0">
                <a:latin typeface="Times New Roman" pitchFamily="18" charset="0"/>
                <a:cs typeface="Times New Roman" pitchFamily="18" charset="0"/>
              </a:rPr>
              <a:t>Фазы прохождения паники</a:t>
            </a:r>
          </a:p>
          <a:p>
            <a:pPr marL="550926" lvl="0" indent="-514350">
              <a:buFont typeface="+mj-lt"/>
              <a:buAutoNum type="arabicPeriod"/>
            </a:pPr>
            <a:r>
              <a:rPr lang="ru-RU" dirty="0" smtClean="0">
                <a:latin typeface="Times New Roman" pitchFamily="18" charset="0"/>
                <a:cs typeface="Times New Roman" pitchFamily="18" charset="0"/>
              </a:rPr>
              <a:t>Мероприятия по предупреждению панических настроений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467600" cy="1143000"/>
          </a:xfrm>
        </p:spPr>
        <p:txBody>
          <a:bodyPr/>
          <a:lstStyle/>
          <a:p>
            <a:endParaRPr lang="ru-RU" dirty="0"/>
          </a:p>
        </p:txBody>
      </p:sp>
      <p:sp>
        <p:nvSpPr>
          <p:cNvPr id="3" name="Содержимое 2"/>
          <p:cNvSpPr>
            <a:spLocks noGrp="1"/>
          </p:cNvSpPr>
          <p:nvPr>
            <p:ph idx="1"/>
          </p:nvPr>
        </p:nvSpPr>
        <p:spPr/>
        <p:txBody>
          <a:bodyPr/>
          <a:lstStyle/>
          <a:p>
            <a:pPr algn="ctr">
              <a:buNone/>
            </a:pPr>
            <a:r>
              <a:rPr lang="ru-RU" dirty="0" smtClean="0">
                <a:solidFill>
                  <a:srgbClr val="FFFF00"/>
                </a:solidFill>
                <a:latin typeface="Times New Roman" pitchFamily="18" charset="0"/>
                <a:cs typeface="Times New Roman" pitchFamily="18" charset="0"/>
              </a:rPr>
              <a:t>Однако!!!</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следует отметить, что в любых, даже самых </a:t>
            </a:r>
            <a:r>
              <a:rPr lang="ru-RU" dirty="0" smtClean="0">
                <a:latin typeface="Times New Roman" pitchFamily="18" charset="0"/>
                <a:cs typeface="Times New Roman" pitchFamily="18" charset="0"/>
              </a:rPr>
              <a:t>тяжелых </a:t>
            </a:r>
            <a:r>
              <a:rPr lang="ru-RU" dirty="0" smtClean="0">
                <a:latin typeface="Times New Roman" pitchFamily="18" charset="0"/>
                <a:cs typeface="Times New Roman" pitchFamily="18" charset="0"/>
              </a:rPr>
              <a:t>условиях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12-25 </a:t>
            </a:r>
            <a:r>
              <a:rPr lang="ru-RU" u="sng" dirty="0" smtClean="0">
                <a:solidFill>
                  <a:srgbClr val="FF0000"/>
                </a:solidFill>
                <a:effectLst>
                  <a:outerShdw blurRad="38100" dist="38100" dir="2700000" algn="tl">
                    <a:srgbClr val="000000">
                      <a:alpha val="43137"/>
                    </a:srgbClr>
                  </a:outerShdw>
                </a:effectLst>
              </a:rPr>
              <a:t>%</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latin typeface="Times New Roman" pitchFamily="18" charset="0"/>
                <a:cs typeface="Times New Roman" pitchFamily="18" charset="0"/>
              </a:rPr>
              <a:t>людей не покидает </a:t>
            </a:r>
            <a:r>
              <a:rPr lang="ru-RU" dirty="0" smtClean="0">
                <a:latin typeface="Times New Roman" pitchFamily="18" charset="0"/>
                <a:cs typeface="Times New Roman" pitchFamily="18" charset="0"/>
              </a:rPr>
              <a:t>самообладание</a:t>
            </a:r>
            <a:r>
              <a:rPr lang="ru-RU" dirty="0" smtClean="0">
                <a:latin typeface="Times New Roman" pitchFamily="18" charset="0"/>
                <a:cs typeface="Times New Roman" pitchFamily="18" charset="0"/>
              </a:rPr>
              <a:t>, они правильно оценивают обстановку, четко и решительно действуют в соответствии с ситуацией.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91264" cy="5793507"/>
          </a:xfrm>
        </p:spPr>
        <p:txBody>
          <a:bodyPr>
            <a:normAutofit fontScale="92500" lnSpcReduction="20000"/>
          </a:bodyPr>
          <a:lstStyle/>
          <a:p>
            <a:pPr algn="ctr">
              <a:buNone/>
            </a:pPr>
            <a:r>
              <a:rPr lang="ru-RU" b="1" dirty="0" smtClean="0">
                <a:solidFill>
                  <a:srgbClr val="FFFF00"/>
                </a:solidFill>
                <a:latin typeface="Times New Roman" pitchFamily="18" charset="0"/>
                <a:cs typeface="Times New Roman" pitchFamily="18" charset="0"/>
              </a:rPr>
              <a:t>Стадии состояний пострадавших в условиях чрезвычайной </a:t>
            </a:r>
            <a:r>
              <a:rPr lang="ru-RU" b="1" dirty="0" smtClean="0">
                <a:solidFill>
                  <a:srgbClr val="FFFF00"/>
                </a:solidFill>
                <a:latin typeface="Times New Roman" pitchFamily="18" charset="0"/>
                <a:cs typeface="Times New Roman" pitchFamily="18" charset="0"/>
              </a:rPr>
              <a:t>ситуации</a:t>
            </a:r>
          </a:p>
          <a:p>
            <a:pPr algn="ctr">
              <a:buNone/>
            </a:pPr>
            <a:r>
              <a:rPr lang="ru-RU" dirty="0" smtClean="0">
                <a:latin typeface="Times New Roman" pitchFamily="18" charset="0"/>
                <a:cs typeface="Times New Roman" pitchFamily="18" charset="0"/>
              </a:rPr>
              <a:t>Основные </a:t>
            </a:r>
            <a:r>
              <a:rPr lang="ru-RU" dirty="0" smtClean="0">
                <a:latin typeface="Times New Roman" pitchFamily="18" charset="0"/>
                <a:cs typeface="Times New Roman" pitchFamily="18" charset="0"/>
              </a:rPr>
              <a:t>данные  получены в процессе исследований, проведенных во время и после военных операций, сопровождавшихся значительными потерями в Афганистане (1986), после Чернобыльской катастрофы (1986), землетрясения в Армении (1988), катастрофы двух пассажирских поездов в результате взрыва газа под Уфой (1989), спасения экипажа подводной лодки «Комсомолец» (1989), а также обследования военнослужащих и спасателей, находящихся на реабилитации после антитеррористических операций, и аналитического изучения материалов других аналогичных ситуаций.</a:t>
            </a:r>
          </a:p>
          <a:p>
            <a:pPr algn="ct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147248" cy="6336704"/>
          </a:xfrm>
        </p:spPr>
        <p:txBody>
          <a:bodyPr>
            <a:normAutofit fontScale="70000" lnSpcReduction="20000"/>
          </a:bodyPr>
          <a:lstStyle/>
          <a:p>
            <a:pPr marL="550926" lvl="0" indent="-514350" algn="ctr">
              <a:buAutoNum type="arabicPeriod"/>
            </a:pPr>
            <a:r>
              <a:rPr lang="ru-RU" sz="4000" b="1" i="1" dirty="0" smtClean="0">
                <a:solidFill>
                  <a:srgbClr val="FFFF00"/>
                </a:solidFill>
                <a:latin typeface="Times New Roman" pitchFamily="18" charset="0"/>
                <a:cs typeface="Times New Roman" pitchFamily="18" charset="0"/>
              </a:rPr>
              <a:t>Стадия </a:t>
            </a:r>
            <a:r>
              <a:rPr lang="ru-RU" sz="4000" b="1" i="1" dirty="0" smtClean="0">
                <a:solidFill>
                  <a:srgbClr val="FFFF00"/>
                </a:solidFill>
                <a:latin typeface="Times New Roman" pitchFamily="18" charset="0"/>
                <a:cs typeface="Times New Roman" pitchFamily="18" charset="0"/>
              </a:rPr>
              <a:t>витальных </a:t>
            </a:r>
            <a:r>
              <a:rPr lang="ru-RU" sz="4000" b="1" i="1" dirty="0" smtClean="0">
                <a:solidFill>
                  <a:srgbClr val="FFFF00"/>
                </a:solidFill>
                <a:latin typeface="Times New Roman" pitchFamily="18" charset="0"/>
                <a:cs typeface="Times New Roman" pitchFamily="18" charset="0"/>
              </a:rPr>
              <a:t>реакций</a:t>
            </a:r>
          </a:p>
          <a:p>
            <a:pPr marL="550926" lvl="0" indent="-514350" algn="ctr">
              <a:buNone/>
            </a:pP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 от нескольких секунд до 5-15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мин</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550926" lvl="0" indent="-514350" algn="just">
              <a:buNone/>
            </a:pPr>
            <a:r>
              <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поведение </a:t>
            </a:r>
            <a:r>
              <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практически полностью подчинено инстинкту  сохранения собственной жизни, с характерным сужением сознания,  нарушениями восприятия временных интервалов и силы внешних и внутренних раздражителей. </a:t>
            </a:r>
            <a:endPar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marL="550926" lvl="0" indent="-514350">
              <a:buNone/>
            </a:pPr>
            <a:r>
              <a:rPr lang="ru-RU" dirty="0" smtClean="0">
                <a:latin typeface="Times New Roman" pitchFamily="18" charset="0"/>
                <a:cs typeface="Times New Roman" pitchFamily="18" charset="0"/>
              </a:rPr>
              <a:t>Длительность </a:t>
            </a:r>
            <a:r>
              <a:rPr lang="ru-RU" dirty="0" smtClean="0">
                <a:latin typeface="Times New Roman" pitchFamily="18" charset="0"/>
                <a:cs typeface="Times New Roman" pitchFamily="18" charset="0"/>
              </a:rPr>
              <a:t>и выраженность витальных реакций в существенной степени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зависит от внезапности воздействия экстремального фактора. Например, при внезапных мощных подземных толчках, как при землетрясении в Армении, или крушении поезда под Уфой в ночное время (большинство пассажиров спали)  имели место случаи, когда, реализуя инстинкт самосохранения, люди выпрыгивали из окон шатающихся домов или горящих вагонов, на некоторые секунды «забывая» о своих близких. Но, если при этом они не получали существенных повреждений, уже через несколько секунд социальная регуляция восстанавливалась и они вновь бросались в обрушивающиеся здания или пылающие вагоны. Если спасти близких не удавалось, это определяло течение всех последующих стадий, специфику состояния и прогноз психопатологии на весьма протяженный период. </a:t>
            </a:r>
          </a:p>
          <a:p>
            <a:pPr marL="550926" indent="-514350">
              <a:buNone/>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19256" cy="6264696"/>
          </a:xfrm>
        </p:spPr>
        <p:txBody>
          <a:bodyPr>
            <a:normAutofit fontScale="77500" lnSpcReduction="20000"/>
          </a:bodyPr>
          <a:lstStyle/>
          <a:p>
            <a:pPr algn="ctr">
              <a:buNone/>
            </a:pPr>
            <a:r>
              <a:rPr lang="ru-RU" b="1" dirty="0" smtClean="0">
                <a:solidFill>
                  <a:srgbClr val="FFFF00"/>
                </a:solidFill>
                <a:latin typeface="Times New Roman" pitchFamily="18" charset="0"/>
                <a:cs typeface="Times New Roman" pitchFamily="18" charset="0"/>
              </a:rPr>
              <a:t>2. Стадия </a:t>
            </a:r>
            <a:r>
              <a:rPr lang="ru-RU" b="1" dirty="0" smtClean="0">
                <a:solidFill>
                  <a:srgbClr val="FFFF00"/>
                </a:solidFill>
                <a:latin typeface="Times New Roman" pitchFamily="18" charset="0"/>
                <a:cs typeface="Times New Roman" pitchFamily="18" charset="0"/>
              </a:rPr>
              <a:t>острого </a:t>
            </a:r>
            <a:r>
              <a:rPr lang="ru-RU" b="1" dirty="0" err="1" smtClean="0">
                <a:solidFill>
                  <a:srgbClr val="FFFF00"/>
                </a:solidFill>
                <a:latin typeface="Times New Roman" pitchFamily="18" charset="0"/>
                <a:cs typeface="Times New Roman" pitchFamily="18" charset="0"/>
              </a:rPr>
              <a:t>психоэмоционального</a:t>
            </a:r>
            <a:r>
              <a:rPr lang="ru-RU" b="1" dirty="0" smtClean="0">
                <a:solidFill>
                  <a:srgbClr val="FFFF00"/>
                </a:solidFill>
                <a:latin typeface="Times New Roman" pitchFamily="18" charset="0"/>
                <a:cs typeface="Times New Roman" pitchFamily="18" charset="0"/>
              </a:rPr>
              <a:t> шока с явлениями </a:t>
            </a:r>
            <a:r>
              <a:rPr lang="ru-RU" b="1" dirty="0" err="1" smtClean="0">
                <a:solidFill>
                  <a:srgbClr val="FFFF00"/>
                </a:solidFill>
                <a:latin typeface="Times New Roman" pitchFamily="18" charset="0"/>
                <a:cs typeface="Times New Roman" pitchFamily="18" charset="0"/>
              </a:rPr>
              <a:t>сверхмобилизации</a:t>
            </a:r>
            <a:r>
              <a:rPr lang="ru-RU" b="1" dirty="0" smtClean="0">
                <a:solidFill>
                  <a:srgbClr val="FFFF00"/>
                </a:solidFill>
                <a:latin typeface="Times New Roman" pitchFamily="18" charset="0"/>
                <a:cs typeface="Times New Roman" pitchFamily="18" charset="0"/>
              </a:rPr>
              <a:t>. </a:t>
            </a:r>
            <a:endParaRPr lang="ru-RU" b="1" dirty="0" smtClean="0">
              <a:solidFill>
                <a:srgbClr val="FFFF00"/>
              </a:solidFill>
              <a:latin typeface="Times New Roman" pitchFamily="18" charset="0"/>
              <a:cs typeface="Times New Roman" pitchFamily="18" charset="0"/>
            </a:endParaRPr>
          </a:p>
          <a:p>
            <a:pPr algn="just">
              <a:buNone/>
            </a:pPr>
            <a:r>
              <a:rPr lang="ru-RU" b="1" dirty="0" smtClean="0">
                <a:solidFill>
                  <a:srgbClr val="FF0000"/>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от 3 до 5 часов</a:t>
            </a:r>
          </a:p>
          <a:p>
            <a:pPr algn="just">
              <a:buNone/>
            </a:pPr>
            <a:r>
              <a:rPr lang="ru-RU" b="1" dirty="0" smtClean="0">
                <a:latin typeface="Times New Roman" pitchFamily="18" charset="0"/>
                <a:cs typeface="Times New Roman" pitchFamily="18" charset="0"/>
              </a:rPr>
              <a:t>Развивается вслед за кратковременным состоянием </a:t>
            </a:r>
            <a:r>
              <a:rPr lang="ru-RU" b="1" dirty="0" smtClean="0">
                <a:solidFill>
                  <a:srgbClr val="FF0000"/>
                </a:solidFill>
                <a:latin typeface="Times New Roman" pitchFamily="18" charset="0"/>
                <a:cs typeface="Times New Roman" pitchFamily="18" charset="0"/>
              </a:rPr>
              <a:t>оцепенения</a:t>
            </a:r>
          </a:p>
          <a:p>
            <a:pPr algn="just">
              <a:buNone/>
            </a:pPr>
            <a:r>
              <a:rPr lang="ru-RU" b="1" dirty="0" smtClean="0">
                <a:latin typeface="Times New Roman" pitchFamily="18" charset="0"/>
                <a:cs typeface="Times New Roman" pitchFamily="18" charset="0"/>
              </a:rPr>
              <a:t>Характеризуется </a:t>
            </a:r>
            <a:r>
              <a:rPr lang="ru-RU" dirty="0" smtClean="0">
                <a:latin typeface="Times New Roman" pitchFamily="18" charset="0"/>
                <a:cs typeface="Times New Roman" pitchFamily="18" charset="0"/>
              </a:rPr>
              <a:t>общим психическим</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напряжением, предельной мобилизацией психофизиологических резервов, обострением восприятия и увеличением скорости мыслительных процессов, проявлениями </a:t>
            </a:r>
            <a:r>
              <a:rPr lang="ru-RU" u="sng" dirty="0" smtClean="0">
                <a:effectLst>
                  <a:outerShdw blurRad="38100" dist="38100" dir="2700000" algn="tl">
                    <a:srgbClr val="000000">
                      <a:alpha val="43137"/>
                    </a:srgbClr>
                  </a:outerShdw>
                </a:effectLst>
                <a:latin typeface="Times New Roman" pitchFamily="18" charset="0"/>
                <a:cs typeface="Times New Roman" pitchFamily="18" charset="0"/>
              </a:rPr>
              <a:t>безрассудной смелости</a:t>
            </a:r>
            <a:r>
              <a:rPr lang="ru-RU" dirty="0" smtClean="0">
                <a:latin typeface="Times New Roman" pitchFamily="18" charset="0"/>
                <a:cs typeface="Times New Roman" pitchFamily="18" charset="0"/>
              </a:rPr>
              <a:t> (особенно при спасении близких) при одновременном снижении критической оценки ситуации, но сохранении способности к целесообразной деятельности. В эмоциональном состоянии в этот период преобладает чувство</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отчаяния</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сопровождающееся ощущениями головокружения и головной боли, а также сердцебиением, сухостью во рту, жаждой и затрудненным дыханием. Поведение в этот период подчинено почти исключительно императиву спасения близких с последующей реализацией представлений о морали, профессиональном и служебном долге.</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7467600" cy="5865515"/>
          </a:xfrm>
        </p:spPr>
        <p:txBody>
          <a:bodyPr>
            <a:normAutofit fontScale="92500"/>
          </a:bodyPr>
          <a:lstStyle/>
          <a:p>
            <a:pPr algn="ctr">
              <a:buNone/>
            </a:pPr>
            <a:r>
              <a:rPr lang="ru-RU" dirty="0" smtClean="0">
                <a:solidFill>
                  <a:srgbClr val="FFFF00"/>
                </a:solidFill>
                <a:latin typeface="Times New Roman" pitchFamily="18" charset="0"/>
                <a:cs typeface="Times New Roman" pitchFamily="18" charset="0"/>
              </a:rPr>
              <a:t>Однако, именно в этот период</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наиболее вероятны проявления панических реакций и заражение ими окружающих, что может существенно осложнять проведение спасательных операций.</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до 30% обследованных при субъективной оценке ухудшения состояния одновременно отмечали увеличение физических сил и работоспособности в 1,5-2 и более раз. </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резкая смена функционального состояния: от повышенной активности до состояния ступора </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19256" cy="5793507"/>
          </a:xfrm>
        </p:spPr>
        <p:txBody>
          <a:bodyPr>
            <a:normAutofit fontScale="70000" lnSpcReduction="20000"/>
          </a:bodyPr>
          <a:lstStyle/>
          <a:p>
            <a:pPr algn="ctr">
              <a:buNone/>
            </a:pP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 Стадия </a:t>
            </a:r>
            <a:r>
              <a:rPr lang="ru-RU"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психофизиологической демобилизации</a:t>
            </a:r>
            <a:r>
              <a:rPr lang="ru-RU" b="1"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 </a:t>
            </a:r>
            <a:endParaRPr lang="ru-RU" i="1"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dirty="0" smtClean="0">
                <a:solidFill>
                  <a:srgbClr val="FF0000"/>
                </a:solidFill>
                <a:latin typeface="Times New Roman" pitchFamily="18" charset="0"/>
                <a:cs typeface="Times New Roman" pitchFamily="18" charset="0"/>
              </a:rPr>
              <a:t>Длительность - </a:t>
            </a:r>
            <a:r>
              <a:rPr lang="ru-RU" dirty="0" smtClean="0">
                <a:solidFill>
                  <a:srgbClr val="FF0000"/>
                </a:solidFill>
                <a:latin typeface="Times New Roman" pitchFamily="18" charset="0"/>
                <a:cs typeface="Times New Roman" pitchFamily="18" charset="0"/>
              </a:rPr>
              <a:t>до трех суток</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абсолютном большинстве случаев наступление этой стадии связывалось с </a:t>
            </a:r>
            <a:r>
              <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пониманием масштабов трагедии </a:t>
            </a:r>
            <a:r>
              <a:rPr lang="ru-RU" dirty="0" smtClean="0">
                <a:latin typeface="Times New Roman" pitchFamily="18" charset="0"/>
                <a:cs typeface="Times New Roman" pitchFamily="18" charset="0"/>
              </a:rPr>
              <a:t>(</a:t>
            </a:r>
            <a:r>
              <a:rPr lang="ru-RU" dirty="0" smtClean="0">
                <a:solidFill>
                  <a:srgbClr val="FF0000"/>
                </a:solidFill>
                <a:latin typeface="Times New Roman" pitchFamily="18" charset="0"/>
                <a:cs typeface="Times New Roman" pitchFamily="18" charset="0"/>
              </a:rPr>
              <a:t>«стресс осознания»</a:t>
            </a:r>
            <a:r>
              <a:rPr lang="ru-RU" dirty="0" smtClean="0">
                <a:latin typeface="Times New Roman" pitchFamily="18" charset="0"/>
                <a:cs typeface="Times New Roman" pitchFamily="18" charset="0"/>
              </a:rPr>
              <a:t>) и контактами с получившими тяжелые травмы и телами погибших, а также прибытием спасательных и врачебных бригад. </a:t>
            </a:r>
            <a:endParaRPr lang="ru-RU" dirty="0" smtClean="0">
              <a:latin typeface="Times New Roman" pitchFamily="18" charset="0"/>
              <a:cs typeface="Times New Roman" pitchFamily="18" charset="0"/>
            </a:endParaRPr>
          </a:p>
          <a:p>
            <a:pPr algn="ctr">
              <a:buNone/>
            </a:pPr>
            <a:r>
              <a:rPr lang="ru-RU" dirty="0" smtClean="0">
                <a:solidFill>
                  <a:srgbClr val="FFFF00"/>
                </a:solidFill>
                <a:latin typeface="Times New Roman" pitchFamily="18" charset="0"/>
                <a:cs typeface="Times New Roman" pitchFamily="18" charset="0"/>
              </a:rPr>
              <a:t>Особенности периода</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резкое ухудшение самочувствия и </a:t>
            </a:r>
            <a:r>
              <a:rPr lang="ru-RU" dirty="0" err="1" smtClean="0">
                <a:latin typeface="Times New Roman" pitchFamily="18" charset="0"/>
                <a:cs typeface="Times New Roman" pitchFamily="18" charset="0"/>
              </a:rPr>
              <a:t>психоэмоционального</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состояния с преобладанием чувства растерянности (вплоть до состояния своеобразной прострации);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понижение </a:t>
            </a:r>
            <a:r>
              <a:rPr lang="ru-RU" dirty="0" smtClean="0">
                <a:latin typeface="Times New Roman" pitchFamily="18" charset="0"/>
                <a:cs typeface="Times New Roman" pitchFamily="18" charset="0"/>
              </a:rPr>
              <a:t>моральной нормативности поведения, отказ от какой-либо деятельности и мотивации к </a:t>
            </a:r>
            <a:r>
              <a:rPr lang="ru-RU" dirty="0" smtClean="0">
                <a:latin typeface="Times New Roman" pitchFamily="18" charset="0"/>
                <a:cs typeface="Times New Roman" pitchFamily="18" charset="0"/>
              </a:rPr>
              <a:t>ней;  </a:t>
            </a:r>
          </a:p>
          <a:p>
            <a:r>
              <a:rPr lang="ru-RU" dirty="0" smtClean="0">
                <a:latin typeface="Times New Roman" pitchFamily="18" charset="0"/>
                <a:cs typeface="Times New Roman" pitchFamily="18" charset="0"/>
              </a:rPr>
              <a:t>нарушения </a:t>
            </a:r>
            <a:r>
              <a:rPr lang="ru-RU" dirty="0" smtClean="0">
                <a:latin typeface="Times New Roman" pitchFamily="18" charset="0"/>
                <a:cs typeface="Times New Roman" pitchFamily="18" charset="0"/>
              </a:rPr>
              <a:t>функции внимания и памяти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Из жалоб в этот период ведущими являются тошнота, тяжесть в голове, ощущения дискомфорта со стороны желудочно-кишечного тракта, отсутствие аппетита, резкая слабость, замедление и затруднение  дыхания, тремор (дрожание) конечностей.</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5865515"/>
          </a:xfrm>
        </p:spPr>
        <p:txBody>
          <a:bodyPr>
            <a:normAutofit fontScale="92500" lnSpcReduction="10000"/>
          </a:bodyPr>
          <a:lstStyle/>
          <a:p>
            <a:pPr algn="ctr">
              <a:buNone/>
            </a:pPr>
            <a:r>
              <a:rPr lang="ru-RU" b="1" dirty="0" smtClean="0">
                <a:solidFill>
                  <a:srgbClr val="FFFF00"/>
                </a:solidFill>
                <a:latin typeface="Times New Roman" pitchFamily="18" charset="0"/>
                <a:cs typeface="Times New Roman" pitchFamily="18" charset="0"/>
              </a:rPr>
              <a:t>4. Стадия </a:t>
            </a:r>
            <a:r>
              <a:rPr lang="ru-RU" b="1" dirty="0" smtClean="0">
                <a:solidFill>
                  <a:srgbClr val="FFFF00"/>
                </a:solidFill>
                <a:latin typeface="Times New Roman" pitchFamily="18" charset="0"/>
                <a:cs typeface="Times New Roman" pitchFamily="18" charset="0"/>
              </a:rPr>
              <a:t>разрешения</a:t>
            </a:r>
            <a:endParaRPr lang="ru-RU" dirty="0" smtClean="0">
              <a:solidFill>
                <a:srgbClr val="FFFF00"/>
              </a:solidFill>
              <a:latin typeface="Times New Roman" pitchFamily="18" charset="0"/>
              <a:cs typeface="Times New Roman" pitchFamily="18" charset="0"/>
            </a:endParaRPr>
          </a:p>
          <a:p>
            <a:pPr>
              <a:buNone/>
            </a:pP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от 3 до 12 суток после воздействия</a:t>
            </a:r>
            <a:r>
              <a:rPr lang="ru-RU" dirty="0" smtClean="0">
                <a:latin typeface="Times New Roman" pitchFamily="18" charset="0"/>
                <a:cs typeface="Times New Roman" pitchFamily="18" charset="0"/>
              </a:rPr>
              <a:t>. </a:t>
            </a:r>
          </a:p>
          <a:p>
            <a:pPr>
              <a:buNone/>
            </a:pPr>
            <a:r>
              <a:rPr lang="ru-RU" u="sng" dirty="0" smtClean="0">
                <a:latin typeface="Times New Roman" pitchFamily="18" charset="0"/>
                <a:cs typeface="Times New Roman" pitchFamily="18" charset="0"/>
              </a:rPr>
              <a:t>Субъективная оцен</a:t>
            </a:r>
            <a:r>
              <a:rPr lang="ru-RU" dirty="0" smtClean="0">
                <a:latin typeface="Times New Roman" pitchFamily="18" charset="0"/>
                <a:cs typeface="Times New Roman" pitchFamily="18" charset="0"/>
              </a:rPr>
              <a:t>ка – постепенно стабилизируется настроение и самочувствие</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pPr>
              <a:buNone/>
            </a:pPr>
            <a:r>
              <a:rPr lang="ru-RU" u="sng" dirty="0" smtClean="0">
                <a:latin typeface="Times New Roman" pitchFamily="18" charset="0"/>
                <a:cs typeface="Times New Roman" pitchFamily="18" charset="0"/>
              </a:rPr>
              <a:t>Объективная оценка </a:t>
            </a:r>
            <a:r>
              <a:rPr lang="ru-RU" dirty="0" smtClean="0">
                <a:latin typeface="Times New Roman" pitchFamily="18" charset="0"/>
                <a:cs typeface="Times New Roman" pitchFamily="18" charset="0"/>
              </a:rPr>
              <a:t>– у абсолютного большинства обследованных сохраняются: пониженный эмоциональный фон, ограничение контактов с окружающими, </a:t>
            </a:r>
            <a:r>
              <a:rPr lang="ru-RU" dirty="0" err="1" smtClean="0">
                <a:latin typeface="Times New Roman" pitchFamily="18" charset="0"/>
                <a:cs typeface="Times New Roman" pitchFamily="18" charset="0"/>
              </a:rPr>
              <a:t>гипомимия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маскообразность</a:t>
            </a:r>
            <a:r>
              <a:rPr lang="ru-RU" dirty="0" smtClean="0">
                <a:latin typeface="Times New Roman" pitchFamily="18" charset="0"/>
                <a:cs typeface="Times New Roman" pitchFamily="18" charset="0"/>
              </a:rPr>
              <a:t> лица), снижение интонационной окраски речи, замедленность движений, нарушения сна и аппетита. К концу этого периода у большинства пострадавших появляется желание </a:t>
            </a:r>
            <a:r>
              <a:rPr lang="ru-RU" dirty="0" smtClean="0">
                <a:latin typeface="Times New Roman" pitchFamily="18" charset="0"/>
                <a:cs typeface="Times New Roman" pitchFamily="18" charset="0"/>
              </a:rPr>
              <a:t>выговориться (</a:t>
            </a:r>
            <a:r>
              <a:rPr lang="ru-RU"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дебрифинг</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реализуемое избирательно.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147248" cy="6264696"/>
          </a:xfrm>
        </p:spPr>
        <p:txBody>
          <a:bodyPr>
            <a:normAutofit fontScale="85000" lnSpcReduction="20000"/>
          </a:bodyPr>
          <a:lstStyle/>
          <a:p>
            <a:pPr algn="ctr">
              <a:buNone/>
            </a:pPr>
            <a:r>
              <a:rPr lang="ru-RU" sz="3900" b="1" i="1" dirty="0" smtClean="0">
                <a:solidFill>
                  <a:srgbClr val="FFFF00"/>
                </a:solidFill>
                <a:latin typeface="Times New Roman" pitchFamily="18" charset="0"/>
                <a:cs typeface="Times New Roman" pitchFamily="18" charset="0"/>
              </a:rPr>
              <a:t>5. Стадия восстановления</a:t>
            </a:r>
            <a:endParaRPr lang="ru-RU" sz="3900" b="1" dirty="0" smtClean="0">
              <a:solidFill>
                <a:srgbClr val="FFFF00"/>
              </a:solidFill>
              <a:latin typeface="Times New Roman" pitchFamily="18" charset="0"/>
              <a:cs typeface="Times New Roman" pitchFamily="18" charset="0"/>
            </a:endParaRPr>
          </a:p>
          <a:p>
            <a:pPr algn="just">
              <a:buNone/>
            </a:pPr>
            <a:r>
              <a:rPr lang="ru-RU" b="1"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 с конца второй недели после воздействия экстремального фактора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buNone/>
            </a:pPr>
            <a:r>
              <a:rPr lang="ru-RU"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Особенности: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u="sng" dirty="0" smtClean="0">
                <a:latin typeface="Times New Roman" pitchFamily="18" charset="0"/>
                <a:cs typeface="Times New Roman" pitchFamily="18" charset="0"/>
              </a:rPr>
              <a:t>начинается </a:t>
            </a:r>
            <a:r>
              <a:rPr lang="ru-RU" u="sng" dirty="0" smtClean="0">
                <a:latin typeface="Times New Roman" pitchFamily="18" charset="0"/>
                <a:cs typeface="Times New Roman" pitchFamily="18" charset="0"/>
              </a:rPr>
              <a:t>восстановление </a:t>
            </a:r>
            <a:r>
              <a:rPr lang="ru-RU" u="sng" dirty="0" smtClean="0">
                <a:latin typeface="Times New Roman" pitchFamily="18" charset="0"/>
                <a:cs typeface="Times New Roman" pitchFamily="18" charset="0"/>
              </a:rPr>
              <a:t>психофизиологического </a:t>
            </a:r>
            <a:r>
              <a:rPr lang="ru-RU" u="sng" dirty="0" smtClean="0">
                <a:latin typeface="Times New Roman" pitchFamily="18" charset="0"/>
                <a:cs typeface="Times New Roman" pitchFamily="18" charset="0"/>
              </a:rPr>
              <a:t>состояния</a:t>
            </a:r>
            <a:r>
              <a:rPr lang="ru-RU" dirty="0" smtClean="0">
                <a:latin typeface="Times New Roman" pitchFamily="18" charset="0"/>
                <a:cs typeface="Times New Roman" pitchFamily="18" charset="0"/>
              </a:rPr>
              <a:t>. Первоначально это наиболее отчетливо</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проявляется в поведенческих реакциях</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активизируется </a:t>
            </a:r>
            <a:r>
              <a:rPr lang="ru-RU" dirty="0" smtClean="0">
                <a:latin typeface="Times New Roman" pitchFamily="18" charset="0"/>
                <a:cs typeface="Times New Roman" pitchFamily="18" charset="0"/>
              </a:rPr>
              <a:t>межличностное общение</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начинает нормализоваться эмоциональная окраска речи,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восстанавливаются </a:t>
            </a:r>
            <a:r>
              <a:rPr lang="ru-RU" dirty="0" smtClean="0">
                <a:latin typeface="Times New Roman" pitchFamily="18" charset="0"/>
                <a:cs typeface="Times New Roman" pitchFamily="18" charset="0"/>
              </a:rPr>
              <a:t>мимические реакции</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впервые </a:t>
            </a:r>
            <a:r>
              <a:rPr lang="ru-RU" dirty="0" smtClean="0">
                <a:latin typeface="Times New Roman" pitchFamily="18" charset="0"/>
                <a:cs typeface="Times New Roman" pitchFamily="18" charset="0"/>
              </a:rPr>
              <a:t>появляются шутки, вызывающие эмоциональный отклик у окружающих,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у </a:t>
            </a:r>
            <a:r>
              <a:rPr lang="ru-RU" dirty="0" smtClean="0">
                <a:latin typeface="Times New Roman" pitchFamily="18" charset="0"/>
                <a:cs typeface="Times New Roman" pitchFamily="18" charset="0"/>
              </a:rPr>
              <a:t>большинства пострадавших восстанавливаются сновидения,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однако </a:t>
            </a:r>
            <a:r>
              <a:rPr lang="ru-RU" dirty="0" smtClean="0">
                <a:latin typeface="Times New Roman" pitchFamily="18" charset="0"/>
                <a:cs typeface="Times New Roman" pitchFamily="18" charset="0"/>
              </a:rPr>
              <a:t>могут сохраняться депрессивные состояния, неадекватность поведения. </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260648"/>
            <a:ext cx="8208912" cy="5894115"/>
          </a:xfrm>
        </p:spPr>
        <p:txBody>
          <a:bodyPr>
            <a:normAutofit fontScale="85000" lnSpcReduction="20000"/>
          </a:bodyPr>
          <a:lstStyle/>
          <a:p>
            <a:pPr algn="ctr">
              <a:buNone/>
            </a:pPr>
            <a:r>
              <a:rPr lang="ru-RU" sz="3500" b="1" i="1" dirty="0" smtClean="0">
                <a:solidFill>
                  <a:srgbClr val="FFFF00"/>
                </a:solidFill>
                <a:latin typeface="Times New Roman" pitchFamily="18" charset="0"/>
                <a:cs typeface="Times New Roman" pitchFamily="18" charset="0"/>
              </a:rPr>
              <a:t>6. Стадия отставленных реакций</a:t>
            </a:r>
            <a:r>
              <a:rPr lang="ru-RU" sz="3500" i="1" dirty="0" smtClean="0">
                <a:solidFill>
                  <a:srgbClr val="FFFF00"/>
                </a:solidFill>
                <a:latin typeface="Times New Roman" pitchFamily="18" charset="0"/>
                <a:cs typeface="Times New Roman" pitchFamily="18" charset="0"/>
              </a:rPr>
              <a:t>. </a:t>
            </a:r>
          </a:p>
          <a:p>
            <a:pPr algn="just">
              <a:buNone/>
            </a:pP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через месяц после травмирующей ситуации</a:t>
            </a:r>
          </a:p>
          <a:p>
            <a:pPr>
              <a:buNone/>
            </a:pPr>
            <a:r>
              <a:rPr lang="ru-RU" dirty="0" smtClean="0">
                <a:latin typeface="Times New Roman" pitchFamily="18" charset="0"/>
                <a:cs typeface="Times New Roman" pitchFamily="18" charset="0"/>
              </a:rPr>
              <a:t>У большинства пострадавших происходит медленная стабилизация психического состояния. Однако, у  12—22% пострадавших выявляются:</a:t>
            </a:r>
          </a:p>
          <a:p>
            <a:r>
              <a:rPr lang="ru-RU" dirty="0" smtClean="0">
                <a:latin typeface="Times New Roman" pitchFamily="18" charset="0"/>
                <a:cs typeface="Times New Roman" pitchFamily="18" charset="0"/>
              </a:rPr>
              <a:t> стойкие нарушения сна, </a:t>
            </a:r>
          </a:p>
          <a:p>
            <a:r>
              <a:rPr lang="ru-RU" dirty="0" smtClean="0">
                <a:latin typeface="Times New Roman" pitchFamily="18" charset="0"/>
                <a:cs typeface="Times New Roman" pitchFamily="18" charset="0"/>
              </a:rPr>
              <a:t>немотивированные страхи, </a:t>
            </a:r>
          </a:p>
          <a:p>
            <a:r>
              <a:rPr lang="ru-RU" dirty="0" smtClean="0">
                <a:latin typeface="Times New Roman" pitchFamily="18" charset="0"/>
                <a:cs typeface="Times New Roman" pitchFamily="18" charset="0"/>
              </a:rPr>
              <a:t>повторяющиеся кошмарные сновидения,</a:t>
            </a:r>
          </a:p>
          <a:p>
            <a:r>
              <a:rPr lang="ru-RU" dirty="0" smtClean="0">
                <a:latin typeface="Times New Roman" pitchFamily="18" charset="0"/>
                <a:cs typeface="Times New Roman" pitchFamily="18" charset="0"/>
              </a:rPr>
              <a:t> навязчивые, бредовые галлюцинаторные состояния и некоторые другие,  признаки </a:t>
            </a:r>
            <a:r>
              <a:rPr lang="ru-RU" dirty="0" err="1" smtClean="0">
                <a:latin typeface="Times New Roman" pitchFamily="18" charset="0"/>
                <a:cs typeface="Times New Roman" pitchFamily="18" charset="0"/>
              </a:rPr>
              <a:t>астеноневротических</a:t>
            </a:r>
            <a:r>
              <a:rPr lang="ru-RU" dirty="0" smtClean="0">
                <a:latin typeface="Times New Roman" pitchFamily="18" charset="0"/>
                <a:cs typeface="Times New Roman" pitchFamily="18" charset="0"/>
              </a:rPr>
              <a:t> реакций в сочетании с психосоматическими нарушениями деятельности желудочно-кишечного тракта, сердечно сосудистой и эндокринной систем.</a:t>
            </a:r>
          </a:p>
          <a:p>
            <a:pPr>
              <a:buNone/>
            </a:pPr>
            <a:r>
              <a:rPr lang="ru-RU" dirty="0" smtClean="0">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5865515"/>
          </a:xfrm>
        </p:spPr>
        <p:txBody>
          <a:bodyPr>
            <a:normAutofit fontScale="92500" lnSpcReduction="10000"/>
          </a:bodyPr>
          <a:lstStyle/>
          <a:p>
            <a:pPr algn="ctr">
              <a:buNone/>
            </a:pPr>
            <a:r>
              <a:rPr lang="ru-RU" sz="3900" dirty="0" smtClean="0">
                <a:solidFill>
                  <a:srgbClr val="FFFF00"/>
                </a:solidFill>
                <a:latin typeface="Times New Roman" pitchFamily="18" charset="0"/>
                <a:cs typeface="Times New Roman" pitchFamily="18" charset="0"/>
              </a:rPr>
              <a:t>7. Отдаленные последствия</a:t>
            </a:r>
          </a:p>
          <a:p>
            <a:pPr algn="just">
              <a:buNone/>
            </a:pPr>
            <a:r>
              <a:rPr lang="ru-RU"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Длительность  - бессрочно</a:t>
            </a:r>
          </a:p>
          <a:p>
            <a:pPr algn="just">
              <a:buNone/>
            </a:pPr>
            <a:r>
              <a:rPr lang="ru-RU" sz="3200" dirty="0" smtClean="0">
                <a:latin typeface="Times New Roman" pitchFamily="18" charset="0"/>
                <a:cs typeface="Times New Roman" pitchFamily="18" charset="0"/>
              </a:rPr>
              <a:t>Эти последствия малоизученны, но данные о прошедших катастрофах говорят о том, что количество обращений за психиатрической и психотерапевтической помощью последовательно нарастает в течение всех прошедших после трагедии лет и увеличивается почти в два раза через десятилетие. У некоторых людей наблюдаются </a:t>
            </a:r>
            <a:r>
              <a:rPr lang="ru-RU" sz="3200" dirty="0" smtClean="0">
                <a:solidFill>
                  <a:srgbClr val="FFC000"/>
                </a:solidFill>
                <a:latin typeface="Times New Roman" pitchFamily="18" charset="0"/>
                <a:cs typeface="Times New Roman" pitchFamily="18" charset="0"/>
              </a:rPr>
              <a:t>депрессии, тревожность, злоупотребления алкоголем, лекарственными препаратами, сохраняется эмоциональная напряженность.</a:t>
            </a:r>
          </a:p>
          <a:p>
            <a:pPr algn="just">
              <a:buNone/>
            </a:pPr>
            <a:endParaRPr lang="ru-RU" sz="32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ru-RU" sz="4400" b="1" dirty="0" smtClean="0">
              <a:solidFill>
                <a:srgbClr val="FFFF00"/>
              </a:solidFill>
              <a:latin typeface="Times New Roman" pitchFamily="18" charset="0"/>
              <a:cs typeface="Times New Roman" pitchFamily="18" charset="0"/>
            </a:endParaRPr>
          </a:p>
          <a:p>
            <a:pPr algn="ctr">
              <a:buNone/>
            </a:pPr>
            <a:r>
              <a:rPr lang="ru-RU" sz="4400" b="1" dirty="0" smtClean="0">
                <a:solidFill>
                  <a:srgbClr val="FFFF00"/>
                </a:solidFill>
                <a:latin typeface="Times New Roman" pitchFamily="18" charset="0"/>
                <a:cs typeface="Times New Roman" pitchFamily="18" charset="0"/>
              </a:rPr>
              <a:t>Психологическая </a:t>
            </a:r>
            <a:r>
              <a:rPr lang="ru-RU" sz="4400" b="1" dirty="0" smtClean="0">
                <a:solidFill>
                  <a:srgbClr val="FFFF00"/>
                </a:solidFill>
                <a:latin typeface="Times New Roman" pitchFamily="18" charset="0"/>
                <a:cs typeface="Times New Roman" pitchFamily="18" charset="0"/>
              </a:rPr>
              <a:t>структура личности</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3600" b="1" dirty="0" smtClean="0">
                <a:solidFill>
                  <a:srgbClr val="FFFF00"/>
                </a:solidFill>
                <a:latin typeface="Times New Roman" pitchFamily="18" charset="0"/>
                <a:cs typeface="Times New Roman" pitchFamily="18" charset="0"/>
              </a:rPr>
              <a:t>Факторы, порождающие страх и панику</a:t>
            </a:r>
            <a:endParaRPr lang="ru-RU" sz="3600" dirty="0">
              <a:solidFill>
                <a:srgbClr val="FFFF00"/>
              </a:solidFill>
              <a:latin typeface="Times New Roman" pitchFamily="18" charset="0"/>
              <a:cs typeface="Times New Roman" pitchFamily="18" charset="0"/>
            </a:endParaRPr>
          </a:p>
        </p:txBody>
      </p:sp>
      <p:pic>
        <p:nvPicPr>
          <p:cNvPr id="1026" name="Picture 2" descr="C:\Users\Администратор\Pictures\11.jpg"/>
          <p:cNvPicPr>
            <a:picLocks noChangeAspect="1" noChangeArrowheads="1"/>
          </p:cNvPicPr>
          <p:nvPr/>
        </p:nvPicPr>
        <p:blipFill>
          <a:blip r:embed="rId2" cstate="print"/>
          <a:srcRect/>
          <a:stretch>
            <a:fillRect/>
          </a:stretch>
        </p:blipFill>
        <p:spPr bwMode="auto">
          <a:xfrm>
            <a:off x="1907704" y="2852936"/>
            <a:ext cx="5061942" cy="349274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408712"/>
          </a:xfrm>
        </p:spPr>
        <p:txBody>
          <a:bodyPr>
            <a:normAutofit fontScale="85000" lnSpcReduction="20000"/>
          </a:bodyPr>
          <a:lstStyle/>
          <a:p>
            <a:pPr>
              <a:buNone/>
            </a:pPr>
            <a:r>
              <a:rPr lang="ru-RU" b="1" dirty="0" smtClean="0">
                <a:solidFill>
                  <a:srgbClr val="FFFF00"/>
                </a:solidFill>
                <a:latin typeface="Times New Roman" pitchFamily="18" charset="0"/>
                <a:cs typeface="Times New Roman" pitchFamily="18" charset="0"/>
              </a:rPr>
              <a:t>Страх </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это тягостное эмоциональное состояние, неприятное переживание скованности и беспомощности перед конкретной или мнимой </a:t>
            </a:r>
            <a:r>
              <a:rPr lang="ru-RU" dirty="0" smtClean="0">
                <a:latin typeface="Times New Roman" pitchFamily="18" charset="0"/>
                <a:cs typeface="Times New Roman" pitchFamily="18" charset="0"/>
              </a:rPr>
              <a:t>опасностью.</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Находящимся </a:t>
            </a:r>
            <a:r>
              <a:rPr lang="ru-RU" dirty="0" smtClean="0">
                <a:latin typeface="Times New Roman" pitchFamily="18" charset="0"/>
                <a:cs typeface="Times New Roman" pitchFamily="18" charset="0"/>
              </a:rPr>
              <a:t>в состоянии страха присуща заразительность действий. Это приводит к паническому состоянию массы людей.</a:t>
            </a:r>
          </a:p>
          <a:p>
            <a:pPr>
              <a:buNone/>
            </a:pPr>
            <a:r>
              <a:rPr lang="ru-RU" b="1" i="1" dirty="0" smtClean="0">
                <a:solidFill>
                  <a:srgbClr val="FFFF00"/>
                </a:solidFill>
                <a:latin typeface="Times New Roman" pitchFamily="18" charset="0"/>
                <a:cs typeface="Times New Roman" pitchFamily="18" charset="0"/>
              </a:rPr>
              <a:t>Паника</a:t>
            </a:r>
            <a:r>
              <a:rPr lang="ru-RU" dirty="0" smtClean="0">
                <a:latin typeface="Times New Roman" pitchFamily="18" charset="0"/>
                <a:cs typeface="Times New Roman" pitchFamily="18" charset="0"/>
              </a:rPr>
              <a:t> - это чувство страха, которое охватывает группу людей и затем передается остальным, перерастает в неуправляемый </a:t>
            </a:r>
            <a:r>
              <a:rPr lang="ru-RU" dirty="0" smtClean="0">
                <a:latin typeface="Times New Roman" pitchFamily="18" charset="0"/>
                <a:cs typeface="Times New Roman" pitchFamily="18" charset="0"/>
              </a:rPr>
              <a:t>процесс. </a:t>
            </a:r>
          </a:p>
          <a:p>
            <a:pPr>
              <a:buNone/>
            </a:pPr>
            <a:r>
              <a:rPr lang="ru-RU" dirty="0" smtClean="0">
                <a:latin typeface="Times New Roman" pitchFamily="18" charset="0"/>
                <a:cs typeface="Times New Roman" pitchFamily="18" charset="0"/>
              </a:rPr>
              <a:t>У </a:t>
            </a:r>
            <a:r>
              <a:rPr lang="ru-RU" dirty="0" smtClean="0">
                <a:latin typeface="Times New Roman" pitchFamily="18" charset="0"/>
                <a:cs typeface="Times New Roman" pitchFamily="18" charset="0"/>
              </a:rPr>
              <a:t>людей резко повышается эмоциональность восприятия происходящего, снижается ответственность за поступки. Человек не может разумно оценить свое поведение и правильно осмыслить сложившуюся обстановку. В такой атмосфере стоит только одному проявить желание убежать из района бедствия, как все остальные начнут слепо подражать.</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19256" cy="6597352"/>
          </a:xfrm>
        </p:spPr>
        <p:txBody>
          <a:bodyPr>
            <a:normAutofit fontScale="77500" lnSpcReduction="20000"/>
          </a:bodyPr>
          <a:lstStyle/>
          <a:p>
            <a:pPr algn="ctr">
              <a:buNone/>
            </a:pPr>
            <a:r>
              <a:rPr lang="ru-RU" sz="3600" dirty="0" smtClean="0">
                <a:solidFill>
                  <a:srgbClr val="FFFF00"/>
                </a:solidFill>
                <a:latin typeface="Times New Roman" pitchFamily="18" charset="0"/>
                <a:cs typeface="Times New Roman" pitchFamily="18" charset="0"/>
              </a:rPr>
              <a:t>Исследования Е. </a:t>
            </a:r>
            <a:r>
              <a:rPr lang="ru-RU" sz="3600" dirty="0" err="1" smtClean="0">
                <a:solidFill>
                  <a:srgbClr val="FFFF00"/>
                </a:solidFill>
                <a:latin typeface="Times New Roman" pitchFamily="18" charset="0"/>
                <a:cs typeface="Times New Roman" pitchFamily="18" charset="0"/>
              </a:rPr>
              <a:t>Карантелли</a:t>
            </a:r>
            <a:r>
              <a:rPr lang="ru-RU" sz="3600" dirty="0" smtClean="0">
                <a:solidFill>
                  <a:srgbClr val="FFFF00"/>
                </a:solidFill>
                <a:latin typeface="Times New Roman" pitchFamily="18" charset="0"/>
                <a:cs typeface="Times New Roman" pitchFamily="18" charset="0"/>
              </a:rPr>
              <a:t> (США) показывают следующие характерные черты паники </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человек</a:t>
            </a:r>
            <a:r>
              <a:rPr lang="ru-RU" dirty="0" smtClean="0">
                <a:latin typeface="Times New Roman" pitchFamily="18" charset="0"/>
                <a:cs typeface="Times New Roman" pitchFamily="18" charset="0"/>
              </a:rPr>
              <a:t>, охваченный паникой, всегда верит, что обстановка крайне опасна (паническое бегство прекращается, когда человек думает, что находится вне опасной зоны);</a:t>
            </a:r>
          </a:p>
          <a:p>
            <a:r>
              <a:rPr lang="ru-RU" dirty="0" smtClean="0">
                <a:latin typeface="Times New Roman" pitchFamily="18" charset="0"/>
                <a:cs typeface="Times New Roman" pitchFamily="18" charset="0"/>
              </a:rPr>
              <a:t>человек</a:t>
            </a:r>
            <a:r>
              <a:rPr lang="ru-RU" dirty="0" smtClean="0">
                <a:latin typeface="Times New Roman" pitchFamily="18" charset="0"/>
                <a:cs typeface="Times New Roman" pitchFamily="18" charset="0"/>
              </a:rPr>
              <a:t>, охваченный паникой, плохо соображает, но его мысли не являются не разумными (проблема скорее в том, что он не ищет альтернативных решений и не видит деталей своего решения, иногда - главных, как в типичном для пожаров случае: прыжке со смертельно большой высоты;</a:t>
            </a:r>
          </a:p>
          <a:p>
            <a:r>
              <a:rPr lang="ru-RU" dirty="0" smtClean="0">
                <a:latin typeface="Times New Roman" pitchFamily="18" charset="0"/>
                <a:cs typeface="Times New Roman" pitchFamily="18" charset="0"/>
              </a:rPr>
              <a:t>паническое </a:t>
            </a:r>
            <a:r>
              <a:rPr lang="ru-RU" dirty="0" smtClean="0">
                <a:latin typeface="Times New Roman" pitchFamily="18" charset="0"/>
                <a:cs typeface="Times New Roman" pitchFamily="18" charset="0"/>
              </a:rPr>
              <a:t>бегство всегда направлено в сторону от опасности (не делается попыток как-то повлиять на наступление опасности);</a:t>
            </a:r>
          </a:p>
          <a:p>
            <a:r>
              <a:rPr lang="ru-RU" dirty="0" smtClean="0">
                <a:latin typeface="Times New Roman" pitchFamily="18" charset="0"/>
                <a:cs typeface="Times New Roman" pitchFamily="18" charset="0"/>
              </a:rPr>
              <a:t>направление </a:t>
            </a:r>
            <a:r>
              <a:rPr lang="ru-RU" dirty="0" smtClean="0">
                <a:latin typeface="Times New Roman" pitchFamily="18" charset="0"/>
                <a:cs typeface="Times New Roman" pitchFamily="18" charset="0"/>
              </a:rPr>
              <a:t>бегства при панике не является случайным (выбор - за знакомой дорогой или той, которой бегут другие);</a:t>
            </a:r>
          </a:p>
          <a:p>
            <a:r>
              <a:rPr lang="ru-RU" dirty="0" smtClean="0">
                <a:latin typeface="Times New Roman" pitchFamily="18" charset="0"/>
                <a:cs typeface="Times New Roman" pitchFamily="18" charset="0"/>
              </a:rPr>
              <a:t>по </a:t>
            </a:r>
            <a:r>
              <a:rPr lang="ru-RU" dirty="0" smtClean="0">
                <a:latin typeface="Times New Roman" pitchFamily="18" charset="0"/>
                <a:cs typeface="Times New Roman" pitchFamily="18" charset="0"/>
              </a:rPr>
              <a:t>своему характеру паническое бегство асоциально (самые сильные связи могут быть прерваны: мать может бросить ребенка, муж - жену, и т.п.);</a:t>
            </a:r>
          </a:p>
          <a:p>
            <a:r>
              <a:rPr lang="ru-RU" dirty="0" smtClean="0">
                <a:latin typeface="Times New Roman" pitchFamily="18" charset="0"/>
                <a:cs typeface="Times New Roman" pitchFamily="18" charset="0"/>
              </a:rPr>
              <a:t>люди становятся неожиданным источником опасности друг для друга.</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336704"/>
          </a:xfrm>
        </p:spPr>
        <p:txBody>
          <a:bodyPr/>
          <a:lstStyle/>
          <a:p>
            <a:pPr>
              <a:buNone/>
            </a:pPr>
            <a:r>
              <a:rPr lang="ru-RU" dirty="0" smtClean="0">
                <a:solidFill>
                  <a:srgbClr val="FFFF00"/>
                </a:solidFill>
                <a:latin typeface="Times New Roman" pitchFamily="18" charset="0"/>
                <a:cs typeface="Times New Roman" pitchFamily="18" charset="0"/>
              </a:rPr>
              <a:t>Опыт ликвидации последствий чрезвычайных ситуаций говорит </a:t>
            </a:r>
            <a:endParaRPr lang="ru-RU" dirty="0" smtClean="0">
              <a:solidFill>
                <a:srgbClr val="FFFF00"/>
              </a:solidFill>
              <a:latin typeface="Times New Roman" pitchFamily="18" charset="0"/>
              <a:cs typeface="Times New Roman" pitchFamily="18" charset="0"/>
            </a:endParaRPr>
          </a:p>
          <a:p>
            <a:pPr>
              <a:buNone/>
            </a:pPr>
            <a:r>
              <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паника-это </a:t>
            </a:r>
            <a:r>
              <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результат не только неосведомленности, но и низкой подготовки людей к действиям в экстремальных условиях, отсутствие психологической закалки. </a:t>
            </a:r>
            <a:endParaRPr lang="ru-RU"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Всегда </a:t>
            </a:r>
            <a:r>
              <a:rPr lang="ru-RU" dirty="0" smtClean="0">
                <a:latin typeface="Times New Roman" pitchFamily="18" charset="0"/>
                <a:cs typeface="Times New Roman" pitchFamily="18" charset="0"/>
              </a:rPr>
              <a:t>найдется слабая личность - </a:t>
            </a:r>
            <a:r>
              <a:rPr lang="ru-RU" u="sng" dirty="0" smtClean="0">
                <a:latin typeface="Times New Roman" pitchFamily="18" charset="0"/>
                <a:cs typeface="Times New Roman" pitchFamily="18" charset="0"/>
              </a:rPr>
              <a:t>паникер. </a:t>
            </a:r>
            <a:r>
              <a:rPr lang="ru-RU" dirty="0" smtClean="0">
                <a:latin typeface="Times New Roman" pitchFamily="18" charset="0"/>
                <a:cs typeface="Times New Roman" pitchFamily="18" charset="0"/>
              </a:rPr>
              <a:t>Ему даже незначительная опасность представляется преувеличенной, огромной. Реальность вытесняется плодами воображения</a:t>
            </a:r>
            <a:r>
              <a:rPr lang="ru-RU" dirty="0" smtClean="0">
                <a:latin typeface="Times New Roman" pitchFamily="18" charset="0"/>
                <a:cs typeface="Times New Roman" pitchFamily="18" charset="0"/>
              </a:rPr>
              <a:t>.</a:t>
            </a:r>
          </a:p>
          <a:p>
            <a:pPr algn="ctr">
              <a:buNone/>
            </a:pPr>
            <a:r>
              <a:rPr lang="ru-RU" dirty="0" smtClean="0">
                <a:solidFill>
                  <a:srgbClr val="92D050"/>
                </a:solidFill>
                <a:latin typeface="Times New Roman" pitchFamily="18" charset="0"/>
                <a:cs typeface="Times New Roman" pitchFamily="18" charset="0"/>
              </a:rPr>
              <a:t>Паника состояние «заразное»!!!</a:t>
            </a:r>
            <a:endParaRPr lang="ru-RU" dirty="0" smtClean="0">
              <a:solidFill>
                <a:srgbClr val="92D05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363272" cy="5865515"/>
          </a:xfrm>
        </p:spPr>
        <p:txBody>
          <a:bodyPr/>
          <a:lstStyle/>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Возникновению </a:t>
            </a:r>
            <a:r>
              <a:rPr lang="ru-RU" dirty="0" smtClean="0">
                <a:latin typeface="Times New Roman" pitchFamily="18" charset="0"/>
                <a:cs typeface="Times New Roman" pitchFamily="18" charset="0"/>
              </a:rPr>
              <a:t>паники способствуют определенные факторы. Условно их можно разделить на 3 группы: </a:t>
            </a:r>
            <a:endParaRPr lang="ru-RU" dirty="0" smtClean="0">
              <a:latin typeface="Times New Roman" pitchFamily="18" charset="0"/>
              <a:cs typeface="Times New Roman" pitchFamily="18" charset="0"/>
            </a:endParaRPr>
          </a:p>
          <a:p>
            <a:pPr algn="ctr"/>
            <a:r>
              <a:rPr lang="ru-RU" b="1" dirty="0" smtClean="0">
                <a:solidFill>
                  <a:srgbClr val="FFFF00"/>
                </a:solidFill>
                <a:latin typeface="Times New Roman" pitchFamily="18" charset="0"/>
                <a:cs typeface="Times New Roman" pitchFamily="18" charset="0"/>
              </a:rPr>
              <a:t>физиологические</a:t>
            </a:r>
            <a:r>
              <a:rPr lang="ru-RU" b="1" dirty="0" smtClean="0">
                <a:solidFill>
                  <a:srgbClr val="FFFF00"/>
                </a:solidFill>
                <a:latin typeface="Times New Roman" pitchFamily="18" charset="0"/>
                <a:cs typeface="Times New Roman" pitchFamily="18" charset="0"/>
              </a:rPr>
              <a:t>, </a:t>
            </a:r>
            <a:endParaRPr lang="ru-RU" b="1" dirty="0" smtClean="0">
              <a:solidFill>
                <a:srgbClr val="FFFF00"/>
              </a:solidFill>
              <a:latin typeface="Times New Roman" pitchFamily="18" charset="0"/>
              <a:cs typeface="Times New Roman" pitchFamily="18" charset="0"/>
            </a:endParaRPr>
          </a:p>
          <a:p>
            <a:pPr algn="ctr"/>
            <a:r>
              <a:rPr lang="ru-RU" b="1" dirty="0" smtClean="0">
                <a:solidFill>
                  <a:srgbClr val="FFFF00"/>
                </a:solidFill>
                <a:latin typeface="Times New Roman" pitchFamily="18" charset="0"/>
                <a:cs typeface="Times New Roman" pitchFamily="18" charset="0"/>
              </a:rPr>
              <a:t>психологические</a:t>
            </a:r>
            <a:r>
              <a:rPr lang="ru-RU" b="1" dirty="0" smtClean="0">
                <a:solidFill>
                  <a:srgbClr val="FFFF00"/>
                </a:solidFill>
                <a:latin typeface="Times New Roman" pitchFamily="18" charset="0"/>
                <a:cs typeface="Times New Roman" pitchFamily="18" charset="0"/>
              </a:rPr>
              <a:t>, </a:t>
            </a:r>
            <a:endParaRPr lang="ru-RU" b="1" dirty="0" smtClean="0">
              <a:solidFill>
                <a:srgbClr val="FFFF00"/>
              </a:solidFill>
              <a:latin typeface="Times New Roman" pitchFamily="18" charset="0"/>
              <a:cs typeface="Times New Roman" pitchFamily="18" charset="0"/>
            </a:endParaRPr>
          </a:p>
          <a:p>
            <a:pPr algn="ctr"/>
            <a:r>
              <a:rPr lang="ru-RU" b="1" dirty="0" smtClean="0">
                <a:solidFill>
                  <a:srgbClr val="FFFF00"/>
                </a:solidFill>
                <a:latin typeface="Times New Roman" pitchFamily="18" charset="0"/>
                <a:cs typeface="Times New Roman" pitchFamily="18" charset="0"/>
              </a:rPr>
              <a:t>социальные</a:t>
            </a:r>
            <a:r>
              <a:rPr lang="ru-RU" b="1" dirty="0" smtClean="0">
                <a:solidFill>
                  <a:srgbClr val="FFFF00"/>
                </a:solidFill>
                <a:latin typeface="Times New Roman" pitchFamily="18" charset="0"/>
                <a:cs typeface="Times New Roman" pitchFamily="18" charset="0"/>
              </a:rPr>
              <a:t>.</a:t>
            </a:r>
            <a:endParaRPr lang="ru-RU" dirty="0" smtClean="0">
              <a:solidFill>
                <a:srgbClr val="FFFF00"/>
              </a:solidFill>
              <a:latin typeface="Times New Roman" pitchFamily="18" charset="0"/>
              <a:cs typeface="Times New Roman" pitchFamily="18" charset="0"/>
            </a:endParaRPr>
          </a:p>
          <a:p>
            <a:endParaRPr lang="ru-RU" dirty="0"/>
          </a:p>
        </p:txBody>
      </p:sp>
      <p:pic>
        <p:nvPicPr>
          <p:cNvPr id="4" name="Рисунок 3" descr="C:\Users\Администратор\Pictures\12.jpg"/>
          <p:cNvPicPr/>
          <p:nvPr/>
        </p:nvPicPr>
        <p:blipFill>
          <a:blip r:embed="rId2" cstate="print"/>
          <a:srcRect/>
          <a:stretch>
            <a:fillRect/>
          </a:stretch>
        </p:blipFill>
        <p:spPr bwMode="auto">
          <a:xfrm>
            <a:off x="683568" y="4437112"/>
            <a:ext cx="324036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363272" cy="6120680"/>
          </a:xfrm>
        </p:spPr>
        <p:txBody>
          <a:bodyPr>
            <a:normAutofit fontScale="92500" lnSpcReduction="20000"/>
          </a:bodyPr>
          <a:lstStyle/>
          <a:p>
            <a:pPr algn="ctr">
              <a:buNone/>
            </a:pPr>
            <a:r>
              <a:rPr lang="ru-RU" sz="3200" b="1" dirty="0" smtClean="0">
                <a:solidFill>
                  <a:srgbClr val="FFFF00"/>
                </a:solidFill>
                <a:latin typeface="Times New Roman" pitchFamily="18" charset="0"/>
                <a:cs typeface="Times New Roman" pitchFamily="18" charset="0"/>
              </a:rPr>
              <a:t>Физиологические</a:t>
            </a:r>
            <a:r>
              <a:rPr lang="ru-RU" sz="3200" dirty="0" smtClean="0">
                <a:solidFill>
                  <a:srgbClr val="FFFF00"/>
                </a:solidFill>
                <a:latin typeface="Times New Roman" pitchFamily="18" charset="0"/>
                <a:cs typeface="Times New Roman" pitchFamily="18" charset="0"/>
              </a:rPr>
              <a:t> </a:t>
            </a:r>
            <a:r>
              <a:rPr lang="ru-RU" sz="3200" b="1" dirty="0" smtClean="0">
                <a:solidFill>
                  <a:srgbClr val="FFFF00"/>
                </a:solidFill>
                <a:latin typeface="Times New Roman" pitchFamily="18" charset="0"/>
                <a:cs typeface="Times New Roman" pitchFamily="18" charset="0"/>
              </a:rPr>
              <a:t>факторы</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снижающие </a:t>
            </a:r>
            <a:r>
              <a:rPr lang="ru-RU" dirty="0" smtClean="0">
                <a:latin typeface="Times New Roman" pitchFamily="18" charset="0"/>
                <a:cs typeface="Times New Roman" pitchFamily="18" charset="0"/>
              </a:rPr>
              <a:t>способность организма физически выдержать значительные нервные нагрузки: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физическая </a:t>
            </a:r>
            <a:r>
              <a:rPr lang="ru-RU" dirty="0" smtClean="0">
                <a:latin typeface="Times New Roman" pitchFamily="18" charset="0"/>
                <a:cs typeface="Times New Roman" pitchFamily="18" charset="0"/>
              </a:rPr>
              <a:t>усталость,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голод</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бессонница</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болезнь</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опьянение</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возрастная </a:t>
            </a:r>
            <a:r>
              <a:rPr lang="ru-RU" dirty="0" smtClean="0">
                <a:latin typeface="Times New Roman" pitchFamily="18" charset="0"/>
                <a:cs typeface="Times New Roman" pitchFamily="18" charset="0"/>
              </a:rPr>
              <a:t>физическая слабость и др.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Физически </a:t>
            </a:r>
            <a:r>
              <a:rPr lang="ru-RU" dirty="0" smtClean="0">
                <a:latin typeface="Times New Roman" pitchFamily="18" charset="0"/>
                <a:cs typeface="Times New Roman" pitchFamily="18" charset="0"/>
              </a:rPr>
              <a:t>слабый и усталый человек хуже ориентируется в обстановке, легче поддается влиянию отрицательных факторов, у него снижаются зрение, слух, появляются раздражительность и апатия.</a:t>
            </a:r>
          </a:p>
          <a:p>
            <a:endParaRPr lang="ru-RU" dirty="0"/>
          </a:p>
        </p:txBody>
      </p:sp>
      <p:pic>
        <p:nvPicPr>
          <p:cNvPr id="5" name="Рисунок 4" descr="C:\Users\Администратор\Pictures\13.jpg"/>
          <p:cNvPicPr/>
          <p:nvPr/>
        </p:nvPicPr>
        <p:blipFill>
          <a:blip r:embed="rId2" cstate="print"/>
          <a:srcRect/>
          <a:stretch>
            <a:fillRect/>
          </a:stretch>
        </p:blipFill>
        <p:spPr bwMode="auto">
          <a:xfrm>
            <a:off x="4788024" y="1700808"/>
            <a:ext cx="360040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408712"/>
          </a:xfrm>
        </p:spPr>
        <p:txBody>
          <a:bodyPr>
            <a:normAutofit fontScale="85000" lnSpcReduction="20000"/>
          </a:bodyPr>
          <a:lstStyle/>
          <a:p>
            <a:pPr algn="ctr">
              <a:buNone/>
            </a:pPr>
            <a:r>
              <a:rPr lang="ru-RU" sz="3800" b="1" dirty="0" smtClean="0">
                <a:solidFill>
                  <a:srgbClr val="FFFF00"/>
                </a:solidFill>
                <a:latin typeface="Times New Roman" pitchFamily="18" charset="0"/>
                <a:cs typeface="Times New Roman" pitchFamily="18" charset="0"/>
              </a:rPr>
              <a:t>Психологические факторы :</a:t>
            </a:r>
          </a:p>
          <a:p>
            <a:r>
              <a:rPr lang="ru-RU" dirty="0" smtClean="0">
                <a:latin typeface="Times New Roman" pitchFamily="18" charset="0"/>
                <a:cs typeface="Times New Roman" pitchFamily="18" charset="0"/>
              </a:rPr>
              <a:t>привычки</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темперамент </a:t>
            </a:r>
            <a:r>
              <a:rPr lang="ru-RU" dirty="0" smtClean="0">
                <a:latin typeface="Times New Roman" pitchFamily="18" charset="0"/>
                <a:cs typeface="Times New Roman" pitchFamily="18" charset="0"/>
              </a:rPr>
              <a:t>и характер человека,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тип </a:t>
            </a:r>
            <a:r>
              <a:rPr lang="ru-RU" dirty="0" smtClean="0">
                <a:latin typeface="Times New Roman" pitchFamily="18" charset="0"/>
                <a:cs typeface="Times New Roman" pitchFamily="18" charset="0"/>
              </a:rPr>
              <a:t>и состояние нервной системы,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воспитание</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волевые </a:t>
            </a:r>
            <a:r>
              <a:rPr lang="ru-RU" dirty="0" smtClean="0">
                <a:latin typeface="Times New Roman" pitchFamily="18" charset="0"/>
                <a:cs typeface="Times New Roman" pitchFamily="18" charset="0"/>
              </a:rPr>
              <a:t>качества,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выдержка</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Немаловажное </a:t>
            </a:r>
            <a:r>
              <a:rPr lang="ru-RU" dirty="0" smtClean="0">
                <a:latin typeface="Times New Roman" pitchFamily="18" charset="0"/>
                <a:cs typeface="Times New Roman" pitchFamily="18" charset="0"/>
              </a:rPr>
              <a:t>значение имеют наличие или отсутствие опыта поведения в подобной обстановке. Излишняя возбудимость и впечатлительность, предшествующие психические потрясения, </a:t>
            </a:r>
            <a:r>
              <a:rPr lang="ru-RU" dirty="0" err="1" smtClean="0">
                <a:latin typeface="Times New Roman" pitchFamily="18" charset="0"/>
                <a:cs typeface="Times New Roman" pitchFamily="18" charset="0"/>
              </a:rPr>
              <a:t>обострѐнное </a:t>
            </a:r>
            <a:r>
              <a:rPr lang="ru-RU" dirty="0" smtClean="0">
                <a:latin typeface="Times New Roman" pitchFamily="18" charset="0"/>
                <a:cs typeface="Times New Roman" pitchFamily="18" charset="0"/>
              </a:rPr>
              <a:t>внимание в условиях пониженной видимости (ночь, туман, дым и т.п.), отсутствие веры в успех проводимых спасательных работ, чувство бессилия перед неотвратимой опасностью и т.д. - все это отрицательно влияет на психику человека.</a:t>
            </a:r>
          </a:p>
          <a:p>
            <a:endParaRPr lang="ru-RU" dirty="0"/>
          </a:p>
        </p:txBody>
      </p:sp>
      <p:pic>
        <p:nvPicPr>
          <p:cNvPr id="4" name="Рисунок 3" descr="C:\Users\Администратор\Pictures\14.jpg"/>
          <p:cNvPicPr/>
          <p:nvPr/>
        </p:nvPicPr>
        <p:blipFill>
          <a:blip r:embed="rId2" cstate="print"/>
          <a:srcRect/>
          <a:stretch>
            <a:fillRect/>
          </a:stretch>
        </p:blipFill>
        <p:spPr bwMode="auto">
          <a:xfrm>
            <a:off x="5796136" y="1268760"/>
            <a:ext cx="2664296" cy="1822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336704"/>
          </a:xfrm>
        </p:spPr>
        <p:txBody>
          <a:bodyPr>
            <a:normAutofit fontScale="77500" lnSpcReduction="20000"/>
          </a:bodyPr>
          <a:lstStyle/>
          <a:p>
            <a:pPr algn="ctr">
              <a:buNone/>
            </a:pPr>
            <a:r>
              <a:rPr lang="ru-RU" sz="3800" b="1" dirty="0" smtClean="0">
                <a:solidFill>
                  <a:srgbClr val="FFFF00"/>
                </a:solidFill>
                <a:latin typeface="Times New Roman" pitchFamily="18" charset="0"/>
                <a:cs typeface="Times New Roman" pitchFamily="18" charset="0"/>
              </a:rPr>
              <a:t>Социальные факторы:</a:t>
            </a:r>
          </a:p>
          <a:p>
            <a:r>
              <a:rPr lang="ru-RU" dirty="0" smtClean="0">
                <a:latin typeface="Times New Roman" pitchFamily="18" charset="0"/>
                <a:cs typeface="Times New Roman" pitchFamily="18" charset="0"/>
              </a:rPr>
              <a:t>разобщенность </a:t>
            </a:r>
            <a:r>
              <a:rPr lang="ru-RU" dirty="0" smtClean="0">
                <a:latin typeface="Times New Roman" pitchFamily="18" charset="0"/>
                <a:cs typeface="Times New Roman" pitchFamily="18" charset="0"/>
              </a:rPr>
              <a:t>людей, чувство так называемой «социальной изоляции» (отрыв от коллектива),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ослабление </a:t>
            </a:r>
            <a:r>
              <a:rPr lang="ru-RU" dirty="0" smtClean="0">
                <a:latin typeface="Times New Roman" pitchFamily="18" charset="0"/>
                <a:cs typeface="Times New Roman" pitchFamily="18" charset="0"/>
              </a:rPr>
              <a:t>руководства людьми,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отсутствие </a:t>
            </a:r>
            <a:r>
              <a:rPr lang="ru-RU" dirty="0" smtClean="0">
                <a:latin typeface="Times New Roman" pitchFamily="18" charset="0"/>
                <a:cs typeface="Times New Roman" pitchFamily="18" charset="0"/>
              </a:rPr>
              <a:t>организованности, порядка, общих интересов и задач,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снижение </a:t>
            </a:r>
            <a:r>
              <a:rPr lang="ru-RU" dirty="0" smtClean="0">
                <a:latin typeface="Times New Roman" pitchFamily="18" charset="0"/>
                <a:cs typeface="Times New Roman" pitchFamily="18" charset="0"/>
              </a:rPr>
              <a:t>чувства долга и ответственности,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утрата </a:t>
            </a:r>
            <a:r>
              <a:rPr lang="ru-RU" dirty="0" smtClean="0">
                <a:latin typeface="Times New Roman" pitchFamily="18" charset="0"/>
                <a:cs typeface="Times New Roman" pitchFamily="18" charset="0"/>
              </a:rPr>
              <a:t>доверия к руководителю,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недостаток </a:t>
            </a:r>
            <a:r>
              <a:rPr lang="ru-RU" dirty="0" smtClean="0">
                <a:latin typeface="Times New Roman" pitchFamily="18" charset="0"/>
                <a:cs typeface="Times New Roman" pitchFamily="18" charset="0"/>
              </a:rPr>
              <a:t>времени,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угроза </a:t>
            </a:r>
            <a:r>
              <a:rPr lang="ru-RU" dirty="0" smtClean="0">
                <a:latin typeface="Times New Roman" pitchFamily="18" charset="0"/>
                <a:cs typeface="Times New Roman" pitchFamily="18" charset="0"/>
              </a:rPr>
              <a:t>опасности близким людям</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непривычная среда (нахождение среди чужих людей, на незнакомой местности) и т. п.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Особое </a:t>
            </a:r>
            <a:r>
              <a:rPr lang="ru-RU" dirty="0" smtClean="0">
                <a:latin typeface="Times New Roman" pitchFamily="18" charset="0"/>
                <a:cs typeface="Times New Roman" pitchFamily="18" charset="0"/>
              </a:rPr>
              <a:t>место в группе этих факторов занимают неопределенность и неясность обстановки из-за недостатка или избытка информации, и ее противоречивости. Отсутствие полной и достоверной официальной информации незамедлительно восполняется слухами, кривотолками, рассказами «очевидцев» и т. п., что способствует нарастанию общих негативных эмоций.</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120680"/>
          </a:xfrm>
        </p:spPr>
        <p:txBody>
          <a:bodyPr/>
          <a:lstStyle/>
          <a:p>
            <a:pPr algn="ctr">
              <a:buNone/>
            </a:pPr>
            <a:r>
              <a:rPr lang="ru-RU" sz="3200" b="1" u="sng" dirty="0" smtClean="0">
                <a:solidFill>
                  <a:srgbClr val="FFFF00"/>
                </a:solidFill>
                <a:latin typeface="Times New Roman" pitchFamily="18" charset="0"/>
                <a:cs typeface="Times New Roman" pitchFamily="18" charset="0"/>
              </a:rPr>
              <a:t>Фазы прохождения паники:</a:t>
            </a:r>
            <a:endParaRPr lang="ru-RU" sz="3200" dirty="0" smtClean="0">
              <a:solidFill>
                <a:srgbClr val="FFFF00"/>
              </a:solidFill>
              <a:latin typeface="Times New Roman" pitchFamily="18" charset="0"/>
              <a:cs typeface="Times New Roman" pitchFamily="18" charset="0"/>
            </a:endParaRPr>
          </a:p>
          <a:p>
            <a:pPr lvl="0">
              <a:buNone/>
            </a:pPr>
            <a:endParaRPr lang="ru-RU" b="1" dirty="0" smtClean="0">
              <a:latin typeface="Times New Roman" pitchFamily="18" charset="0"/>
              <a:cs typeface="Times New Roman" pitchFamily="18" charset="0"/>
            </a:endParaRPr>
          </a:p>
          <a:p>
            <a:pPr lvl="0">
              <a:buNone/>
            </a:pPr>
            <a:r>
              <a:rPr lang="ru-RU" b="1" dirty="0" smtClean="0">
                <a:solidFill>
                  <a:srgbClr val="FFC000"/>
                </a:solidFill>
                <a:latin typeface="Times New Roman" pitchFamily="18" charset="0"/>
                <a:cs typeface="Times New Roman" pitchFamily="18" charset="0"/>
              </a:rPr>
              <a:t>Потрясение</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бессознательное поведение, беспорядочное возбуждение, испуг, бегство, агрессивные поступки;</a:t>
            </a:r>
          </a:p>
          <a:p>
            <a:pPr lvl="0">
              <a:buNone/>
            </a:pPr>
            <a:r>
              <a:rPr lang="ru-RU" b="1" dirty="0" smtClean="0">
                <a:solidFill>
                  <a:srgbClr val="FFC000"/>
                </a:solidFill>
                <a:latin typeface="Times New Roman" pitchFamily="18" charset="0"/>
                <a:cs typeface="Times New Roman" pitchFamily="18" charset="0"/>
              </a:rPr>
              <a:t>Реакция</a:t>
            </a:r>
            <a:r>
              <a:rPr lang="ru-RU" dirty="0" smtClean="0">
                <a:latin typeface="Times New Roman" pitchFamily="18" charset="0"/>
                <a:cs typeface="Times New Roman" pitchFamily="18" charset="0"/>
              </a:rPr>
              <a:t> – состояние апатии, торможение психических процессов;</a:t>
            </a:r>
          </a:p>
          <a:p>
            <a:pPr lvl="0">
              <a:buNone/>
            </a:pPr>
            <a:r>
              <a:rPr lang="ru-RU" b="1" dirty="0" smtClean="0">
                <a:solidFill>
                  <a:srgbClr val="FFC000"/>
                </a:solidFill>
                <a:latin typeface="Times New Roman" pitchFamily="18" charset="0"/>
                <a:cs typeface="Times New Roman" pitchFamily="18" charset="0"/>
              </a:rPr>
              <a:t>Реабилитация</a:t>
            </a:r>
            <a:r>
              <a:rPr lang="ru-RU" b="1"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восстановление взаимоотношений, появление активности, возобновление совместных действий, информационный обмен.</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7931224" cy="5865515"/>
          </a:xfrm>
        </p:spPr>
        <p:txBody>
          <a:bodyPr>
            <a:normAutofit/>
          </a:bodyPr>
          <a:lstStyle/>
          <a:p>
            <a:pPr algn="ctr">
              <a:buNone/>
            </a:pPr>
            <a:endParaRPr lang="ru-RU" sz="4000" b="1" dirty="0" smtClean="0">
              <a:latin typeface="Times New Roman" pitchFamily="18" charset="0"/>
              <a:cs typeface="Times New Roman" pitchFamily="18" charset="0"/>
            </a:endParaRPr>
          </a:p>
          <a:p>
            <a:pPr algn="ctr">
              <a:buNone/>
            </a:pPr>
            <a:r>
              <a:rPr lang="ru-RU" sz="4000" b="1" dirty="0" smtClean="0">
                <a:solidFill>
                  <a:srgbClr val="FFFF00"/>
                </a:solidFill>
                <a:latin typeface="Times New Roman" pitchFamily="18" charset="0"/>
                <a:cs typeface="Times New Roman" pitchFamily="18" charset="0"/>
              </a:rPr>
              <a:t>Мероприятия </a:t>
            </a:r>
            <a:r>
              <a:rPr lang="ru-RU" sz="4000" b="1" dirty="0" smtClean="0">
                <a:solidFill>
                  <a:srgbClr val="FFFF00"/>
                </a:solidFill>
                <a:latin typeface="Times New Roman" pitchFamily="18" charset="0"/>
                <a:cs typeface="Times New Roman" pitchFamily="18" charset="0"/>
              </a:rPr>
              <a:t>по предупреждению панических настроений</a:t>
            </a:r>
            <a:endParaRPr lang="ru-RU" sz="4000" dirty="0">
              <a:solidFill>
                <a:srgbClr val="FFFF00"/>
              </a:solidFill>
              <a:latin typeface="Times New Roman" pitchFamily="18" charset="0"/>
              <a:cs typeface="Times New Roman" pitchFamily="18" charset="0"/>
            </a:endParaRPr>
          </a:p>
        </p:txBody>
      </p:sp>
      <p:pic>
        <p:nvPicPr>
          <p:cNvPr id="4" name="Рисунок 3" descr="C:\Users\Администратор\Pictures\15.jpg"/>
          <p:cNvPicPr/>
          <p:nvPr/>
        </p:nvPicPr>
        <p:blipFill>
          <a:blip r:embed="rId2" cstate="print"/>
          <a:srcRect/>
          <a:stretch>
            <a:fillRect/>
          </a:stretch>
        </p:blipFill>
        <p:spPr bwMode="auto">
          <a:xfrm>
            <a:off x="1907704" y="3284984"/>
            <a:ext cx="540060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64704"/>
            <a:ext cx="8229600" cy="5559896"/>
          </a:xfrm>
        </p:spPr>
        <p:txBody>
          <a:bodyPr>
            <a:normAutofit fontScale="62500" lnSpcReduction="20000"/>
          </a:bodyPr>
          <a:lstStyle/>
          <a:p>
            <a:pPr algn="just">
              <a:buNone/>
            </a:pPr>
            <a:r>
              <a:rPr lang="ru-RU" sz="3800" b="1" dirty="0" smtClean="0">
                <a:solidFill>
                  <a:srgbClr val="FFFF00"/>
                </a:solidFill>
                <a:latin typeface="Times New Roman" pitchFamily="18" charset="0"/>
                <a:cs typeface="Times New Roman" pitchFamily="18" charset="0"/>
              </a:rPr>
              <a:t>Личность</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это человек, взятый в системе таких его психологических характеристик, которые социально обусловлены, проявляются в общественных по природе связях и отношениях, являются устойчивыми, определяют нравственные поступки человека, имеющие существенное значение для него самого и </a:t>
            </a:r>
            <a:r>
              <a:rPr lang="ru-RU" dirty="0" smtClean="0">
                <a:latin typeface="Times New Roman" pitchFamily="18" charset="0"/>
                <a:cs typeface="Times New Roman" pitchFamily="18" charset="0"/>
              </a:rPr>
              <a:t>окружающих.</a:t>
            </a:r>
            <a:endParaRPr lang="ru-RU" b="1" dirty="0" smtClean="0">
              <a:latin typeface="Times New Roman" pitchFamily="18" charset="0"/>
              <a:cs typeface="Times New Roman" pitchFamily="18" charset="0"/>
            </a:endParaRPr>
          </a:p>
          <a:p>
            <a:pPr algn="ctr">
              <a:buNone/>
            </a:pPr>
            <a:r>
              <a:rPr lang="ru-RU" sz="4000" b="1" dirty="0" smtClean="0">
                <a:solidFill>
                  <a:srgbClr val="FFFF00"/>
                </a:solidFill>
                <a:latin typeface="Times New Roman" pitchFamily="18" charset="0"/>
                <a:cs typeface="Times New Roman" pitchFamily="18" charset="0"/>
              </a:rPr>
              <a:t>Структура личности составляют:</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Направленность личности </a:t>
            </a:r>
            <a:r>
              <a:rPr lang="ru-RU" dirty="0" smtClean="0">
                <a:latin typeface="Times New Roman" pitchFamily="18" charset="0"/>
                <a:cs typeface="Times New Roman" pitchFamily="18" charset="0"/>
              </a:rPr>
              <a:t>(интересы, идеалы, убеждения, мировоззрение);</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Способности</a:t>
            </a:r>
            <a:r>
              <a:rPr lang="ru-RU" dirty="0" smtClean="0">
                <a:latin typeface="Times New Roman" pitchFamily="18" charset="0"/>
                <a:cs typeface="Times New Roman" pitchFamily="18" charset="0"/>
              </a:rPr>
              <a:t> (понимаются как индивидуально устойчивые свойства человека, определяющие его успехи в различных видах деятельности);</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Характер</a:t>
            </a:r>
            <a:r>
              <a:rPr lang="ru-RU" dirty="0" smtClean="0">
                <a:latin typeface="Times New Roman" pitchFamily="18" charset="0"/>
                <a:cs typeface="Times New Roman" pitchFamily="18" charset="0"/>
              </a:rPr>
              <a:t> (содержит качества, определяющие поступки человека в отношении других людей);</a:t>
            </a:r>
          </a:p>
          <a:p>
            <a:pPr algn="just">
              <a:buNone/>
            </a:pPr>
            <a:r>
              <a:rPr lang="ru-RU" dirty="0" smtClean="0">
                <a:latin typeface="Times New Roman" pitchFamily="18" charset="0"/>
                <a:cs typeface="Times New Roman" pitchFamily="18" charset="0"/>
              </a:rPr>
              <a:t>– Т</a:t>
            </a:r>
            <a:r>
              <a:rPr lang="ru-RU" u="sng" dirty="0" smtClean="0">
                <a:latin typeface="Times New Roman" pitchFamily="18" charset="0"/>
                <a:cs typeface="Times New Roman" pitchFamily="18" charset="0"/>
              </a:rPr>
              <a:t>емперамент</a:t>
            </a:r>
            <a:r>
              <a:rPr lang="ru-RU" dirty="0" smtClean="0">
                <a:latin typeface="Times New Roman" pitchFamily="18" charset="0"/>
                <a:cs typeface="Times New Roman" pitchFamily="18" charset="0"/>
              </a:rPr>
              <a:t> (включает качества, от которых зависят реакции человека на других людей и социальные обстоятельства);</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Волевые качества </a:t>
            </a:r>
            <a:r>
              <a:rPr lang="ru-RU" dirty="0" smtClean="0">
                <a:latin typeface="Times New Roman" pitchFamily="18" charset="0"/>
                <a:cs typeface="Times New Roman" pitchFamily="18" charset="0"/>
              </a:rPr>
              <a:t>(охватывают несколько специальных личностных свойств, влияющих на стремление человека к достижению поставленных целей);</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Эмоции</a:t>
            </a:r>
            <a:r>
              <a:rPr lang="ru-RU" dirty="0" smtClean="0">
                <a:latin typeface="Times New Roman" pitchFamily="18" charset="0"/>
                <a:cs typeface="Times New Roman" pitchFamily="18" charset="0"/>
              </a:rPr>
              <a:t> (переживания);</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Мотивация</a:t>
            </a:r>
            <a:r>
              <a:rPr lang="ru-RU" dirty="0" smtClean="0">
                <a:latin typeface="Times New Roman" pitchFamily="18" charset="0"/>
                <a:cs typeface="Times New Roman" pitchFamily="18" charset="0"/>
              </a:rPr>
              <a:t> (побуждения к деятельности);</a:t>
            </a:r>
          </a:p>
          <a:p>
            <a:pPr algn="just">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Социальные установки </a:t>
            </a:r>
            <a:r>
              <a:rPr lang="ru-RU" dirty="0" smtClean="0">
                <a:latin typeface="Times New Roman" pitchFamily="18" charset="0"/>
                <a:cs typeface="Times New Roman" pitchFamily="18" charset="0"/>
              </a:rPr>
              <a:t>(убеждения и отношения людей</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buNone/>
            </a:pPr>
            <a:r>
              <a:rPr lang="ru-RU" dirty="0" smtClean="0"/>
              <a:t> </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075240" cy="5793507"/>
          </a:xfrm>
        </p:spPr>
        <p:txBody>
          <a:bodyPr/>
          <a:lstStyle/>
          <a:p>
            <a:pPr algn="ctr">
              <a:buNone/>
            </a:pPr>
            <a:r>
              <a:rPr lang="ru-RU"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Для предотвращения паники важно </a:t>
            </a:r>
            <a:endParaRPr lang="ru-RU"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550926" indent="-514350">
              <a:buFont typeface="+mj-lt"/>
              <a:buAutoNum type="arabicPeriod"/>
            </a:pPr>
            <a:r>
              <a:rPr lang="ru-RU" dirty="0" smtClean="0">
                <a:latin typeface="Times New Roman" pitchFamily="18" charset="0"/>
                <a:cs typeface="Times New Roman" pitchFamily="18" charset="0"/>
              </a:rPr>
              <a:t>прервать </a:t>
            </a:r>
            <a:r>
              <a:rPr lang="ru-RU" dirty="0" smtClean="0">
                <a:latin typeface="Times New Roman" pitchFamily="18" charset="0"/>
                <a:cs typeface="Times New Roman" pitchFamily="18" charset="0"/>
              </a:rPr>
              <a:t>возбужденное состояние и успокоить людей, </a:t>
            </a:r>
            <a:r>
              <a:rPr lang="ru-RU" dirty="0" smtClean="0">
                <a:latin typeface="Times New Roman" pitchFamily="18" charset="0"/>
                <a:cs typeface="Times New Roman" pitchFamily="18" charset="0"/>
              </a:rPr>
              <a:t>или</a:t>
            </a:r>
          </a:p>
          <a:p>
            <a:pPr marL="550926" indent="-514350">
              <a:buFont typeface="+mj-lt"/>
              <a:buAutoNum type="arabicPeriod"/>
            </a:pPr>
            <a:endParaRPr lang="ru-RU" dirty="0" smtClean="0">
              <a:latin typeface="Times New Roman" pitchFamily="18" charset="0"/>
              <a:cs typeface="Times New Roman" pitchFamily="18" charset="0"/>
            </a:endParaRPr>
          </a:p>
          <a:p>
            <a:pPr marL="550926" indent="-514350">
              <a:buFont typeface="+mj-lt"/>
              <a:buAutoNum type="arabicPeriod"/>
            </a:pPr>
            <a:endParaRPr lang="ru-RU" dirty="0" smtClean="0">
              <a:latin typeface="Times New Roman" pitchFamily="18" charset="0"/>
              <a:cs typeface="Times New Roman" pitchFamily="18" charset="0"/>
            </a:endParaRPr>
          </a:p>
          <a:p>
            <a:pPr marL="550926" indent="-514350">
              <a:buFont typeface="+mj-lt"/>
              <a:buAutoNum type="arabicPeriod"/>
            </a:pPr>
            <a:endParaRPr lang="ru-RU" dirty="0" smtClean="0">
              <a:latin typeface="Times New Roman" pitchFamily="18" charset="0"/>
              <a:cs typeface="Times New Roman" pitchFamily="18" charset="0"/>
            </a:endParaRPr>
          </a:p>
          <a:p>
            <a:pPr marL="550926" indent="-514350">
              <a:buFont typeface="+mj-lt"/>
              <a:buAutoNum type="arabicPeriod"/>
            </a:pPr>
            <a:r>
              <a:rPr lang="ru-RU" dirty="0" smtClean="0">
                <a:latin typeface="Times New Roman" pitchFamily="18" charset="0"/>
                <a:cs typeface="Times New Roman" pitchFamily="18" charset="0"/>
              </a:rPr>
              <a:t>наоборот</a:t>
            </a:r>
            <a:r>
              <a:rPr lang="ru-RU" dirty="0" smtClean="0">
                <a:latin typeface="Times New Roman" pitchFamily="18" charset="0"/>
                <a:cs typeface="Times New Roman" pitchFamily="18" charset="0"/>
              </a:rPr>
              <a:t>, вывести из состояния оцепенения и активизировать их действия.</a:t>
            </a:r>
          </a:p>
          <a:p>
            <a:endParaRPr lang="ru-RU" dirty="0"/>
          </a:p>
        </p:txBody>
      </p:sp>
      <p:pic>
        <p:nvPicPr>
          <p:cNvPr id="4" name="Рисунок 3" descr="C:\Users\Администратор\Pictures\16.jpg"/>
          <p:cNvPicPr/>
          <p:nvPr/>
        </p:nvPicPr>
        <p:blipFill>
          <a:blip r:embed="rId2" cstate="print"/>
          <a:srcRect/>
          <a:stretch>
            <a:fillRect/>
          </a:stretch>
        </p:blipFill>
        <p:spPr bwMode="auto">
          <a:xfrm>
            <a:off x="3995936" y="1556792"/>
            <a:ext cx="3096344" cy="1728192"/>
          </a:xfrm>
          <a:prstGeom prst="rect">
            <a:avLst/>
          </a:prstGeom>
          <a:noFill/>
          <a:ln w="9525">
            <a:noFill/>
            <a:miter lim="800000"/>
            <a:headEnd/>
            <a:tailEnd/>
          </a:ln>
        </p:spPr>
      </p:pic>
      <p:pic>
        <p:nvPicPr>
          <p:cNvPr id="5" name="Рисунок 4" descr="C:\Users\Администратор\Pictures\slide_18.jpg"/>
          <p:cNvPicPr/>
          <p:nvPr/>
        </p:nvPicPr>
        <p:blipFill>
          <a:blip r:embed="rId3" cstate="print"/>
          <a:srcRect l="6767" t="11607" r="6787" b="4107"/>
          <a:stretch>
            <a:fillRect/>
          </a:stretch>
        </p:blipFill>
        <p:spPr bwMode="auto">
          <a:xfrm>
            <a:off x="5004048" y="4581128"/>
            <a:ext cx="345638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91264" cy="6336704"/>
          </a:xfrm>
        </p:spPr>
        <p:txBody>
          <a:bodyPr>
            <a:normAutofit fontScale="62500" lnSpcReduction="20000"/>
          </a:bodyPr>
          <a:lstStyle/>
          <a:p>
            <a:pPr algn="ctr">
              <a:buNone/>
            </a:pPr>
            <a:r>
              <a:rPr lang="ru-RU" sz="3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Для недопущения паники возможно проведение следующих </a:t>
            </a:r>
            <a:r>
              <a:rPr lang="ru-RU" sz="3800" dirty="0" smtClean="0">
                <a:solidFill>
                  <a:srgbClr val="FFFF00"/>
                </a:solidFill>
                <a:latin typeface="Times New Roman" pitchFamily="18" charset="0"/>
                <a:cs typeface="Times New Roman" pitchFamily="18" charset="0"/>
              </a:rPr>
              <a:t>мероприятий:</a:t>
            </a:r>
          </a:p>
          <a:p>
            <a:pPr>
              <a:buNone/>
            </a:pPr>
            <a:r>
              <a:rPr lang="ru-RU" dirty="0" smtClean="0">
                <a:latin typeface="Times New Roman" pitchFamily="18" charset="0"/>
                <a:cs typeface="Times New Roman" pitchFamily="18" charset="0"/>
              </a:rPr>
              <a:t>1. Своевременное определение очагов напряжения (поражения);</a:t>
            </a:r>
          </a:p>
          <a:p>
            <a:pPr>
              <a:buNone/>
            </a:pPr>
            <a:r>
              <a:rPr lang="ru-RU" dirty="0" smtClean="0">
                <a:latin typeface="Times New Roman" pitchFamily="18" charset="0"/>
                <a:cs typeface="Times New Roman" pitchFamily="18" charset="0"/>
              </a:rPr>
              <a:t>2. Спокойное, деловое, постоянное информирование людей, оказавшихся в очаге поражения, без излишней драматизации обстановки;</a:t>
            </a:r>
          </a:p>
          <a:p>
            <a:pPr>
              <a:buNone/>
            </a:pPr>
            <a:r>
              <a:rPr lang="ru-RU" dirty="0" smtClean="0">
                <a:latin typeface="Times New Roman" pitchFamily="18" charset="0"/>
                <a:cs typeface="Times New Roman" pitchFamily="18" charset="0"/>
              </a:rPr>
              <a:t>3. Четкое управление, постоянный контакт с оперативными и вспомогательными силами;</a:t>
            </a:r>
          </a:p>
          <a:p>
            <a:pPr>
              <a:buNone/>
            </a:pPr>
            <a:r>
              <a:rPr lang="ru-RU" dirty="0" smtClean="0">
                <a:latin typeface="Times New Roman" pitchFamily="18" charset="0"/>
                <a:cs typeface="Times New Roman" pitchFamily="18" charset="0"/>
              </a:rPr>
              <a:t>4. Простые и понятные указания о </a:t>
            </a:r>
            <a:r>
              <a:rPr lang="ru-RU" dirty="0" smtClean="0">
                <a:latin typeface="Times New Roman" pitchFamily="18" charset="0"/>
                <a:cs typeface="Times New Roman" pitchFamily="18" charset="0"/>
              </a:rPr>
              <a:t>действиях, </a:t>
            </a:r>
            <a:r>
              <a:rPr lang="ru-RU" dirty="0" smtClean="0">
                <a:latin typeface="Times New Roman" pitchFamily="18" charset="0"/>
                <a:cs typeface="Times New Roman" pitchFamily="18" charset="0"/>
              </a:rPr>
              <a:t>создание «островков спокойствия»;</a:t>
            </a:r>
          </a:p>
          <a:p>
            <a:pPr>
              <a:buNone/>
            </a:pPr>
            <a:r>
              <a:rPr lang="ru-RU" dirty="0" smtClean="0">
                <a:latin typeface="Times New Roman" pitchFamily="18" charset="0"/>
                <a:cs typeface="Times New Roman" pitchFamily="18" charset="0"/>
              </a:rPr>
              <a:t>5. Разрядка ситуации путем передачи музыки или проведение других отвлекающих маневров и занятий (упаковка вещей для эвакуации, уход за детьми, старыми, больными людьми и т.п.);</a:t>
            </a:r>
          </a:p>
          <a:p>
            <a:pPr>
              <a:buNone/>
            </a:pPr>
            <a:r>
              <a:rPr lang="ru-RU" dirty="0" smtClean="0">
                <a:latin typeface="Times New Roman" pitchFamily="18" charset="0"/>
                <a:cs typeface="Times New Roman" pitchFamily="18" charset="0"/>
              </a:rPr>
              <a:t>6. Изоляция паникеров и распространителей слухов, противодействие слухам путем непрерывной передачи сообщений об обстановке.</a:t>
            </a:r>
          </a:p>
          <a:p>
            <a:pPr>
              <a:buNone/>
            </a:pPr>
            <a:r>
              <a:rPr lang="ru-RU" dirty="0" smtClean="0">
                <a:latin typeface="Times New Roman" pitchFamily="18" charset="0"/>
                <a:cs typeface="Times New Roman" pitchFamily="18" charset="0"/>
              </a:rPr>
              <a:t>7. Открытие запасных выходов, управление потоками людей, организация мобильных групп, постановка им конкретных задач;</a:t>
            </a:r>
          </a:p>
          <a:p>
            <a:pPr>
              <a:buNone/>
            </a:pPr>
            <a:r>
              <a:rPr lang="ru-RU" dirty="0" smtClean="0">
                <a:latin typeface="Times New Roman" pitchFamily="18" charset="0"/>
                <a:cs typeface="Times New Roman" pitchFamily="18" charset="0"/>
              </a:rPr>
              <a:t>8. Исключение из обихода слов: </a:t>
            </a:r>
            <a:r>
              <a:rPr lang="ru-RU" b="1" dirty="0" smtClean="0">
                <a:latin typeface="Times New Roman" pitchFamily="18" charset="0"/>
                <a:cs typeface="Times New Roman" pitchFamily="18" charset="0"/>
              </a:rPr>
              <a:t>«паника», «катастрофа», «опасно для жизни»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9. Изолирование кричащих, успокоение душевнобольных, нервных;</a:t>
            </a:r>
          </a:p>
          <a:p>
            <a:pPr>
              <a:buNone/>
            </a:pPr>
            <a:r>
              <a:rPr lang="ru-RU" dirty="0" smtClean="0">
                <a:latin typeface="Times New Roman" pitchFamily="18" charset="0"/>
                <a:cs typeface="Times New Roman" pitchFamily="18" charset="0"/>
              </a:rPr>
              <a:t>10. Отстранение неумелых руководителей;</a:t>
            </a:r>
          </a:p>
          <a:p>
            <a:pPr>
              <a:buNone/>
            </a:pPr>
            <a:r>
              <a:rPr lang="ru-RU" dirty="0" smtClean="0">
                <a:latin typeface="Times New Roman" pitchFamily="18" charset="0"/>
                <a:cs typeface="Times New Roman" pitchFamily="18" charset="0"/>
              </a:rPr>
              <a:t>11. Особая ответственность при использовании силы (например, выстрел вверх может усилить панику).</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147248" cy="5865515"/>
          </a:xfrm>
        </p:spPr>
        <p:txBody>
          <a:bodyPr>
            <a:normAutofit fontScale="77500" lnSpcReduction="20000"/>
          </a:bodyPr>
          <a:lstStyle/>
          <a:p>
            <a:pPr algn="ctr">
              <a:buNone/>
            </a:pPr>
            <a:r>
              <a:rPr lang="ru-RU" sz="4100" dirty="0" smtClean="0">
                <a:solidFill>
                  <a:srgbClr val="FFFF00"/>
                </a:solidFill>
                <a:latin typeface="Times New Roman" pitchFamily="18" charset="0"/>
                <a:cs typeface="Times New Roman" pitchFamily="18" charset="0"/>
              </a:rPr>
              <a:t>Что делать если паника все же возникла ?</a:t>
            </a:r>
          </a:p>
          <a:p>
            <a:pPr>
              <a:buNone/>
            </a:pPr>
            <a:r>
              <a:rPr lang="ru-RU" dirty="0" smtClean="0">
                <a:latin typeface="Times New Roman" pitchFamily="18" charset="0"/>
                <a:cs typeface="Times New Roman" pitchFamily="18" charset="0"/>
              </a:rPr>
              <a:t>Ее следует немедленно и решительно пресечь. И желательно, как можно раньше, когда она носит поверхностный характер, еще не охватила большие массы и быстро поддается ликвидации.</a:t>
            </a:r>
          </a:p>
          <a:p>
            <a:pPr>
              <a:buNone/>
            </a:pPr>
            <a:r>
              <a:rPr lang="ru-RU" dirty="0" smtClean="0">
                <a:latin typeface="Times New Roman" pitchFamily="18" charset="0"/>
                <a:cs typeface="Times New Roman" pitchFamily="18" charset="0"/>
              </a:rPr>
              <a:t>Для пресечения паники следует:</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отвлечь внимание людей от источника страха или возбудителя паники, хотя бы на непродолжительное время;</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дать возможность людям хоть на мгновение очнуться от страха;</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руководителю взять управление толпой на себя;</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указания руководителя должны быть властными и громкими;</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надо незамедлительно всех вовлечь в борьбу с опасностью;</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постараться переключить внимание людей с действий «лидера» паникеров на человека, трезво мыслящего, обладающего хладнокровием.</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363272" cy="6192688"/>
          </a:xfrm>
        </p:spPr>
        <p:txBody>
          <a:bodyPr>
            <a:normAutofit fontScale="92500" lnSpcReduction="20000"/>
          </a:bodyPr>
          <a:lstStyle/>
          <a:p>
            <a:pPr>
              <a:buNone/>
            </a:pPr>
            <a:r>
              <a:rPr lang="ru-RU" dirty="0" smtClean="0">
                <a:latin typeface="Times New Roman" pitchFamily="18" charset="0"/>
                <a:cs typeface="Times New Roman" pitchFamily="18" charset="0"/>
              </a:rPr>
              <a:t>Единого рецепта пресечения паники нет. Приведем пример. В 1980 г. в Национальном театре г. Осло во время вечернего спектакля возник пожар, хотя зал был переполнен, пострадавших не было. Панику удалось предотвратить благодаря тому, что одна из актрис вышла на сцену, и спокойным голосом сообщила зрителям о возникшем пожаре и попросила их организованно покинуть зал. Она оставалась стоять на сцене до тех пор, пока не вышли все зрители. Действия актрисы были правильными:</a:t>
            </a:r>
          </a:p>
          <a:p>
            <a:pPr>
              <a:buNone/>
            </a:pPr>
            <a:r>
              <a:rPr lang="ru-RU" dirty="0" smtClean="0">
                <a:latin typeface="Times New Roman" pitchFamily="18" charset="0"/>
                <a:cs typeface="Times New Roman" pitchFamily="18" charset="0"/>
              </a:rPr>
              <a:t>- своевременное предупреждение о серьезной опасности;</a:t>
            </a:r>
          </a:p>
          <a:p>
            <a:pPr>
              <a:buNone/>
            </a:pPr>
            <a:r>
              <a:rPr lang="ru-RU" dirty="0" smtClean="0">
                <a:latin typeface="Times New Roman" pitchFamily="18" charset="0"/>
                <a:cs typeface="Times New Roman" pitchFamily="18" charset="0"/>
              </a:rPr>
              <a:t>- спокойный призыв к организованному выходу из опасной зоны;</a:t>
            </a:r>
          </a:p>
          <a:p>
            <a:pPr>
              <a:buNone/>
            </a:pPr>
            <a:r>
              <a:rPr lang="ru-RU" dirty="0" smtClean="0">
                <a:latin typeface="Times New Roman" pitchFamily="18" charset="0"/>
                <a:cs typeface="Times New Roman" pitchFamily="18" charset="0"/>
              </a:rPr>
              <a:t>- личный пример выдержки.</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260648"/>
            <a:ext cx="8568952" cy="6597352"/>
          </a:xfrm>
        </p:spPr>
        <p:txBody>
          <a:bodyPr>
            <a:normAutofit fontScale="77500" lnSpcReduction="20000"/>
          </a:bodyPr>
          <a:lstStyle/>
          <a:p>
            <a:pPr algn="ctr">
              <a:buNone/>
            </a:pPr>
            <a:r>
              <a:rPr lang="ru-RU" sz="4200" dirty="0" smtClean="0">
                <a:solidFill>
                  <a:srgbClr val="FFFF00"/>
                </a:solidFill>
                <a:latin typeface="Times New Roman" pitchFamily="18" charset="0"/>
                <a:cs typeface="Times New Roman" pitchFamily="18" charset="0"/>
              </a:rPr>
              <a:t>Заключение</a:t>
            </a:r>
          </a:p>
          <a:p>
            <a:pPr algn="just">
              <a:buNone/>
            </a:pPr>
            <a:r>
              <a:rPr lang="ru-RU" dirty="0" smtClean="0">
                <a:latin typeface="Times New Roman" pitchFamily="18" charset="0"/>
                <a:cs typeface="Times New Roman" pitchFamily="18" charset="0"/>
              </a:rPr>
              <a:t>Потрясающие нашу страну катастрофы, стихийные бедствия, межнациональные и межрегиональные конфликты, рост насилия с очевидностью показали, насколько важна готовность людей к воздействию поражающих факторов чрезвычайной ситуации. Известно, что любая чрезвычайная ситуация оказывает большое эмоциональное воздействие на человека. Спектр эмоциональных состояний, испытываемых человеком во время неординарных ситуации достаточно разнообразен, а последствия пережитой психологической травмы, затрагивают все уровни человеческого функционирования и приводят к стойким личностным изменениям не только у людей, непосредственно переживших стресс, но и у очевидцев, и у членов их семей. Знание и учет психологических особенностей человека, пережившего чрезвычайную ситуацию, повышение собственной компетенции в данном вопросе позволяют снизить риск тяжелейших последствий до минимума.</a:t>
            </a:r>
          </a:p>
          <a:p>
            <a:pPr algn="ctr">
              <a:buNone/>
            </a:pPr>
            <a:endParaRPr lang="ru-RU"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7467600" cy="5865515"/>
          </a:xfrm>
        </p:spPr>
        <p:txBody>
          <a:bodyPr/>
          <a:lstStyle/>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lgn="ctr">
              <a:buNone/>
            </a:pPr>
            <a:endParaRPr lang="ru-RU" sz="4400" dirty="0" smtClean="0">
              <a:solidFill>
                <a:srgbClr val="FFFF00"/>
              </a:solidFill>
              <a:latin typeface="Times New Roman" pitchFamily="18" charset="0"/>
              <a:cs typeface="Times New Roman" pitchFamily="18" charset="0"/>
            </a:endParaRPr>
          </a:p>
          <a:p>
            <a:pPr algn="ctr">
              <a:buNone/>
            </a:pPr>
            <a:r>
              <a:rPr lang="ru-RU" sz="4400" dirty="0" smtClean="0">
                <a:solidFill>
                  <a:srgbClr val="FFFF00"/>
                </a:solidFill>
                <a:latin typeface="Times New Roman" pitchFamily="18" charset="0"/>
                <a:cs typeface="Times New Roman" pitchFamily="18" charset="0"/>
              </a:rPr>
              <a:t>Спасибо за внимание!!!</a:t>
            </a:r>
            <a:endParaRPr lang="ru-RU" sz="4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smtClean="0"/>
          </a:p>
          <a:p>
            <a:pPr algn="ctr">
              <a:buNone/>
            </a:pPr>
            <a:r>
              <a:rPr lang="ru-RU" sz="4400" dirty="0" smtClean="0">
                <a:solidFill>
                  <a:srgbClr val="FFFF00"/>
                </a:solidFill>
                <a:latin typeface="Times New Roman" pitchFamily="18" charset="0"/>
                <a:cs typeface="Times New Roman" pitchFamily="18" charset="0"/>
              </a:rPr>
              <a:t>Какие будут вопросы???</a:t>
            </a:r>
          </a:p>
          <a:p>
            <a:pPr>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075240" cy="6120680"/>
          </a:xfrm>
        </p:spPr>
        <p:txBody>
          <a:bodyPr>
            <a:normAutofit fontScale="47500" lnSpcReduction="20000"/>
          </a:bodyPr>
          <a:lstStyle/>
          <a:p>
            <a:pPr algn="ctr">
              <a:buNone/>
            </a:pPr>
            <a:r>
              <a:rPr lang="ru-RU" b="1" dirty="0" smtClean="0">
                <a:latin typeface="Times New Roman" pitchFamily="18" charset="0"/>
                <a:cs typeface="Times New Roman" pitchFamily="18" charset="0"/>
              </a:rPr>
              <a:t>СПИСОК </a:t>
            </a:r>
            <a:r>
              <a:rPr lang="ru-RU" b="1" dirty="0" smtClean="0">
                <a:latin typeface="Times New Roman" pitchFamily="18" charset="0"/>
                <a:cs typeface="Times New Roman" pitchFamily="18" charset="0"/>
              </a:rPr>
              <a:t> ИСПОЛЬЗОВАННОЙ ЛИТЕРАТУРЫ</a:t>
            </a: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Федеральные законы      </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Федеральный Закон РФ "О защите населения и территорий от чрезвычайных ситуаций природного и техногенного характера" от 21.12.1994 г.</a:t>
            </a:r>
          </a:p>
          <a:p>
            <a:pPr lvl="0">
              <a:buNone/>
            </a:pPr>
            <a:r>
              <a:rPr lang="ru-RU" dirty="0" smtClean="0">
                <a:latin typeface="Times New Roman" pitchFamily="18" charset="0"/>
                <a:cs typeface="Times New Roman" pitchFamily="18" charset="0"/>
              </a:rPr>
              <a:t>Федеральный закон РФ "Об аварийно - спасательных службах и статусе спасателей" от 22.08.1995г.</a:t>
            </a:r>
          </a:p>
          <a:p>
            <a:pPr lvl="0">
              <a:buNone/>
            </a:pPr>
            <a:r>
              <a:rPr lang="ru-RU" dirty="0" smtClean="0">
                <a:latin typeface="Times New Roman" pitchFamily="18" charset="0"/>
                <a:cs typeface="Times New Roman" pitchFamily="18" charset="0"/>
              </a:rPr>
              <a:t>Федеральный закон РФ "О гражданской обороне" от 12.02.1998г.</a:t>
            </a:r>
          </a:p>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Научно-методическая литература</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Абдульханова</a:t>
            </a:r>
            <a:r>
              <a:rPr lang="ru-RU" dirty="0" smtClean="0">
                <a:latin typeface="Times New Roman" pitchFamily="18" charset="0"/>
                <a:cs typeface="Times New Roman" pitchFamily="18" charset="0"/>
              </a:rPr>
              <a:t> К.А. и др. Психология и педагогика. Учебное пособие. М.: «Совершенство». 1998 г. – С. 251-267.</a:t>
            </a:r>
          </a:p>
          <a:p>
            <a:pPr lvl="0">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Аграшенков</a:t>
            </a:r>
            <a:r>
              <a:rPr lang="ru-RU" dirty="0" smtClean="0">
                <a:latin typeface="Times New Roman" pitchFamily="18" charset="0"/>
                <a:cs typeface="Times New Roman" pitchFamily="18" charset="0"/>
              </a:rPr>
              <a:t> А. Психология на каждый день. Советы, рекомендации, тесты. «</a:t>
            </a:r>
            <a:r>
              <a:rPr lang="ru-RU" dirty="0" err="1" smtClean="0">
                <a:latin typeface="Times New Roman" pitchFamily="18" charset="0"/>
                <a:cs typeface="Times New Roman" pitchFamily="18" charset="0"/>
              </a:rPr>
              <a:t>ВечеАст</a:t>
            </a:r>
            <a:r>
              <a:rPr lang="ru-RU" dirty="0" smtClean="0">
                <a:latin typeface="Times New Roman" pitchFamily="18" charset="0"/>
                <a:cs typeface="Times New Roman" pitchFamily="18" charset="0"/>
              </a:rPr>
              <a:t>». М., 1997г., С. 321-360.</a:t>
            </a:r>
          </a:p>
          <a:p>
            <a:pPr lvl="0">
              <a:buNone/>
            </a:pPr>
            <a:r>
              <a:rPr lang="ru-RU" dirty="0" err="1" smtClean="0">
                <a:latin typeface="Times New Roman" pitchFamily="18" charset="0"/>
                <a:cs typeface="Times New Roman" pitchFamily="18" charset="0"/>
              </a:rPr>
              <a:t>Азон</a:t>
            </a:r>
            <a:r>
              <a:rPr lang="ru-RU" dirty="0" smtClean="0">
                <a:latin typeface="Times New Roman" pitchFamily="18" charset="0"/>
                <a:cs typeface="Times New Roman" pitchFamily="18" charset="0"/>
              </a:rPr>
              <a:t> Б. Стресс излечим. Пер. с франц. М.: Крон-Пресс, 1994 г.– 125 с.</a:t>
            </a:r>
          </a:p>
          <a:p>
            <a:pPr lvl="0">
              <a:buNone/>
            </a:pPr>
            <a:r>
              <a:rPr lang="ru-RU" dirty="0" smtClean="0">
                <a:latin typeface="Times New Roman" pitchFamily="18" charset="0"/>
                <a:cs typeface="Times New Roman" pitchFamily="18" charset="0"/>
              </a:rPr>
              <a:t>Александровский Ю.А. Психоневротические расстройства при аварии на Чернобыльской АЭС. Медицинские аспекты аварии на Чернобыльской АЭС. Материалы научной конференции 11-13 мая 1988 г. Киев, Здоровья, 1988 г.– С. 171-172.</a:t>
            </a:r>
          </a:p>
          <a:p>
            <a:pPr lvl="0">
              <a:buNone/>
            </a:pPr>
            <a:r>
              <a:rPr lang="ru-RU" dirty="0" smtClean="0">
                <a:latin typeface="Times New Roman" pitchFamily="18" charset="0"/>
                <a:cs typeface="Times New Roman" pitchFamily="18" charset="0"/>
              </a:rPr>
              <a:t>Алексеев А.В. Себя преодолеть изд. 2-е </a:t>
            </a:r>
            <a:r>
              <a:rPr lang="ru-RU" dirty="0" err="1" smtClean="0">
                <a:latin typeface="Times New Roman" pitchFamily="18" charset="0"/>
                <a:cs typeface="Times New Roman" pitchFamily="18" charset="0"/>
              </a:rPr>
              <a:t>допол</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перераб</a:t>
            </a:r>
            <a:r>
              <a:rPr lang="ru-RU" dirty="0" smtClean="0">
                <a:latin typeface="Times New Roman" pitchFamily="18" charset="0"/>
                <a:cs typeface="Times New Roman" pitchFamily="18" charset="0"/>
              </a:rPr>
              <a:t>. Физкультура и спорт. М.1982г., С. 49-128.</a:t>
            </a:r>
          </a:p>
          <a:p>
            <a:pPr lvl="0">
              <a:buNone/>
            </a:pPr>
            <a:r>
              <a:rPr lang="ru-RU" dirty="0" smtClean="0">
                <a:latin typeface="Times New Roman" pitchFamily="18" charset="0"/>
                <a:cs typeface="Times New Roman" pitchFamily="18" charset="0"/>
              </a:rPr>
              <a:t>Андреева Г.М. Социальная психология. М.: Аспект Пресс. 1998 г. С. 235-248.</a:t>
            </a:r>
          </a:p>
          <a:p>
            <a:pPr lvl="0">
              <a:buNone/>
            </a:pPr>
            <a:r>
              <a:rPr lang="ru-RU" dirty="0" err="1" smtClean="0">
                <a:latin typeface="Times New Roman" pitchFamily="18" charset="0"/>
                <a:cs typeface="Times New Roman" pitchFamily="18" charset="0"/>
              </a:rPr>
              <a:t>Андросюк</a:t>
            </a:r>
            <a:r>
              <a:rPr lang="ru-RU" dirty="0" smtClean="0">
                <a:latin typeface="Times New Roman" pitchFamily="18" charset="0"/>
                <a:cs typeface="Times New Roman" pitchFamily="18" charset="0"/>
              </a:rPr>
              <a:t> В.Г. Педагогика и психология в деятельности органов внутренних дел 2000 г. – 125 с.</a:t>
            </a:r>
          </a:p>
          <a:p>
            <a:pPr lvl="0">
              <a:buNone/>
            </a:pPr>
            <a:r>
              <a:rPr lang="ru-RU" dirty="0" smtClean="0">
                <a:latin typeface="Times New Roman" pitchFamily="18" charset="0"/>
                <a:cs typeface="Times New Roman" pitchFamily="18" charset="0"/>
              </a:rPr>
              <a:t>Баринов А. Как подготовить специалиста, готового действовать в ЧС. Основы безопасности жизнедеятельности. № 3, 1999 г. – С. 62-63.</a:t>
            </a:r>
          </a:p>
          <a:p>
            <a:pPr lvl="0">
              <a:buNone/>
            </a:pPr>
            <a:r>
              <a:rPr lang="ru-RU" dirty="0" err="1" smtClean="0">
                <a:latin typeface="Times New Roman" pitchFamily="18" charset="0"/>
                <a:cs typeface="Times New Roman" pitchFamily="18" charset="0"/>
              </a:rPr>
              <a:t>Бассет</a:t>
            </a:r>
            <a:r>
              <a:rPr lang="ru-RU" dirty="0" smtClean="0">
                <a:latin typeface="Times New Roman" pitchFamily="18" charset="0"/>
                <a:cs typeface="Times New Roman" pitchFamily="18" charset="0"/>
              </a:rPr>
              <a:t> Л. Только без паники! Как избавиться от чрезмерной тревожности. </a:t>
            </a:r>
            <a:r>
              <a:rPr lang="ru-RU" dirty="0" err="1" smtClean="0">
                <a:latin typeface="Times New Roman" pitchFamily="18" charset="0"/>
                <a:cs typeface="Times New Roman" pitchFamily="18" charset="0"/>
              </a:rPr>
              <a:t>С-Пет.:Питер</a:t>
            </a:r>
            <a:r>
              <a:rPr lang="ru-RU" dirty="0" smtClean="0">
                <a:latin typeface="Times New Roman" pitchFamily="18" charset="0"/>
                <a:cs typeface="Times New Roman" pitchFamily="18" charset="0"/>
              </a:rPr>
              <a:t> Пресс, 1997 г.– 58 с.</a:t>
            </a:r>
          </a:p>
          <a:p>
            <a:pPr lvl="0">
              <a:buNone/>
            </a:pPr>
            <a:r>
              <a:rPr lang="ru-RU" dirty="0" smtClean="0">
                <a:latin typeface="Times New Roman" pitchFamily="18" charset="0"/>
                <a:cs typeface="Times New Roman" pitchFamily="18" charset="0"/>
              </a:rPr>
              <a:t>Библиотека экстремальных ситуаций / Под ред.  Г.Г.Луганского, М. 1995 г. – 147 с. </a:t>
            </a:r>
          </a:p>
          <a:p>
            <a:pPr lvl="0">
              <a:buNone/>
            </a:pPr>
            <a:r>
              <a:rPr lang="ru-RU" dirty="0" err="1" smtClean="0">
                <a:latin typeface="Times New Roman" pitchFamily="18" charset="0"/>
                <a:cs typeface="Times New Roman" pitchFamily="18" charset="0"/>
              </a:rPr>
              <a:t>Браш</a:t>
            </a:r>
            <a:r>
              <a:rPr lang="ru-RU" dirty="0" smtClean="0">
                <a:latin typeface="Times New Roman" pitchFamily="18" charset="0"/>
                <a:cs typeface="Times New Roman" pitchFamily="18" charset="0"/>
              </a:rPr>
              <a:t> Х., </a:t>
            </a:r>
            <a:r>
              <a:rPr lang="ru-RU" dirty="0" err="1" smtClean="0">
                <a:latin typeface="Times New Roman" pitchFamily="18" charset="0"/>
                <a:cs typeface="Times New Roman" pitchFamily="18" charset="0"/>
              </a:rPr>
              <a:t>Рихберг</a:t>
            </a:r>
            <a:r>
              <a:rPr lang="ru-RU" dirty="0" smtClean="0">
                <a:latin typeface="Times New Roman" pitchFamily="18" charset="0"/>
                <a:cs typeface="Times New Roman" pitchFamily="18" charset="0"/>
              </a:rPr>
              <a:t> И-М. Беспричинный страх. Пер. с нем., М.: Сигма Пресс. Ростов-на-Дону. </a:t>
            </a:r>
            <a:r>
              <a:rPr lang="ru-RU" dirty="0" err="1" smtClean="0">
                <a:latin typeface="Times New Roman" pitchFamily="18" charset="0"/>
                <a:cs typeface="Times New Roman" pitchFamily="18" charset="0"/>
              </a:rPr>
              <a:t>Фенникс</a:t>
            </a:r>
            <a:r>
              <a:rPr lang="ru-RU" dirty="0" smtClean="0">
                <a:latin typeface="Times New Roman" pitchFamily="18" charset="0"/>
                <a:cs typeface="Times New Roman" pitchFamily="18" charset="0"/>
              </a:rPr>
              <a:t>, 1998 г.– 81 с.</a:t>
            </a:r>
          </a:p>
          <a:p>
            <a:pPr lvl="0">
              <a:buNone/>
            </a:pPr>
            <a:r>
              <a:rPr lang="ru-RU" dirty="0" smtClean="0">
                <a:latin typeface="Times New Roman" pitchFamily="18" charset="0"/>
                <a:cs typeface="Times New Roman" pitchFamily="18" charset="0"/>
              </a:rPr>
              <a:t>Воробьев А. Боевая психическая травма. Военные знания №11-12. 1992 г.– С. 15-19</a:t>
            </a:r>
          </a:p>
          <a:p>
            <a:pPr lvl="0">
              <a:buNone/>
            </a:pPr>
            <a:r>
              <a:rPr lang="ru-RU" dirty="0" err="1" smtClean="0">
                <a:latin typeface="Times New Roman" pitchFamily="18" charset="0"/>
                <a:cs typeface="Times New Roman" pitchFamily="18" charset="0"/>
              </a:rPr>
              <a:t>Гуренкова</a:t>
            </a:r>
            <a:r>
              <a:rPr lang="ru-RU" dirty="0" smtClean="0">
                <a:latin typeface="Times New Roman" pitchFamily="18" charset="0"/>
                <a:cs typeface="Times New Roman" pitchFamily="18" charset="0"/>
              </a:rPr>
              <a:t> Т.Н., Елисеева И.Н., Кузнецова Т.Ю., Макарова О.Л., </a:t>
            </a:r>
            <a:r>
              <a:rPr lang="ru-RU" dirty="0" err="1" smtClean="0">
                <a:latin typeface="Times New Roman" pitchFamily="18" charset="0"/>
                <a:cs typeface="Times New Roman" pitchFamily="18" charset="0"/>
              </a:rPr>
              <a:t>Матафонова</a:t>
            </a:r>
            <a:r>
              <a:rPr lang="ru-RU" dirty="0" smtClean="0">
                <a:latin typeface="Times New Roman" pitchFamily="18" charset="0"/>
                <a:cs typeface="Times New Roman" pitchFamily="18" charset="0"/>
              </a:rPr>
              <a:t> Т.Ю., Павлова М.В., Шойгу Ю.С. Психология экстремальных ситуаций. М., 1997. – 147 с.</a:t>
            </a:r>
          </a:p>
          <a:p>
            <a:pPr lvl="0">
              <a:buNone/>
            </a:pPr>
            <a:r>
              <a:rPr lang="ru-RU" dirty="0" err="1" smtClean="0">
                <a:latin typeface="Times New Roman" pitchFamily="18" charset="0"/>
                <a:cs typeface="Times New Roman" pitchFamily="18" charset="0"/>
              </a:rPr>
              <a:t>Дезорцев</a:t>
            </a:r>
            <a:r>
              <a:rPr lang="ru-RU" dirty="0" smtClean="0">
                <a:latin typeface="Times New Roman" pitchFamily="18" charset="0"/>
                <a:cs typeface="Times New Roman" pitchFamily="18" charset="0"/>
              </a:rPr>
              <a:t> В.В. Эмоции, стресс, неврозы, здоровье. Уфа. </a:t>
            </a:r>
            <a:r>
              <a:rPr lang="ru-RU" dirty="0" err="1" smtClean="0">
                <a:latin typeface="Times New Roman" pitchFamily="18" charset="0"/>
                <a:cs typeface="Times New Roman" pitchFamily="18" charset="0"/>
              </a:rPr>
              <a:t>Полиграфкомбинат</a:t>
            </a:r>
            <a:r>
              <a:rPr lang="ru-RU" dirty="0" smtClean="0">
                <a:latin typeface="Times New Roman" pitchFamily="18" charset="0"/>
                <a:cs typeface="Times New Roman" pitchFamily="18" charset="0"/>
              </a:rPr>
              <a:t> . 1998 г.– 78 с.</a:t>
            </a:r>
          </a:p>
          <a:p>
            <a:pPr lvl="0">
              <a:buNone/>
            </a:pPr>
            <a:r>
              <a:rPr lang="ru-RU" dirty="0" err="1" smtClean="0">
                <a:latin typeface="Times New Roman" pitchFamily="18" charset="0"/>
                <a:cs typeface="Times New Roman" pitchFamily="18" charset="0"/>
              </a:rPr>
              <a:t>Доусуэлл</a:t>
            </a:r>
            <a:r>
              <a:rPr lang="ru-RU" dirty="0" smtClean="0">
                <a:latin typeface="Times New Roman" pitchFamily="18" charset="0"/>
                <a:cs typeface="Times New Roman" pitchFamily="18" charset="0"/>
              </a:rPr>
              <a:t> П. Выживание в экстремальных ситуациях. М.: «</a:t>
            </a:r>
            <a:r>
              <a:rPr lang="ru-RU" dirty="0" err="1" smtClean="0">
                <a:latin typeface="Times New Roman" pitchFamily="18" charset="0"/>
                <a:cs typeface="Times New Roman" pitchFamily="18" charset="0"/>
              </a:rPr>
              <a:t>Росмэн</a:t>
            </a:r>
            <a:r>
              <a:rPr lang="ru-RU" dirty="0" smtClean="0">
                <a:latin typeface="Times New Roman" pitchFamily="18" charset="0"/>
                <a:cs typeface="Times New Roman" pitchFamily="18" charset="0"/>
              </a:rPr>
              <a:t>», 1996 г.– С. 46-49.</a:t>
            </a: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260648"/>
            <a:ext cx="8820472" cy="6984776"/>
          </a:xfrm>
        </p:spPr>
        <p:txBody>
          <a:bodyPr>
            <a:normAutofit fontScale="47500" lnSpcReduction="20000"/>
          </a:bodyPr>
          <a:lstStyle/>
          <a:p>
            <a:pPr lvl="0">
              <a:buNone/>
            </a:pPr>
            <a:r>
              <a:rPr lang="ru-RU" dirty="0" smtClean="0">
                <a:latin typeface="Times New Roman" pitchFamily="18" charset="0"/>
                <a:cs typeface="Times New Roman" pitchFamily="18" charset="0"/>
              </a:rPr>
              <a:t>Дружинин В.Ф., Мотивация деятельности в чрезвычайных ситуациях, М., 1996. – 124 с.</a:t>
            </a:r>
          </a:p>
          <a:p>
            <a:pPr lvl="0">
              <a:buNone/>
            </a:pPr>
            <a:r>
              <a:rPr lang="ru-RU" dirty="0" err="1" smtClean="0">
                <a:latin typeface="Times New Roman" pitchFamily="18" charset="0"/>
                <a:cs typeface="Times New Roman" pitchFamily="18" charset="0"/>
              </a:rPr>
              <a:t>Жариков</a:t>
            </a:r>
            <a:r>
              <a:rPr lang="ru-RU" dirty="0" smtClean="0">
                <a:latin typeface="Times New Roman" pitchFamily="18" charset="0"/>
                <a:cs typeface="Times New Roman" pitchFamily="18" charset="0"/>
              </a:rPr>
              <a:t> Е.С. Психологические средства </a:t>
            </a:r>
            <a:r>
              <a:rPr lang="ru-RU" dirty="0" err="1" smtClean="0">
                <a:latin typeface="Times New Roman" pitchFamily="18" charset="0"/>
                <a:cs typeface="Times New Roman" pitchFamily="18" charset="0"/>
              </a:rPr>
              <a:t>стрессоустойчивости</a:t>
            </a:r>
            <a:r>
              <a:rPr lang="ru-RU" dirty="0" smtClean="0">
                <a:latin typeface="Times New Roman" pitchFamily="18" charset="0"/>
                <a:cs typeface="Times New Roman" pitchFamily="18" charset="0"/>
              </a:rPr>
              <a:t>. М., 1990 г.– 45 с.</a:t>
            </a:r>
          </a:p>
          <a:p>
            <a:pPr lvl="0">
              <a:buNone/>
            </a:pPr>
            <a:r>
              <a:rPr lang="ru-RU" dirty="0" err="1" smtClean="0">
                <a:latin typeface="Times New Roman" pitchFamily="18" charset="0"/>
                <a:cs typeface="Times New Roman" pitchFamily="18" charset="0"/>
              </a:rPr>
              <a:t>Жариков</a:t>
            </a:r>
            <a:r>
              <a:rPr lang="ru-RU" dirty="0" smtClean="0">
                <a:latin typeface="Times New Roman" pitchFamily="18" charset="0"/>
                <a:cs typeface="Times New Roman" pitchFamily="18" charset="0"/>
              </a:rPr>
              <a:t> Е.С. Уроки психолога для руководителя. </a:t>
            </a:r>
            <a:r>
              <a:rPr lang="ru-RU" dirty="0" err="1" smtClean="0">
                <a:latin typeface="Times New Roman" pitchFamily="18" charset="0"/>
                <a:cs typeface="Times New Roman" pitchFamily="18" charset="0"/>
              </a:rPr>
              <a:t>Вып</a:t>
            </a:r>
            <a:r>
              <a:rPr lang="ru-RU" dirty="0" smtClean="0">
                <a:latin typeface="Times New Roman" pitchFamily="18" charset="0"/>
                <a:cs typeface="Times New Roman" pitchFamily="18" charset="0"/>
              </a:rPr>
              <a:t>. №2. М.: «Знание», 1990 г.– С. 3-10.</a:t>
            </a:r>
          </a:p>
          <a:p>
            <a:pPr lvl="0">
              <a:buNone/>
            </a:pPr>
            <a:r>
              <a:rPr lang="ru-RU" dirty="0" err="1" smtClean="0">
                <a:latin typeface="Times New Roman" pitchFamily="18" charset="0"/>
                <a:cs typeface="Times New Roman" pitchFamily="18" charset="0"/>
              </a:rPr>
              <a:t>Завязкин</a:t>
            </a:r>
            <a:r>
              <a:rPr lang="ru-RU" dirty="0" smtClean="0">
                <a:latin typeface="Times New Roman" pitchFamily="18" charset="0"/>
                <a:cs typeface="Times New Roman" pitchFamily="18" charset="0"/>
              </a:rPr>
              <a:t> О.В. Самоконтроль и саморегуляция. Донецк: </a:t>
            </a:r>
            <a:r>
              <a:rPr lang="ru-RU" dirty="0" err="1" smtClean="0">
                <a:latin typeface="Times New Roman" pitchFamily="18" charset="0"/>
                <a:cs typeface="Times New Roman" pitchFamily="18" charset="0"/>
              </a:rPr>
              <a:t>Сталкер</a:t>
            </a:r>
            <a:r>
              <a:rPr lang="ru-RU" dirty="0" smtClean="0">
                <a:latin typeface="Times New Roman" pitchFamily="18" charset="0"/>
                <a:cs typeface="Times New Roman" pitchFamily="18" charset="0"/>
              </a:rPr>
              <a:t>, 1998 г. – 121 с.</a:t>
            </a:r>
          </a:p>
          <a:p>
            <a:pPr lvl="0">
              <a:buNone/>
            </a:pPr>
            <a:r>
              <a:rPr lang="ru-RU" dirty="0" err="1" smtClean="0">
                <a:latin typeface="Times New Roman" pitchFamily="18" charset="0"/>
                <a:cs typeface="Times New Roman" pitchFamily="18" charset="0"/>
              </a:rPr>
              <a:t>Йолов</a:t>
            </a:r>
            <a:r>
              <a:rPr lang="ru-RU" dirty="0" smtClean="0">
                <a:latin typeface="Times New Roman" pitchFamily="18" charset="0"/>
                <a:cs typeface="Times New Roman" pitchFamily="18" charset="0"/>
              </a:rPr>
              <a:t> Г. Стресс и психологическая устойчивость. Военные знания № 6-1984 г. – С.11.</a:t>
            </a:r>
          </a:p>
          <a:p>
            <a:pPr lvl="0">
              <a:buNone/>
            </a:pPr>
            <a:r>
              <a:rPr lang="ru-RU" dirty="0" smtClean="0">
                <a:latin typeface="Times New Roman" pitchFamily="18" charset="0"/>
                <a:cs typeface="Times New Roman" pitchFamily="18" charset="0"/>
              </a:rPr>
              <a:t>Катастрофы конца XX века. Под общей редакцией Владимирова В.А. - М.: УРСС,1998 г.– 136 с.</a:t>
            </a:r>
          </a:p>
          <a:p>
            <a:pPr lvl="0">
              <a:buNone/>
            </a:pPr>
            <a:r>
              <a:rPr lang="ru-RU" dirty="0" smtClean="0">
                <a:latin typeface="Times New Roman" pitchFamily="18" charset="0"/>
                <a:cs typeface="Times New Roman" pitchFamily="18" charset="0"/>
              </a:rPr>
              <a:t>Котик М.А. Психология безопасности. </a:t>
            </a:r>
            <a:r>
              <a:rPr lang="ru-RU" dirty="0" err="1" smtClean="0">
                <a:latin typeface="Times New Roman" pitchFamily="18" charset="0"/>
                <a:cs typeface="Times New Roman" pitchFamily="18" charset="0"/>
              </a:rPr>
              <a:t>Таллин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Валгус</a:t>
            </a:r>
            <a:r>
              <a:rPr lang="ru-RU" dirty="0" smtClean="0">
                <a:latin typeface="Times New Roman" pitchFamily="18" charset="0"/>
                <a:cs typeface="Times New Roman" pitchFamily="18" charset="0"/>
              </a:rPr>
              <a:t>, 1981 г. – С.135.</a:t>
            </a:r>
          </a:p>
          <a:p>
            <a:pPr lvl="0">
              <a:buNone/>
            </a:pPr>
            <a:r>
              <a:rPr lang="ru-RU" dirty="0" err="1" smtClean="0">
                <a:latin typeface="Times New Roman" pitchFamily="18" charset="0"/>
                <a:cs typeface="Times New Roman" pitchFamily="18" charset="0"/>
              </a:rPr>
              <a:t>Красногорская</a:t>
            </a:r>
            <a:r>
              <a:rPr lang="ru-RU" dirty="0" smtClean="0">
                <a:latin typeface="Times New Roman" pitchFamily="18" charset="0"/>
                <a:cs typeface="Times New Roman" pitchFamily="18" charset="0"/>
              </a:rPr>
              <a:t> Н.Н., </a:t>
            </a:r>
            <a:r>
              <a:rPr lang="ru-RU" dirty="0" err="1" smtClean="0">
                <a:latin typeface="Times New Roman" pitchFamily="18" charset="0"/>
                <a:cs typeface="Times New Roman" pitchFamily="18" charset="0"/>
              </a:rPr>
              <a:t>Цвиленева</a:t>
            </a:r>
            <a:r>
              <a:rPr lang="ru-RU" dirty="0" smtClean="0">
                <a:latin typeface="Times New Roman" pitchFamily="18" charset="0"/>
                <a:cs typeface="Times New Roman" pitchFamily="18" charset="0"/>
              </a:rPr>
              <a:t> Н.Ю., Хамитов Р.З. Обеспечение безопасности жизнедеятельности в чрезвычайных ситуациях техногенного характера: / Учебное </a:t>
            </a:r>
            <a:r>
              <a:rPr lang="ru-RU" dirty="0" err="1" smtClean="0">
                <a:latin typeface="Times New Roman" pitchFamily="18" charset="0"/>
                <a:cs typeface="Times New Roman" pitchFamily="18" charset="0"/>
              </a:rPr>
              <a:t>пособие.УГАТУ.-Уфа</a:t>
            </a:r>
            <a:r>
              <a:rPr lang="ru-RU" dirty="0" smtClean="0">
                <a:latin typeface="Times New Roman" pitchFamily="18" charset="0"/>
                <a:cs typeface="Times New Roman" pitchFamily="18" charset="0"/>
              </a:rPr>
              <a:t>, 1998 г. – 78 с.</a:t>
            </a:r>
          </a:p>
          <a:p>
            <a:pPr lvl="0">
              <a:buNone/>
            </a:pPr>
            <a:r>
              <a:rPr lang="ru-RU" dirty="0" smtClean="0">
                <a:latin typeface="Times New Roman" pitchFamily="18" charset="0"/>
                <a:cs typeface="Times New Roman" pitchFamily="18" charset="0"/>
              </a:rPr>
              <a:t>Лебедев В.И. Личность в экстремальных условиях. М.: ИПЛ, 1989 г.– 89 с.</a:t>
            </a:r>
          </a:p>
          <a:p>
            <a:pPr lvl="0">
              <a:buNone/>
            </a:pPr>
            <a:r>
              <a:rPr lang="ru-RU" dirty="0" smtClean="0">
                <a:latin typeface="Times New Roman" pitchFamily="18" charset="0"/>
                <a:cs typeface="Times New Roman" pitchFamily="18" charset="0"/>
              </a:rPr>
              <a:t>Литвак М.Е., Мирович М.О. Как преодолеть горе. Ростов на Дону, Феникс, 2000 г.– 54 с.</a:t>
            </a:r>
          </a:p>
          <a:p>
            <a:pPr lvl="0">
              <a:buNone/>
            </a:pPr>
            <a:r>
              <a:rPr lang="ru-RU" dirty="0" err="1" smtClean="0">
                <a:latin typeface="Times New Roman" pitchFamily="18" charset="0"/>
                <a:cs typeface="Times New Roman" pitchFamily="18" charset="0"/>
              </a:rPr>
              <a:t>Лэйк</a:t>
            </a:r>
            <a:r>
              <a:rPr lang="ru-RU" dirty="0" smtClean="0">
                <a:latin typeface="Times New Roman" pitchFamily="18" charset="0"/>
                <a:cs typeface="Times New Roman" pitchFamily="18" charset="0"/>
              </a:rPr>
              <a:t> Д. Как преодолеть стресс. Пер. с англ. </a:t>
            </a:r>
            <a:r>
              <a:rPr lang="ru-RU" dirty="0" err="1" smtClean="0">
                <a:latin typeface="Times New Roman" pitchFamily="18" charset="0"/>
                <a:cs typeface="Times New Roman" pitchFamily="18" charset="0"/>
              </a:rPr>
              <a:t>С-Пт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Норинт</a:t>
            </a:r>
            <a:r>
              <a:rPr lang="ru-RU" dirty="0" smtClean="0">
                <a:latin typeface="Times New Roman" pitchFamily="18" charset="0"/>
                <a:cs typeface="Times New Roman" pitchFamily="18" charset="0"/>
              </a:rPr>
              <a:t>». 2000 г.– 124 с.</a:t>
            </a:r>
          </a:p>
          <a:p>
            <a:pPr lvl="0">
              <a:buNone/>
            </a:pPr>
            <a:r>
              <a:rPr lang="ru-RU" dirty="0" smtClean="0">
                <a:latin typeface="Times New Roman" pitchFamily="18" charset="0"/>
                <a:cs typeface="Times New Roman" pitchFamily="18" charset="0"/>
              </a:rPr>
              <a:t>Медицина катастроф: Учебное пособие / Под редакцией </a:t>
            </a:r>
            <a:r>
              <a:rPr lang="ru-RU" dirty="0" err="1" smtClean="0">
                <a:latin typeface="Times New Roman" pitchFamily="18" charset="0"/>
                <a:cs typeface="Times New Roman" pitchFamily="18" charset="0"/>
              </a:rPr>
              <a:t>Рябочкина</a:t>
            </a:r>
            <a:r>
              <a:rPr lang="ru-RU" dirty="0" smtClean="0">
                <a:latin typeface="Times New Roman" pitchFamily="18" charset="0"/>
                <a:cs typeface="Times New Roman" pitchFamily="18" charset="0"/>
              </a:rPr>
              <a:t> В.М., </a:t>
            </a:r>
            <a:r>
              <a:rPr lang="ru-RU" dirty="0" err="1" smtClean="0">
                <a:latin typeface="Times New Roman" pitchFamily="18" charset="0"/>
                <a:cs typeface="Times New Roman" pitchFamily="18" charset="0"/>
              </a:rPr>
              <a:t>Назаренко</a:t>
            </a:r>
            <a:r>
              <a:rPr lang="ru-RU" dirty="0" smtClean="0">
                <a:latin typeface="Times New Roman" pitchFamily="18" charset="0"/>
                <a:cs typeface="Times New Roman" pitchFamily="18" charset="0"/>
              </a:rPr>
              <a:t> Г.И. М:. «ИНИ Лтд»,1996 г. – 98 с.</a:t>
            </a:r>
          </a:p>
          <a:p>
            <a:pPr lvl="0">
              <a:buNone/>
            </a:pPr>
            <a:r>
              <a:rPr lang="ru-RU" dirty="0" err="1" smtClean="0">
                <a:latin typeface="Times New Roman" pitchFamily="18" charset="0"/>
                <a:cs typeface="Times New Roman" pitchFamily="18" charset="0"/>
              </a:rPr>
              <a:t>Нарицын</a:t>
            </a:r>
            <a:r>
              <a:rPr lang="ru-RU" dirty="0" smtClean="0">
                <a:latin typeface="Times New Roman" pitchFamily="18" charset="0"/>
                <a:cs typeface="Times New Roman" pitchFamily="18" charset="0"/>
              </a:rPr>
              <a:t> Н.Н. Азбука психологической безопасности М.: </a:t>
            </a:r>
            <a:r>
              <a:rPr lang="ru-RU" dirty="0" err="1" smtClean="0">
                <a:latin typeface="Times New Roman" pitchFamily="18" charset="0"/>
                <a:cs typeface="Times New Roman" pitchFamily="18" charset="0"/>
              </a:rPr>
              <a:t>Издат</a:t>
            </a:r>
            <a:r>
              <a:rPr lang="ru-RU" dirty="0" smtClean="0">
                <a:latin typeface="Times New Roman" pitchFamily="18" charset="0"/>
                <a:cs typeface="Times New Roman" pitchFamily="18" charset="0"/>
              </a:rPr>
              <a:t>. «Русский журнал», 2013. – 178 с.</a:t>
            </a:r>
          </a:p>
          <a:p>
            <a:pPr lvl="0">
              <a:buNone/>
            </a:pPr>
            <a:r>
              <a:rPr lang="ru-RU" dirty="0" smtClean="0">
                <a:latin typeface="Times New Roman" pitchFamily="18" charset="0"/>
                <a:cs typeface="Times New Roman" pitchFamily="18" charset="0"/>
              </a:rPr>
              <a:t>Осипов С. Красная маска паники. Аргументы и факты. № 23 - 1994 г.– С.12-15.</a:t>
            </a:r>
          </a:p>
          <a:p>
            <a:pPr lvl="0">
              <a:buNone/>
            </a:pPr>
            <a:r>
              <a:rPr lang="ru-RU" dirty="0" smtClean="0">
                <a:latin typeface="Times New Roman" pitchFamily="18" charset="0"/>
                <a:cs typeface="Times New Roman" pitchFamily="18" charset="0"/>
              </a:rPr>
              <a:t>Осипов С. Люди и катастрофы. Аргументы и факты. Здоровье № 29 - 1999 г.– С. 25-26</a:t>
            </a:r>
          </a:p>
          <a:p>
            <a:pPr lvl="0">
              <a:buNone/>
            </a:pPr>
            <a:r>
              <a:rPr lang="ru-RU" dirty="0" smtClean="0">
                <a:latin typeface="Times New Roman" pitchFamily="18" charset="0"/>
                <a:cs typeface="Times New Roman" pitchFamily="18" charset="0"/>
              </a:rPr>
              <a:t>Осипов С. Люди и катастрофы. Аргументы и факты №29, 1999 г. с.4-9.</a:t>
            </a:r>
          </a:p>
          <a:p>
            <a:pPr lvl="0">
              <a:buNone/>
            </a:pPr>
            <a:r>
              <a:rPr lang="ru-RU" dirty="0" smtClean="0">
                <a:latin typeface="Times New Roman" pitchFamily="18" charset="0"/>
                <a:cs typeface="Times New Roman" pitchFamily="18" charset="0"/>
              </a:rPr>
              <a:t>Панкратов В.Н. Искусство управлять собой. Практическое руководство М.: </a:t>
            </a:r>
            <a:r>
              <a:rPr lang="ru-RU" dirty="0" err="1" smtClean="0">
                <a:latin typeface="Times New Roman" pitchFamily="18" charset="0"/>
                <a:cs typeface="Times New Roman" pitchFamily="18" charset="0"/>
              </a:rPr>
              <a:t>Издат</a:t>
            </a:r>
            <a:r>
              <a:rPr lang="ru-RU" dirty="0" smtClean="0">
                <a:latin typeface="Times New Roman" pitchFamily="18" charset="0"/>
                <a:cs typeface="Times New Roman" pitchFamily="18" charset="0"/>
              </a:rPr>
              <a:t>. Института Психотерапии, 2000 г.– 189 с.</a:t>
            </a:r>
          </a:p>
          <a:p>
            <a:pPr lvl="0">
              <a:buNone/>
            </a:pPr>
            <a:r>
              <a:rPr lang="ru-RU" dirty="0" smtClean="0">
                <a:latin typeface="Times New Roman" pitchFamily="18" charset="0"/>
                <a:cs typeface="Times New Roman" pitchFamily="18" charset="0"/>
              </a:rPr>
              <a:t>Петров Н.Н. Человек в чрезвычайных ситуациях. Учебное пособие. Челябинск: Южно-Уральск. Книжное издательство. 1995 г.– 102 с.</a:t>
            </a:r>
          </a:p>
          <a:p>
            <a:pPr lvl="0">
              <a:buNone/>
            </a:pPr>
            <a:r>
              <a:rPr lang="ru-RU" dirty="0" smtClean="0">
                <a:latin typeface="Times New Roman" pitchFamily="18" charset="0"/>
                <a:cs typeface="Times New Roman" pitchFamily="18" charset="0"/>
              </a:rPr>
              <a:t>Тарас А.Е., </a:t>
            </a:r>
            <a:r>
              <a:rPr lang="ru-RU" dirty="0" err="1" smtClean="0">
                <a:latin typeface="Times New Roman" pitchFamily="18" charset="0"/>
                <a:cs typeface="Times New Roman" pitchFamily="18" charset="0"/>
              </a:rPr>
              <a:t>Сельченок</a:t>
            </a:r>
            <a:r>
              <a:rPr lang="ru-RU" dirty="0" smtClean="0">
                <a:latin typeface="Times New Roman" pitchFamily="18" charset="0"/>
                <a:cs typeface="Times New Roman" pitchFamily="18" charset="0"/>
              </a:rPr>
              <a:t> К.В.Психология экстремальных ситуаций. Хрестоматия. Мн.:«</a:t>
            </a:r>
            <a:r>
              <a:rPr lang="ru-RU" dirty="0" err="1" smtClean="0">
                <a:latin typeface="Times New Roman" pitchFamily="18" charset="0"/>
                <a:cs typeface="Times New Roman" pitchFamily="18" charset="0"/>
              </a:rPr>
              <a:t>Харвест</a:t>
            </a:r>
            <a:r>
              <a:rPr lang="ru-RU" dirty="0" smtClean="0">
                <a:latin typeface="Times New Roman" pitchFamily="18" charset="0"/>
                <a:cs typeface="Times New Roman" pitchFamily="18" charset="0"/>
              </a:rPr>
              <a:t>». 1999 г.– 256 с.</a:t>
            </a:r>
          </a:p>
          <a:p>
            <a:pPr lvl="0">
              <a:buNone/>
            </a:pPr>
            <a:r>
              <a:rPr lang="ru-RU" dirty="0" smtClean="0">
                <a:latin typeface="Times New Roman" pitchFamily="18" charset="0"/>
                <a:cs typeface="Times New Roman" pitchFamily="18" charset="0"/>
              </a:rPr>
              <a:t>Решетников М.М. и др. Психофизиологические аспекты состояния поведения и деятельность людей в очагах стихийных бедствий и катастроф. Военно-медицинский журнал. – 1991 – № 9.– С. 11-16.</a:t>
            </a:r>
          </a:p>
          <a:p>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147248" cy="5721499"/>
          </a:xfrm>
        </p:spPr>
        <p:txBody>
          <a:bodyPr>
            <a:normAutofit fontScale="77500" lnSpcReduction="20000"/>
          </a:bodyPr>
          <a:lstStyle/>
          <a:p>
            <a:pPr lvl="0">
              <a:buNone/>
            </a:pPr>
            <a:r>
              <a:rPr lang="ru-RU" dirty="0" err="1" smtClean="0">
                <a:latin typeface="Times New Roman" pitchFamily="18" charset="0"/>
                <a:cs typeface="Times New Roman" pitchFamily="18" charset="0"/>
              </a:rPr>
              <a:t>Рутман</a:t>
            </a:r>
            <a:r>
              <a:rPr lang="ru-RU" dirty="0" smtClean="0">
                <a:latin typeface="Times New Roman" pitchFamily="18" charset="0"/>
                <a:cs typeface="Times New Roman" pitchFamily="18" charset="0"/>
              </a:rPr>
              <a:t> Э.М. Как преодолеть стресс. М.: ТОО «ТП» В. Секачев, 1998.– 65 с.</a:t>
            </a:r>
          </a:p>
          <a:p>
            <a:pPr lvl="0">
              <a:buNone/>
            </a:pPr>
            <a:r>
              <a:rPr lang="ru-RU" dirty="0" smtClean="0">
                <a:latin typeface="Times New Roman" pitchFamily="18" charset="0"/>
                <a:cs typeface="Times New Roman" pitchFamily="18" charset="0"/>
              </a:rPr>
              <a:t>Самыгин С.И., </a:t>
            </a:r>
            <a:r>
              <a:rPr lang="ru-RU" dirty="0" err="1" smtClean="0">
                <a:latin typeface="Times New Roman" pitchFamily="18" charset="0"/>
                <a:cs typeface="Times New Roman" pitchFamily="18" charset="0"/>
              </a:rPr>
              <a:t>Смыгина</a:t>
            </a:r>
            <a:r>
              <a:rPr lang="ru-RU" dirty="0" smtClean="0">
                <a:latin typeface="Times New Roman" pitchFamily="18" charset="0"/>
                <a:cs typeface="Times New Roman" pitchFamily="18" charset="0"/>
              </a:rPr>
              <a:t> О.П., Столяренко Л.Д., </a:t>
            </a:r>
            <a:r>
              <a:rPr lang="ru-RU" dirty="0" err="1" smtClean="0">
                <a:latin typeface="Times New Roman" pitchFamily="18" charset="0"/>
                <a:cs typeface="Times New Roman" pitchFamily="18" charset="0"/>
              </a:rPr>
              <a:t>Турчин</a:t>
            </a:r>
            <a:r>
              <a:rPr lang="ru-RU" dirty="0" smtClean="0">
                <a:latin typeface="Times New Roman" pitchFamily="18" charset="0"/>
                <a:cs typeface="Times New Roman" pitchFamily="18" charset="0"/>
              </a:rPr>
              <a:t> Н.Ю., Шевченко В.А. Школа выживания. Ростов-на-Дону. Феникс.1996 г.– 45 с.</a:t>
            </a:r>
          </a:p>
          <a:p>
            <a:pPr lvl="0">
              <a:buNone/>
            </a:pPr>
            <a:r>
              <a:rPr lang="ru-RU" dirty="0" err="1" smtClean="0">
                <a:latin typeface="Times New Roman" pitchFamily="18" charset="0"/>
                <a:cs typeface="Times New Roman" pitchFamily="18" charset="0"/>
              </a:rPr>
              <a:t>Селье</a:t>
            </a:r>
            <a:r>
              <a:rPr lang="ru-RU" dirty="0" smtClean="0">
                <a:latin typeface="Times New Roman" pitchFamily="18" charset="0"/>
                <a:cs typeface="Times New Roman" pitchFamily="18" charset="0"/>
              </a:rPr>
              <a:t> Г. Стресс без </a:t>
            </a:r>
            <a:r>
              <a:rPr lang="ru-RU" dirty="0" err="1" smtClean="0">
                <a:latin typeface="Times New Roman" pitchFamily="18" charset="0"/>
                <a:cs typeface="Times New Roman" pitchFamily="18" charset="0"/>
              </a:rPr>
              <a:t>дистресса</a:t>
            </a:r>
            <a:r>
              <a:rPr lang="ru-RU" dirty="0" smtClean="0">
                <a:latin typeface="Times New Roman" pitchFamily="18" charset="0"/>
                <a:cs typeface="Times New Roman" pitchFamily="18" charset="0"/>
              </a:rPr>
              <a:t>. М.: Прогресс, 1982 г.– С. 5-15.</a:t>
            </a:r>
          </a:p>
          <a:p>
            <a:pPr lvl="0">
              <a:buNone/>
            </a:pPr>
            <a:r>
              <a:rPr lang="ru-RU" dirty="0" err="1" smtClean="0">
                <a:latin typeface="Times New Roman" pitchFamily="18" charset="0"/>
                <a:cs typeface="Times New Roman" pitchFamily="18" charset="0"/>
              </a:rPr>
              <a:t>Собчик</a:t>
            </a:r>
            <a:r>
              <a:rPr lang="ru-RU" dirty="0" smtClean="0">
                <a:latin typeface="Times New Roman" pitchFamily="18" charset="0"/>
                <a:cs typeface="Times New Roman" pitchFamily="18" charset="0"/>
              </a:rPr>
              <a:t> Л.Е., Белоусов А.А. Психологическая подготовка населения к действиям в условиях ЧС. Задачи и перспективы. Обзорная информация ВИНИТИ. Проблемы безопасности при ЧС № 10 1998 г. стр. 26.</a:t>
            </a:r>
          </a:p>
          <a:p>
            <a:pPr lvl="0">
              <a:buNone/>
            </a:pPr>
            <a:r>
              <a:rPr lang="ru-RU" dirty="0" smtClean="0">
                <a:latin typeface="Times New Roman" pitchFamily="18" charset="0"/>
                <a:cs typeface="Times New Roman" pitchFamily="18" charset="0"/>
              </a:rPr>
              <a:t>Фролов В. Психологическая готовность к опасности. Гражданская защита. – № 3. – 1999 г. – С. 32.</a:t>
            </a:r>
          </a:p>
          <a:p>
            <a:pPr lvl="0">
              <a:buNone/>
            </a:pPr>
            <a:r>
              <a:rPr lang="ru-RU" dirty="0" smtClean="0">
                <a:latin typeface="Times New Roman" pitchFamily="18" charset="0"/>
                <a:cs typeface="Times New Roman" pitchFamily="18" charset="0"/>
              </a:rPr>
              <a:t>Черепанова Е.М. Психология стресса. М.: «Академия», 1996 г.– 124 с.</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1" algn="ctr">
              <a:buNone/>
            </a:pPr>
            <a:r>
              <a:rPr lang="ru-RU" sz="3600" b="1" dirty="0" err="1" smtClean="0">
                <a:solidFill>
                  <a:srgbClr val="FFFF00"/>
                </a:solidFill>
                <a:latin typeface="Times New Roman" pitchFamily="18" charset="0"/>
                <a:cs typeface="Times New Roman" pitchFamily="18" charset="0"/>
              </a:rPr>
              <a:t>Тензионные</a:t>
            </a:r>
            <a:r>
              <a:rPr lang="ru-RU" sz="3600" b="1" dirty="0" smtClean="0">
                <a:solidFill>
                  <a:srgbClr val="FFFF00"/>
                </a:solidFill>
                <a:latin typeface="Times New Roman" pitchFamily="18" charset="0"/>
                <a:cs typeface="Times New Roman" pitchFamily="18" charset="0"/>
              </a:rPr>
              <a:t> состояния испытываемые человеком в </a:t>
            </a:r>
            <a:r>
              <a:rPr lang="ru-RU" sz="3600" b="1" dirty="0" smtClean="0">
                <a:solidFill>
                  <a:srgbClr val="FFFF00"/>
                </a:solidFill>
                <a:latin typeface="Times New Roman" pitchFamily="18" charset="0"/>
                <a:cs typeface="Times New Roman" pitchFamily="18" charset="0"/>
              </a:rPr>
              <a:t> чрезвычайных ситуациях</a:t>
            </a:r>
          </a:p>
          <a:p>
            <a:pPr lvl="1" algn="ctr">
              <a:buNone/>
            </a:pPr>
            <a:endParaRPr lang="ru-RU" sz="3600" dirty="0" smtClean="0">
              <a:solidFill>
                <a:srgbClr val="FFFF00"/>
              </a:solidFill>
              <a:latin typeface="Times New Roman" pitchFamily="18" charset="0"/>
              <a:cs typeface="Times New Roman" pitchFamily="18" charset="0"/>
            </a:endParaRPr>
          </a:p>
          <a:p>
            <a:endParaRPr lang="ru-RU" dirty="0"/>
          </a:p>
        </p:txBody>
      </p:sp>
      <p:pic>
        <p:nvPicPr>
          <p:cNvPr id="4" name="Рисунок 3" descr="C:\Users\Администратор\Pictures\4.jpg"/>
          <p:cNvPicPr/>
          <p:nvPr/>
        </p:nvPicPr>
        <p:blipFill>
          <a:blip r:embed="rId2" cstate="print"/>
          <a:srcRect/>
          <a:stretch>
            <a:fillRect/>
          </a:stretch>
        </p:blipFill>
        <p:spPr bwMode="auto">
          <a:xfrm>
            <a:off x="1691680" y="3573016"/>
            <a:ext cx="5760640"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92696"/>
            <a:ext cx="8229600" cy="5631904"/>
          </a:xfrm>
        </p:spPr>
        <p:txBody>
          <a:bodyPr/>
          <a:lstStyle/>
          <a:p>
            <a:pPr>
              <a:buNone/>
            </a:pPr>
            <a:r>
              <a:rPr lang="ru-RU" sz="2800" dirty="0" smtClean="0"/>
              <a:t> </a:t>
            </a:r>
            <a:r>
              <a:rPr lang="ru-RU" sz="2800" dirty="0" smtClean="0"/>
              <a:t>     </a:t>
            </a:r>
          </a:p>
          <a:p>
            <a:pPr>
              <a:buNone/>
            </a:pPr>
            <a:r>
              <a:rPr lang="ru-RU" sz="2800" dirty="0" err="1" smtClean="0">
                <a:solidFill>
                  <a:srgbClr val="FFFF00"/>
                </a:solidFill>
                <a:latin typeface="Times New Roman" pitchFamily="18" charset="0"/>
                <a:cs typeface="Times New Roman" pitchFamily="18" charset="0"/>
              </a:rPr>
              <a:t>Тензионные</a:t>
            </a:r>
            <a:r>
              <a:rPr lang="ru-RU" sz="2800" dirty="0" smtClean="0">
                <a:solidFill>
                  <a:srgbClr val="FFFF00"/>
                </a:solidFill>
                <a:latin typeface="Times New Roman" pitchFamily="18" charset="0"/>
                <a:cs typeface="Times New Roman" pitchFamily="18" charset="0"/>
              </a:rPr>
              <a:t> состояния - </a:t>
            </a:r>
            <a:r>
              <a:rPr lang="ru-RU" sz="2800" dirty="0" err="1" smtClean="0">
                <a:solidFill>
                  <a:srgbClr val="FFFF00"/>
                </a:solidFill>
                <a:latin typeface="Times New Roman" pitchFamily="18" charset="0"/>
                <a:cs typeface="Times New Roman" pitchFamily="18" charset="0"/>
              </a:rPr>
              <a:t>состояния</a:t>
            </a:r>
            <a:r>
              <a:rPr lang="ru-RU" sz="2800" dirty="0" smtClean="0">
                <a:solidFill>
                  <a:srgbClr val="FFFF00"/>
                </a:solidFill>
                <a:latin typeface="Times New Roman" pitchFamily="18" charset="0"/>
                <a:cs typeface="Times New Roman" pitchFamily="18" charset="0"/>
              </a:rPr>
              <a:t> напряжения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Среди психических явлений психическим состояниям принадлежит одно из основных мест. В то же время, несмотря на интенсивное изучение проблемы психических состояний, очень многое в ней остается неясным. По мнению Т.А. Немчина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«необходима успешная разработка этой проблемы потому, что психические состояния существенно определяют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характер деятельности </a:t>
            </a:r>
            <a:r>
              <a:rPr lang="ru-RU"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человека</a:t>
            </a:r>
            <a:r>
              <a:rPr lang="ru-RU" dirty="0" smtClean="0">
                <a:solidFill>
                  <a:srgbClr val="FF0000"/>
                </a:solidFill>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703912"/>
          </a:xfrm>
        </p:spPr>
        <p:txBody>
          <a:bodyPr>
            <a:normAutofit fontScale="62500" lnSpcReduction="20000"/>
          </a:bodyPr>
          <a:lstStyle/>
          <a:p>
            <a:pPr algn="just">
              <a:buNone/>
            </a:pPr>
            <a:r>
              <a:rPr lang="ru-RU" sz="3400" dirty="0" smtClean="0">
                <a:solidFill>
                  <a:srgbClr val="FFFF00"/>
                </a:solidFill>
                <a:latin typeface="Times New Roman" pitchFamily="18" charset="0"/>
                <a:cs typeface="Times New Roman" pitchFamily="18" charset="0"/>
              </a:rPr>
              <a:t>«Чрезвычайная </a:t>
            </a:r>
            <a:r>
              <a:rPr lang="ru-RU" sz="3400" dirty="0" smtClean="0">
                <a:solidFill>
                  <a:srgbClr val="FFFF00"/>
                </a:solidFill>
                <a:latin typeface="Times New Roman" pitchFamily="18" charset="0"/>
                <a:cs typeface="Times New Roman" pitchFamily="18" charset="0"/>
              </a:rPr>
              <a:t>ситуация – это такое состояние системы жизнедеятельности, которое опасно для жизни и здоровья, неблагоприятно для функционирования психики человека и может вызвать </a:t>
            </a:r>
            <a:r>
              <a:rPr lang="ru-RU" sz="3400" dirty="0" smtClean="0">
                <a:solidFill>
                  <a:srgbClr val="FFFF00"/>
                </a:solidFill>
                <a:latin typeface="Times New Roman" pitchFamily="18" charset="0"/>
                <a:cs typeface="Times New Roman" pitchFamily="18" charset="0"/>
              </a:rPr>
              <a:t>напряженность»</a:t>
            </a:r>
            <a:r>
              <a:rPr lang="ru-RU" dirty="0" smtClean="0">
                <a:solidFill>
                  <a:srgbClr val="FFFF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(В.Г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Андросюк</a:t>
            </a:r>
            <a:r>
              <a:rPr lang="ru-RU" dirty="0" smtClean="0">
                <a:latin typeface="Times New Roman" pitchFamily="18" charset="0"/>
                <a:cs typeface="Times New Roman" pitchFamily="18" charset="0"/>
              </a:rPr>
              <a:t>). </a:t>
            </a:r>
          </a:p>
          <a:p>
            <a:pPr algn="ctr">
              <a:buNone/>
            </a:pPr>
            <a:r>
              <a:rPr lang="ru-RU" sz="3400" u="sng"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Основные характеристики </a:t>
            </a:r>
            <a:r>
              <a:rPr lang="ru-RU" sz="3400" u="sng"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чрезвычайной ситуации</a:t>
            </a:r>
            <a:r>
              <a:rPr lang="ru-RU" sz="3400" u="sng" dirty="0" smtClean="0">
                <a:solidFill>
                  <a:srgbClr val="92D050"/>
                </a:solidFill>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1. Это ситуация </a:t>
            </a:r>
            <a:r>
              <a:rPr lang="ru-RU" dirty="0" smtClean="0">
                <a:solidFill>
                  <a:srgbClr val="FF0000"/>
                </a:solidFill>
                <a:latin typeface="Times New Roman" pitchFamily="18" charset="0"/>
                <a:cs typeface="Times New Roman" pitchFamily="18" charset="0"/>
              </a:rPr>
              <a:t>крайняя,</a:t>
            </a:r>
            <a:r>
              <a:rPr lang="ru-RU" dirty="0" smtClean="0">
                <a:latin typeface="Times New Roman" pitchFamily="18" charset="0"/>
                <a:cs typeface="Times New Roman" pitchFamily="18" charset="0"/>
              </a:rPr>
              <a:t> с очень большим по силе воздействием, выходящим за пределы диапазона возможностей человека.</a:t>
            </a:r>
          </a:p>
          <a:p>
            <a:pPr algn="just">
              <a:buNone/>
            </a:pPr>
            <a:r>
              <a:rPr lang="ru-RU" dirty="0" smtClean="0">
                <a:latin typeface="Times New Roman" pitchFamily="18" charset="0"/>
                <a:cs typeface="Times New Roman" pitchFamily="18" charset="0"/>
              </a:rPr>
              <a:t>2. Это усложненные условия деятельности, которые субъективно воспринимаются, понимаются и оцениваются человеком как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трудные, опасные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и т.д.</a:t>
            </a:r>
          </a:p>
          <a:p>
            <a:pPr algn="just">
              <a:buNone/>
            </a:pPr>
            <a:r>
              <a:rPr lang="ru-RU" dirty="0" smtClean="0">
                <a:latin typeface="Times New Roman" pitchFamily="18" charset="0"/>
                <a:cs typeface="Times New Roman" pitchFamily="18" charset="0"/>
              </a:rPr>
              <a:t>3. Ситуация вызывает возникновение достаточно сложной для субъекта задачи,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трудного</a:t>
            </a:r>
            <a:r>
              <a:rPr lang="ru-RU" dirty="0" smtClean="0">
                <a:latin typeface="Times New Roman" pitchFamily="18" charset="0"/>
                <a:cs typeface="Times New Roman" pitchFamily="18" charset="0"/>
              </a:rPr>
              <a:t>» психического состояния.</a:t>
            </a:r>
          </a:p>
          <a:p>
            <a:pPr algn="just">
              <a:buNone/>
            </a:pPr>
            <a:r>
              <a:rPr lang="ru-RU" dirty="0" smtClean="0">
                <a:latin typeface="Times New Roman" pitchFamily="18" charset="0"/>
                <a:cs typeface="Times New Roman" pitchFamily="18" charset="0"/>
              </a:rPr>
              <a:t>4. Чрезвычайная ситуация ведет к появлению состояния динамического рассогласования и требует </a:t>
            </a:r>
            <a:r>
              <a:rPr lang="ru-RU" dirty="0" smtClean="0">
                <a:solidFill>
                  <a:srgbClr val="FF0000"/>
                </a:solidFill>
                <a:latin typeface="Times New Roman" pitchFamily="18" charset="0"/>
                <a:cs typeface="Times New Roman" pitchFamily="18" charset="0"/>
              </a:rPr>
              <a:t>максимальной мобилизации ресурсов организма. </a:t>
            </a:r>
          </a:p>
          <a:p>
            <a:pPr algn="just">
              <a:buNone/>
            </a:pPr>
            <a:r>
              <a:rPr lang="ru-RU" dirty="0" smtClean="0">
                <a:latin typeface="Times New Roman" pitchFamily="18" charset="0"/>
                <a:cs typeface="Times New Roman" pitchFamily="18" charset="0"/>
              </a:rPr>
              <a:t>5. Такая ситуация вызывает негативные функциональные состояния, нарушения психологической регуляции деятельности, и, тем самым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снижает эффективность и надежность деятельности</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6. Человек сталкивается с невозможностью реализации своих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мотивов</a:t>
            </a:r>
            <a:r>
              <a:rPr lang="ru-RU"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стремлений, ценностей, интересов. </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12776"/>
            <a:ext cx="8229600" cy="4911824"/>
          </a:xfrm>
        </p:spPr>
        <p:txBody>
          <a:bodyPr>
            <a:normAutofit/>
          </a:bodyPr>
          <a:lstStyle/>
          <a:p>
            <a:pPr algn="just">
              <a:buNone/>
            </a:pPr>
            <a:r>
              <a:rPr lang="ru-RU" sz="2400" dirty="0" smtClean="0">
                <a:latin typeface="Times New Roman" pitchFamily="18" charset="0"/>
                <a:cs typeface="Times New Roman" pitchFamily="18" charset="0"/>
              </a:rPr>
              <a:t>Факторы, порождающие психическую напряженность, могут в одних случаях оказывать </a:t>
            </a:r>
            <a:r>
              <a:rPr lang="ru-RU"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положительное мобилизующее влияние</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latin typeface="Times New Roman" pitchFamily="18" charset="0"/>
                <a:cs typeface="Times New Roman" pitchFamily="18" charset="0"/>
              </a:rPr>
              <a:t>на человека, </a:t>
            </a:r>
            <a:endParaRPr lang="ru-RU" sz="2400" dirty="0" smtClean="0">
              <a:latin typeface="Times New Roman" pitchFamily="18" charset="0"/>
              <a:cs typeface="Times New Roman" pitchFamily="18" charset="0"/>
            </a:endParaRPr>
          </a:p>
          <a:p>
            <a:pPr algn="just">
              <a:buNone/>
            </a:pPr>
            <a:endParaRPr lang="ru-RU" sz="2400" dirty="0" smtClean="0">
              <a:latin typeface="Times New Roman" pitchFamily="18" charset="0"/>
              <a:cs typeface="Times New Roman" pitchFamily="18" charset="0"/>
            </a:endParaRPr>
          </a:p>
          <a:p>
            <a:pPr algn="just">
              <a:buNone/>
            </a:pPr>
            <a:endParaRPr lang="ru-RU" sz="2400" dirty="0" smtClean="0">
              <a:latin typeface="Times New Roman" pitchFamily="18" charset="0"/>
              <a:cs typeface="Times New Roman" pitchFamily="18" charset="0"/>
            </a:endParaRPr>
          </a:p>
          <a:p>
            <a:pPr algn="just">
              <a:buNone/>
            </a:pPr>
            <a:endParaRPr lang="ru-RU" sz="2400"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а </a:t>
            </a:r>
            <a:r>
              <a:rPr lang="ru-RU" sz="2400" dirty="0" smtClean="0">
                <a:latin typeface="Times New Roman" pitchFamily="18" charset="0"/>
                <a:cs typeface="Times New Roman" pitchFamily="18" charset="0"/>
              </a:rPr>
              <a:t>в других – </a:t>
            </a:r>
            <a:r>
              <a:rPr lang="ru-RU" sz="2400"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отрицательное, </a:t>
            </a:r>
            <a:r>
              <a:rPr lang="ru-RU" sz="2400" dirty="0" err="1"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дезорганизующее</a:t>
            </a:r>
            <a:r>
              <a:rPr lang="ru-RU" sz="2400"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воздействие. </a:t>
            </a:r>
            <a:endParaRPr lang="ru-RU" sz="2400"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C:\Users\Администратор\Pictures\8.jpg"/>
          <p:cNvPicPr/>
          <p:nvPr/>
        </p:nvPicPr>
        <p:blipFill>
          <a:blip r:embed="rId2" cstate="print"/>
          <a:srcRect/>
          <a:stretch>
            <a:fillRect/>
          </a:stretch>
        </p:blipFill>
        <p:spPr bwMode="auto">
          <a:xfrm>
            <a:off x="4355976" y="2204864"/>
            <a:ext cx="2304256" cy="1656184"/>
          </a:xfrm>
          <a:prstGeom prst="rect">
            <a:avLst/>
          </a:prstGeom>
          <a:noFill/>
          <a:ln w="9525">
            <a:noFill/>
            <a:miter lim="800000"/>
            <a:headEnd/>
            <a:tailEnd/>
          </a:ln>
        </p:spPr>
      </p:pic>
      <p:pic>
        <p:nvPicPr>
          <p:cNvPr id="5" name="Рисунок 4" descr="C:\Users\Администратор\Pictures\9.jpg"/>
          <p:cNvPicPr/>
          <p:nvPr/>
        </p:nvPicPr>
        <p:blipFill>
          <a:blip r:embed="rId3" cstate="print"/>
          <a:srcRect/>
          <a:stretch>
            <a:fillRect/>
          </a:stretch>
        </p:blipFill>
        <p:spPr bwMode="auto">
          <a:xfrm>
            <a:off x="1331640" y="4581128"/>
            <a:ext cx="2520280" cy="1574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92696"/>
            <a:ext cx="8229600" cy="5631904"/>
          </a:xfrm>
        </p:spPr>
        <p:txBody>
          <a:bodyPr>
            <a:normAutofit fontScale="55000" lnSpcReduction="20000"/>
          </a:bodyPr>
          <a:lstStyle/>
          <a:p>
            <a:pPr algn="ctr">
              <a:buNone/>
            </a:pPr>
            <a:r>
              <a:rPr lang="ru-RU" sz="3200" dirty="0" smtClean="0">
                <a:ln w="18415" cmpd="sng">
                  <a:solidFill>
                    <a:srgbClr val="FFFFFF"/>
                  </a:solidFill>
                  <a:prstDash val="solid"/>
                </a:ln>
                <a:solidFill>
                  <a:schemeClr val="accent6">
                    <a:lumMod val="50000"/>
                  </a:schemeClr>
                </a:solidFill>
                <a:effectLst>
                  <a:outerShdw blurRad="63500" dir="3600000" algn="tl" rotWithShape="0">
                    <a:srgbClr val="000000">
                      <a:alpha val="70000"/>
                    </a:srgbClr>
                  </a:outerShdw>
                </a:effectLst>
                <a:latin typeface="Times New Roman" pitchFamily="18" charset="0"/>
                <a:cs typeface="Times New Roman" pitchFamily="18" charset="0"/>
              </a:rPr>
              <a:t>Положительные</a:t>
            </a:r>
            <a:r>
              <a:rPr lang="ru-RU" sz="3200" dirty="0" smtClean="0">
                <a:ln w="18415" cmpd="sng">
                  <a:solidFill>
                    <a:srgbClr val="FFFFFF"/>
                  </a:solidFill>
                  <a:prstDash val="solid"/>
                </a:ln>
                <a:solidFill>
                  <a:schemeClr val="accent6">
                    <a:lumMod val="50000"/>
                  </a:schemeClr>
                </a:solidFill>
                <a:effectLst>
                  <a:outerShdw blurRad="63500" dir="3600000" algn="tl" rotWithShape="0">
                    <a:srgbClr val="000000">
                      <a:alpha val="70000"/>
                    </a:srgbClr>
                  </a:outerShdw>
                </a:effectLst>
                <a:latin typeface="Times New Roman" pitchFamily="18" charset="0"/>
                <a:cs typeface="Times New Roman" pitchFamily="18" charset="0"/>
              </a:rPr>
              <a:t>, мобилизующие изменения в эмоциональной, познавательной и поведенческой сфере личности, вызываемые воздействием </a:t>
            </a:r>
            <a:r>
              <a:rPr lang="ru-RU" sz="3200" dirty="0" smtClean="0">
                <a:ln w="18415" cmpd="sng">
                  <a:solidFill>
                    <a:srgbClr val="FFFFFF"/>
                  </a:solidFill>
                  <a:prstDash val="solid"/>
                </a:ln>
                <a:solidFill>
                  <a:schemeClr val="accent6">
                    <a:lumMod val="50000"/>
                  </a:schemeClr>
                </a:solidFill>
                <a:effectLst>
                  <a:outerShdw blurRad="63500" dir="3600000" algn="tl" rotWithShape="0">
                    <a:srgbClr val="000000">
                      <a:alpha val="70000"/>
                    </a:srgbClr>
                  </a:outerShdw>
                </a:effectLst>
                <a:latin typeface="Times New Roman" pitchFamily="18" charset="0"/>
                <a:cs typeface="Times New Roman" pitchFamily="18" charset="0"/>
              </a:rPr>
              <a:t>ЧС.</a:t>
            </a:r>
            <a:endParaRPr lang="ru-RU" sz="3200" dirty="0" smtClean="0">
              <a:ln w="18415" cmpd="sng">
                <a:solidFill>
                  <a:srgbClr val="FFFFFF"/>
                </a:solidFill>
                <a:prstDash val="solid"/>
              </a:ln>
              <a:solidFill>
                <a:schemeClr val="accent6">
                  <a:lumMod val="50000"/>
                </a:schemeClr>
              </a:solidFill>
              <a:effectLst>
                <a:outerShdw blurRad="63500" dir="3600000" algn="tl" rotWithShape="0">
                  <a:srgbClr val="000000">
                    <a:alpha val="70000"/>
                  </a:srgbClr>
                </a:outerShdw>
              </a:effectLst>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снижение порогов ощущений</a:t>
            </a:r>
            <a:r>
              <a:rPr lang="ru-RU" dirty="0" smtClean="0">
                <a:latin typeface="Times New Roman" pitchFamily="18" charset="0"/>
                <a:cs typeface="Times New Roman" pitchFamily="18" charset="0"/>
              </a:rPr>
              <a:t>, ускорение чувствительных и двигательных реакций. Человек проявляет способность к более точной оценке раздражителей, быстро реагирует на все изменения условий окружающей обстановки;</a:t>
            </a: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понижение утомляемости</a:t>
            </a:r>
            <a:r>
              <a:rPr lang="ru-RU" dirty="0" smtClean="0">
                <a:latin typeface="Times New Roman" pitchFamily="18" charset="0"/>
                <a:cs typeface="Times New Roman" pitchFamily="18" charset="0"/>
              </a:rPr>
              <a:t>, – исчезновение или притупление чувства усталости. У человека повышается выносливость и работоспособность, проявляется неприхотливость в дискомфортных ситуативных условиях;</a:t>
            </a: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повышение готовности к решительным и смелым действ</a:t>
            </a:r>
            <a:r>
              <a:rPr lang="ru-RU" dirty="0" smtClean="0">
                <a:solidFill>
                  <a:srgbClr val="FF0000"/>
                </a:solidFill>
                <a:latin typeface="Times New Roman" pitchFamily="18" charset="0"/>
                <a:cs typeface="Times New Roman" pitchFamily="18" charset="0"/>
              </a:rPr>
              <a:t>иям</a:t>
            </a:r>
            <a:r>
              <a:rPr lang="ru-RU" dirty="0" smtClean="0">
                <a:latin typeface="Times New Roman" pitchFamily="18" charset="0"/>
                <a:cs typeface="Times New Roman" pitchFamily="18" charset="0"/>
              </a:rPr>
              <a:t>. Проявляются волевые качества, этап принятия решения сокращается, прогнозирование развития ситуации оптимально сочетается со здравым риском;</a:t>
            </a: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активизация деловых мотивов, чувств долга</a:t>
            </a:r>
            <a:r>
              <a:rPr lang="ru-RU" dirty="0" smtClean="0">
                <a:latin typeface="Times New Roman" pitchFamily="18" charset="0"/>
                <a:cs typeface="Times New Roman" pitchFamily="18" charset="0"/>
              </a:rPr>
              <a:t>. У человека возникает деловое возбуждение, конечная и промежуточная цели деятельности определяются отчетливо и однозначно; </a:t>
            </a: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активизация познавательной деятельност</a:t>
            </a:r>
            <a:r>
              <a:rPr lang="ru-RU" dirty="0" smtClean="0">
                <a:solidFill>
                  <a:srgbClr val="FF0000"/>
                </a:solidFill>
                <a:latin typeface="Times New Roman" pitchFamily="18" charset="0"/>
                <a:cs typeface="Times New Roman" pitchFamily="18" charset="0"/>
              </a:rPr>
              <a:t>и</a:t>
            </a:r>
            <a:r>
              <a:rPr lang="ru-RU" dirty="0" smtClean="0">
                <a:latin typeface="Times New Roman" pitchFamily="18" charset="0"/>
                <a:cs typeface="Times New Roman" pitchFamily="18" charset="0"/>
              </a:rPr>
              <a:t>. Человек проявляет остроту восприятия, активно включает резервы оперативной и долговременной памяти. Актуализируются творческие способности, мышление характеризуется динамичностью, гибкостью, активным и успешным поиском нестандартных решений. Широко применяется интуиция.</a:t>
            </a:r>
          </a:p>
          <a:p>
            <a:pPr algn="just">
              <a:buNone/>
            </a:pPr>
            <a:r>
              <a:rPr lang="ru-RU" dirty="0" smtClean="0">
                <a:latin typeface="Times New Roman" pitchFamily="18" charset="0"/>
                <a:cs typeface="Times New Roman" pitchFamily="18" charset="0"/>
              </a:rPr>
              <a:t>– </a:t>
            </a:r>
            <a:r>
              <a:rPr lang="ru-RU"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проявление интереса, энтузиазма</a:t>
            </a:r>
            <a:r>
              <a:rPr lang="ru-RU" dirty="0" smtClean="0">
                <a:latin typeface="Times New Roman" pitchFamily="18" charset="0"/>
                <a:cs typeface="Times New Roman" pitchFamily="18" charset="0"/>
              </a:rPr>
              <a:t>. В решении задач человеком мобилизуются его психологические возможности и специальные способности</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313</TotalTime>
  <Words>4410</Words>
  <Application>Microsoft Office PowerPoint</Application>
  <PresentationFormat>Экран (4:3)</PresentationFormat>
  <Paragraphs>268</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Техническая</vt:lpstr>
      <vt:lpstr>    Тема: «Психологические особенности поведения населения в чрезвычайных ситуациях»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Факторы, оказывающие травмирующее воздействие на психику людей </vt:lpstr>
      <vt:lpstr>Периоды нарушений нормального состояния психики человека в чрезвычайных ситуациях</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KOMP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«Психологические особенности поведения населения в чрезвычайных ситуациях»</dc:title>
  <dc:creator>GYPNORION</dc:creator>
  <cp:lastModifiedBy>GYPNORION</cp:lastModifiedBy>
  <cp:revision>31</cp:revision>
  <dcterms:created xsi:type="dcterms:W3CDTF">2018-03-10T05:27:03Z</dcterms:created>
  <dcterms:modified xsi:type="dcterms:W3CDTF">2018-03-10T10:40:26Z</dcterms:modified>
</cp:coreProperties>
</file>