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316" r:id="rId5"/>
    <p:sldId id="258" r:id="rId6"/>
    <p:sldId id="259" r:id="rId7"/>
    <p:sldId id="260" r:id="rId8"/>
    <p:sldId id="261" r:id="rId9"/>
    <p:sldId id="267" r:id="rId10"/>
    <p:sldId id="296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98" r:id="rId19"/>
    <p:sldId id="300" r:id="rId20"/>
    <p:sldId id="302" r:id="rId21"/>
    <p:sldId id="303" r:id="rId22"/>
    <p:sldId id="304" r:id="rId23"/>
    <p:sldId id="305" r:id="rId24"/>
    <p:sldId id="306" r:id="rId25"/>
    <p:sldId id="270" r:id="rId26"/>
    <p:sldId id="271" r:id="rId27"/>
    <p:sldId id="272" r:id="rId28"/>
    <p:sldId id="273" r:id="rId29"/>
    <p:sldId id="274" r:id="rId30"/>
    <p:sldId id="307" r:id="rId31"/>
    <p:sldId id="308" r:id="rId32"/>
    <p:sldId id="282" r:id="rId33"/>
    <p:sldId id="283" r:id="rId34"/>
    <p:sldId id="284" r:id="rId35"/>
    <p:sldId id="285" r:id="rId36"/>
    <p:sldId id="286" r:id="rId37"/>
    <p:sldId id="291" r:id="rId38"/>
    <p:sldId id="293" r:id="rId39"/>
    <p:sldId id="309" r:id="rId40"/>
    <p:sldId id="310" r:id="rId41"/>
    <p:sldId id="311" r:id="rId42"/>
    <p:sldId id="312" r:id="rId43"/>
    <p:sldId id="313" r:id="rId44"/>
    <p:sldId id="314" r:id="rId45"/>
    <p:sldId id="31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2CEB4C-F72D-4DFA-8E0E-C0FE6E3E5D5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68760"/>
            <a:ext cx="7426827" cy="365669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Экстренная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допсихологическая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помощь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(поддержка)</a:t>
            </a:r>
            <a:br>
              <a:rPr lang="ru-RU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пострадавшим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8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59046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ОКАЗАНИЯ ПОМОЩИ ПРИ ОСТРЫХ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СТРЕССОВЫХ РЕАКЦИЯХ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Истерика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Психомоторное возбуждение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опасны эмоциональным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Агрессия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заражением</a:t>
            </a:r>
          </a:p>
          <a:p>
            <a:pPr algn="just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(первая группа реакций требуют незамедлительной помощи, но и вызывают у людей не желание ее оказывать)</a:t>
            </a:r>
          </a:p>
          <a:p>
            <a:pPr algn="just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Ступор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опасным для жизни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Страх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перерасти в панику</a:t>
            </a:r>
          </a:p>
          <a:p>
            <a:pPr algn="just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Апатия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опасна для человека, утрата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способности позаботиться о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себе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Нервная дрожь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адаптивные реакции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211960" y="1268760"/>
            <a:ext cx="504056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771800" y="5445224"/>
            <a:ext cx="79208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ИСТЕРОИДНАЯ РЕАКЦИЯ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(необходима срочная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допсихологическая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помощь)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реакция (истерика) – это активная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энергозатратная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поведенческая реакция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челове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ка. Так бурно он выражает свои эмоции,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скивая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на окружающих.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кричать, размахивать руками, одно-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временно плакать. Истерика всегда происходит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присутствии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дуга).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реакция – это один из тех способов,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которых наша психика реагирует 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случившиеся экстремальные события. Эта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реакция очень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энергозатратна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обладает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заражать окружающих.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67" y="1844824"/>
            <a:ext cx="2160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10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6912"/>
            <a:ext cx="84969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пострадавшему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Постарайтесь удалить зрителей и замкнуть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себе;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чем меньше зрителей, тем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реакция прекратится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зрителей удалить невозможно,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постарайтесь стать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самым внимательным слушателем,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человеку поддержку, слушайте, кивайте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поддакивайте.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Установите телесный контакт (подержать за руку,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приобнять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допустимо)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говорите, то короткими простыми фразами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обращаясь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человеку по имени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не «подпитывать» эту реакцию своими словами, высказываниями,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репликами, то через 10–15 минут она пойдет на спад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истерики наступает упадок сил,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дать человеку возможность отдохнуть.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5"/>
            <a:ext cx="2160240" cy="174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2"/>
            <a:ext cx="2160240" cy="16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55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476672"/>
            <a:ext cx="8712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себе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состоянии очень трудно чем-то помочь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себе, потому что в этот момент человек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крайне взвинченном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 состоянии и плохо понимает, что происходит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и вокруг него.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возникает мысль о том, как прекратить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истерику, это уже первый шаг на пути 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можно предпринять следующие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уйти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«зрителей», свидетелей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происходящего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остаться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умыться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ледяной водой – это поможет прийти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упражнения: вдох, задержка дыхания 1–2 секунды,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выдох через нос, задержка дыхания на 1–2 секунды,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вдох, и т. д. до того момента, пока не получится успокоиться.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20865"/>
            <a:ext cx="172819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16561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4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404664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           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действия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совершайте неожиданных действий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(таких как дать пощечину, облить водой, потрясти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Остановит реакцию, но неуважение к личности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вступайте с человеком в активный диалог по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поводу его высказываний, не спорьте до тех пор,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эта реакция не пройдет.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считать, что человек делает это намеренно, чтобы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внимание.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истероидные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проявления – это нор-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на ненормальные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говорить шаблонных фраз: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успокойся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себя в руки», «так нельзя».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08" y="764704"/>
            <a:ext cx="162707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08" y="2492896"/>
            <a:ext cx="16990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1656184" cy="135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30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АГРЕССИВНАЯ РЕАКЦИЯ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(нужна срочная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или гнев, злость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реакция, которая бывает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видов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вербальная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угрозы) 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(человек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 какие-то агрессивные действия).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Агрессивный человек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раздражен, испытывает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недовольство, громко кричит, может применять силу,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кидаться драться, лицо красное (повышенное давление), напряжен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более эмоционально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заразительная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истероидная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(истерика). Если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ее не остановить, то в какой-то момент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может стать массовой. Многие люди, которые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испытывали такую реакцию, потом недоумевали,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такое с ними могло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произойти (Титаник).</a:t>
            </a:r>
          </a:p>
          <a:p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 АГРЕССИЕЙ ЧАСТО СТОИТ СТРАХ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(страх за жизнь близких, за свою жизнь и т.д.)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016224" cy="156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1602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75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человеком спокойно,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и громкость речи.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Обращайтесь к человеку по имени, задавайте во-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помогли бы ему сформулировать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понять его требования к этой ситуации: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будет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это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это?»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(поскольку за эмоции отвечает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правое полушарие, то  нужно задействовать левое,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отвечающее за логику: задать  вопрос, требующий размышления)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тише, медленнее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нее, чем человек, который испытывает эту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становитесь напротив человека, встаньте рядом;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оказать человеку поддержку, примите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она направлена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 вас 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окружающих, а на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себе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высказать свои чувства другому человеку.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физическую нагрузку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8" y="4077072"/>
            <a:ext cx="177330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86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действия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считать, что человек, выражающий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агрессию, по характеру злой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нормальная реакция на ненормальные об-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человек выражает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нальную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переспорить человека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переубе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его, даже если считаете, что он неправ.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угрожайте и не запугивайте.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61" y="2505486"/>
            <a:ext cx="1597139" cy="128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4" y="4365104"/>
            <a:ext cx="165618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61" y="764704"/>
            <a:ext cx="166914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7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(ПСИХОМОТОРНОЕ) ВОЗБУЖДЕНИЕ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потрясение от критической ситуации настолько сильное, что человек просто перестает понимать, что происходит вокруг него. Он не понимает где опасность, а где спасение и где помощники. Человек теряет способность логически мыслить и принимать решения, становится похожим на животное, мечущееся в клетке. Единственное, что он может делать, то это двигаться.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резкие, часто бесцельные и бессмысленные действия, ненормальная громкая речь;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реакция на окружающих;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причинения вреда себе и другим.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atic8.depositphotos.com/1292351/941/v/450/depositphotos_9411282-stock-illustration-carton-man-running-from-someth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04" y="3284984"/>
            <a:ext cx="2898279" cy="2774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02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пострадавшем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нужно остановить (поймать, привлечь </a:t>
            </a:r>
          </a:p>
          <a:p>
            <a:pPr marL="285750" indent="-2857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удержать человека с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«захват», находясь сзади.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Просуньте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руки подмышки пострадавшему,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к себе и слегка опрокиньте на себя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изолируйте пострадавшего от окружающих;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массируйте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позитивные точки;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спокойным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голосом, не спорьте,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воре избегайте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 с частицей </a:t>
            </a:r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«Тебе хочется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сделать, чтобы это прекратилось? Ты хочешь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спрятаться от происходящего?»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пострадавший может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себе и другим.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возбуждение </a:t>
            </a:r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длится недолго и может </a:t>
            </a:r>
            <a:endParaRPr lang="ru-RU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смениться </a:t>
            </a:r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дрожью, плачем, а также </a:t>
            </a:r>
            <a:endParaRPr lang="ru-RU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агрессивным </a:t>
            </a:r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поведением.</a:t>
            </a:r>
          </a:p>
        </p:txBody>
      </p:sp>
      <p:pic>
        <p:nvPicPr>
          <p:cNvPr id="2050" name="Picture 2" descr="http://www.userdocs.ru/pars_docs/refs/23/22776/22776_html_4eaeeee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71824"/>
            <a:ext cx="1257300" cy="3686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lib.ru/books/00/12/00/00120042/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92" y="260648"/>
            <a:ext cx="2352675" cy="307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33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048672"/>
          </a:xfrm>
        </p:spPr>
        <p:txBody>
          <a:bodyPr numCol="1">
            <a:normAutofit fontScale="92500" lnSpcReduction="10000"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ЭКСТРЕННАЯ ДОПСИХОЛОГИЧЕСКАЯ ПОМОЩЬ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система приемов,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которая позволяет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людям, не обладающим психологическим образованием,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 и окружающим, оказавшись в экстремальной ситуации,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справиться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психологическими реакциями, возникшими в связи с этим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кризисом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катастрофой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 оказавшись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чрезвычайной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пережи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вает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сильное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потрясение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ведь его при-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«нормальная»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мгновение измени-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(отклонение от ординара).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Находясь в таком состоянии, человек не всегда самостоятельно может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справиться с сильнейшими эмоциональными реакциями, которые за-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хлестывают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в этот момент. Это могут быть и страх, и гнев, и обида,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тревога, безысходность и острейшее чувство утраты, потери. Именно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так важно его поддержать и помочь найти силы и мужество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жить дальше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56133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97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42910" y="731520"/>
            <a:ext cx="7858180" cy="56264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ЭМОЦИОНАЛЬНЫЙ СТУПОР (ОЦЕПИНЕНИЕ)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Ступор длиться от нескольких секунд до нескольких часов.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Схож с апатией, но есть отличительные особенности: при апатии человек </a:t>
            </a: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контактен.</a:t>
            </a:r>
          </a:p>
          <a:p>
            <a:pPr algn="just">
              <a:buNone/>
            </a:pP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произвольных движений;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реакции на посторонние раздражители (шум, свет, речь);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«застывание» в определенной позе.</a:t>
            </a:r>
          </a:p>
          <a:p>
            <a:pPr algn="just">
              <a:buNone/>
            </a:pP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Помощь:</a:t>
            </a:r>
          </a:p>
          <a:p>
            <a:pPr algn="just">
              <a:buNone/>
            </a:pP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Желательно передать такого человека медикам!!!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Добиться реакции  (гуманным способом);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Сесть рядом и начать разговаривать;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Телесный контакт, массаж активных точек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отрицательная эмоция, возникающая 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реальной или воображаемой опасности.</a:t>
            </a:r>
          </a:p>
          <a:p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ОХРАНИТЕЛЬНАЯ РЕАКЦИЯ</a:t>
            </a:r>
            <a:endParaRPr lang="ru-RU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становится: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оправдан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боится того,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опасности) или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силен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настолько, что лишает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способности думать и действ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мышц (особенно лицевых);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сердцебиение;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Учащенное поверхностное дыхание;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самоконтроля поведения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возникая один раз, может надолго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литься у человека в душе. И тогда он начнет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ему жить, вынуждая отказываться от каких-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действий, поступков, отношений.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дольше человек живет со своим страхом, тем сложнее ему с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53" y="620688"/>
            <a:ext cx="165613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53" y="2132856"/>
            <a:ext cx="162303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79" y="3705617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93" y="3705458"/>
            <a:ext cx="1371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пострадавшему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человека 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 тяжело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одиночестве.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страх настолько силен, что буквально парализует человека,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предложить ему сделать несколько простых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дыхание, насколько это возможно, а после сосредоточиться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спокойном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медленном дыхании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Другой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основан на том, что страх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эмоция, а любая эмоция становится слабее,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включается мыслительная деятельность,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можно предложить человеку простое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действие, например, отнимать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100 по 7.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острота страха начинает спадать, поговорите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чего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боится, но не нагнетая эмоции,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давая возможность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выгов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ему, что страх в такой ситуации – это нор-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разговоры не могут усилить страх,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дают возможность человеку поделиться 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давно доказали, что, когда человек проговаривает свой страх, он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не таким сильным. Поэтому, если человек говорит о том, чего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боится, поддержите его, поговорите с ним на эту тему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Поделитесь информацией (отсутствие информации провоцирует страх)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45" y="1772816"/>
            <a:ext cx="1568574" cy="18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176974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14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82341"/>
            <a:ext cx="849694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себе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находитесь в состоянии, когда страх ли-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способности думать и действовать,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попробовать применить несколько простых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приемов. Например, это могут быть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физические упражнения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Попытайтесь сформулировать про себя, а потом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проговорить вслух,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страх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возможность, поделитесь своими пере-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живаниями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окружающими людьми – высказан-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 становится меньше.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приближении приступа страха можно сделать несколько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82342"/>
            <a:ext cx="1800200" cy="15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02" y="3573016"/>
            <a:ext cx="18272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27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928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действия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считаете, что страх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неоправдан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нелепый, то не нужно пытаться убедить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человека фразами: «Не думай об этом»,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ерунда», «Это глупости». Когда человек на-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 состоянии, для него страх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эмоционально болезнен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23224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66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АПАТИЯ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реакция снижения общей эмоциональной,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поведенческой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активности человека.</a:t>
            </a:r>
          </a:p>
          <a:p>
            <a:pPr algn="ctr"/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АНЕСТЕЗИЯ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Признаки: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Полное равнодушие и безразличие к происходящему;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внешних эмоциональных и поведенческих реакций;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 и заторможенность в поведении;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Медленная речь с большими паузами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223224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27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возможно, дайте такой реакции состоять-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постарайтесь обеспечить человеку те условия,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он мог бы отдохнуть.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 каким-то причинам невозможно, то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помочь человеку мягко выйти из это-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состояния. Для этого вы можете предложить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самомассаж (или помочь ему в этом) активных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 зон – мочек ушей и пальцев рук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стакан сладкого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какую-то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умеренную</a:t>
            </a:r>
          </a:p>
          <a:p>
            <a:pPr marL="285750" indent="-28575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(пройтись пешком, сделать несколько простых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упражнений).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человеком, задайте ему несколько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открытых</a:t>
            </a:r>
          </a:p>
          <a:p>
            <a:pPr marL="285750" indent="-28575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исходя из того, знаком он вам или нет: «Как тебя зовут?»,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ты себя чувствуешь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ответная реакция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человеку, что испытывать апатию – это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 реакция на сложившиеся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пить, есть…(«Поешь», «Выпей воды». Если спрашивать  будет отрицательный ответ всегда будет отрицательным)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даем реакции состояться, то это позволяет человеку в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режиме осознать произошедшее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человеку необходимо активно действовать, вы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помогаете ему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в рабочее состояние щадящим способом.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8002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65805"/>
            <a:ext cx="1800200" cy="11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17281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90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себе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чувствуете упадок сил, вам трудно со-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браться и начать что-то делать, и особенно, если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понимаете, что не способны испытывать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дайте себе возможность отдохнуть.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Снимите обувь, примите удобную позу, постарайтесь расслабиться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злоупотребляйте напитками, содержащими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кофеин (кофе, крепкий чай), это может только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усугубить ваше состояние. По возможности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столько, сколько потребуется.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требует от вас действий, дайте себе короткий отдых, рас-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слабьтесь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хотя бы на 15–20 минут.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Помассируйте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мочки ушей и пальцы рук –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ста, где находится огромное количество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активных точек. Эта процедура поможет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немного взбодриться.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165618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656184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3"/>
            <a:ext cx="158417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72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Выпейте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чашку некрепкого сладкого чая.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физических упражнений,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в быстром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темпе. 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приступайте к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дел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сделать.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среднем темпе, старайтесь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если вам нужно дойти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какого-то места, не бегите – передвигай-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шагом.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беритесь делать несколько дел сразу, в таком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внимание рассеяно,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особенно на нескольких делах, трудно.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первой же возможности дать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полноценный отдых.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50" y="332656"/>
            <a:ext cx="154554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01" y="1679042"/>
            <a:ext cx="152649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50" y="3140968"/>
            <a:ext cx="1473541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91" y="4682466"/>
            <a:ext cx="146265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38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действия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«выдергивайте» человека из этого состояния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прекращайте течение этой реакции без край-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на то нужды.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призывать человека собраться, «взять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руки», апеллируя к моральным нормам,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говорить, что «так нельзя», «ты сейчас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92" y="1301782"/>
            <a:ext cx="1769107" cy="15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284984"/>
            <a:ext cx="18001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04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49297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Пострадавшие люди могут находиться в особом психологическом состоянии и не все могут самостоятельно справиться с собственными эмоциональными реакциями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Фазы, после действия стрессового фактора</a:t>
            </a:r>
          </a:p>
          <a:p>
            <a:pPr marL="502920" indent="-457200" algn="just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Фаза психологического шока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(длится от нескольких секунд до 10-15 мин) – витальные функции, отсутствие социального контроля.</a:t>
            </a:r>
          </a:p>
          <a:p>
            <a:pPr marL="502920" indent="-457200" algn="just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Фаза активного эмоционального реагирования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(эмоциональные реакции)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Такого рода реакции называются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«ОСТРЫЕ СТРЕССОВЫЕ РЕАКЦИИ»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нормальные реакции на ненормальные для человека обстоятельства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7346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ДРОЖЬ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наблюдать такую картину, когда человек только что переживший аварию, нападение или ставший свидетелем происшествия, сильно дрожит. В данном случае это неконтролируемая нервная дрожь.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тело «сбрасывает» напряжение.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эту реакцию остановить, то напряжение останется в теле и может стать причиной мышечных болей и других болезней.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внезапно сразу после инцидента или спустя короткое время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сильное дрожание всего тела или отдельных его частей (человек не может удержать в руках мелкие предметы, зажечь сигарету).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достаточно долго (до нескольких часов), потом человек чувствует сильную усталость и нуждается в отдыхе.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b17.ru/foto/uploaded/baa668c7ac88afd2d47d5bbd2fa5fd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5238750" cy="2285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1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 пострадавшему </a:t>
            </a:r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состояться этой реакции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объяснить пострадавшему, что это нормальная реакция, так организм сбрасывает напряжение  и скоро это прекратится.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(в зависимости от ситуации)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его дрожь. Для этого надо взять пострадавшего за плечи, сильно и резко потрясти в течение 10-15 секунд. Во время этого приема необходимо с ним разговаривать, иначе человек может воспринимать наши действия как нападение.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обнимать или прижимать пострадавшего к себе, укрывать его, успокаивать, говорить, чтобы взял себя в руки.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ему сделать какую-нибудь посильную работу (физическая нагрузка приводит к более быстрому расщеплению адреналина и постепенно снижает реакцию)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реакции необходимо дать пострадавшему возможность отдохнуть. Желательно уложить его спать.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6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 реакция, которая позволяет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выразить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переполняющие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раз в жизни плакал и знает, что слезы,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облегчение.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попадает в экстремальную ситуацию, он не может сразу,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 взмаху волшебной палочки, вернуться в обычную жизнь. 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реполняют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сильнейшие эмоции, и слезы в данном случае – это способ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выплеснуть свои чувства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ПЛАЧЕТ, ТО ЗНАЧИТ ОН СПРАВИЛСЯ С СИТУАЦИЕЙ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3906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0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39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трагедию, любую потерю человек должен</a:t>
            </a: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Пережить – это значит принять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 ним случилось, выстроить новые отношения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миром. Процесс переживания не может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сразу, он занимает какое-то время.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ционально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время очень непростое для чело-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печаль, грусть, размышления о произошедшем свидетельствуют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процесс переживания начался. Такая реакция является самой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сдерживает слезы, то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эмоциональной разрядки, и это может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 психическому и физическому здоровью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2322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160240" cy="16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86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280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этой реакции состояться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находиться рядом с плачущим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и не пытаться помочь ему – тоже неправильно.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выразить человеку свою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(сесть рядом, подержать за руку если позволяет).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давать советов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(Все будет хорошо!)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человеку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чувствах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(выговориться)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видите, что реакция плача затянулась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слезы уже не приносят облегчения человеку,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ему выпить стакан воды – это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известное и широко используемое средство.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человеку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сконцентрироваться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глубоком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ровном дыхании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вместе с ним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каким-нибудь делом.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390650" cy="16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98" y="3292828"/>
            <a:ext cx="1390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72" y="4725144"/>
            <a:ext cx="1390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14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208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себе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плачете, не нужно сразу стараться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«взять себя в руки». Нужно дать себе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 возможность выплакаться.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если вы чувствуете, что слезы уже не приносят облегчения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успокаиваться, то необходимо выпить стакан воды, после чего медлен-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но не глубоко дышать, концентрируясь на своем дыхании.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07677"/>
            <a:ext cx="2088232" cy="243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17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пытаться остановить эту реакцию,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убедить его не плакать.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считать, что слезы являются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0882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00" y="3645024"/>
            <a:ext cx="207894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38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не убивает меня, делает меня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нее» – это изречение древнего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философа Фридрих Ницше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более точно описывает то, что происходит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человеком, переживающим психологическую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травму. Кризисы после трагических событий,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душевная боль, которую люди испытывают при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потере близкого, – это плата за то, чтобы быть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человеком. Кто-то справляется с этим сам, а кто-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сам справиться не может. В этом случае нет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постыдного или неудобного в том, чтобы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за помощью к специалисту: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врачу, психотерапевту.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2322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51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484784"/>
            <a:ext cx="6512511" cy="40303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Какие будут 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6400800" cy="338437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6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0017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при захвате в заложники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Users\ahaeva\Desktop\Рис мозг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5929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64291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Левое полушарие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Правое полушарие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04856" cy="4929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 заложника  - это серьезное шоковое состояние изменения сознания человека, приводящее к трансформации психики.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возникает ощущение нереальности ситуации («это не со мной происходит» ….)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происходит протест в скрытой или явной форме.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воздействия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Отсроченный страх (захвата в заложники) накладывается на страх ожидания смерти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защиты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Сбросить нервно-мышечное напряжение (через агрессию, нервную дрожь, плач и т.д.)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наступает состояние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апатии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848872" cy="4929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себя вести, если вы стали заложником?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Главное – остаться в живых!!!!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Позиция пассивного сотрудничества: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сопротивляться агрессивно;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делать резких движений;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избегать по возможности прямого контакта глаз с террористами;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говорить спокойным голосом;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избегать враждебности в голосе и высказываниях;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всевозможными другими способами не провоцировать агрессию террористов.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073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Осознание своей роли как заложника: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понимание зависимости от террористов и временное её принятие;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помнить про Стокгольмский синдром, что бы осознавать что с вами происходит и с чем могут быть связаны ваши реакции (ощущение тесной эмоциональной связи с террористами, когда заложники начинают идентифицировать себя с террористами, им сочувствовать и их оправдывать).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пытаться остановить, уговорить, переубедить террористов.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Выдержать достойное поведение - возможно придется есть протухшую пищу, ходить раздетым, не иметь возможности изолированно справить природные нужды, испытать другие издевательства террористов. Спокойное и достойное, пассивно послушное поведение в таких ситуациях самое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208912" cy="5361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время проведения спецслужбами операции по Вашему освобождению неукоснительно соблюдайте следующие требования: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лежите по полу лицом вниз, голову закройте руками и не двигайтесь;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в коем случае не бегите навстречу сотрудникам спецслужб или от них, так как они могут принять Вас за преступника;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есть возможность, держитесь подальше от проемов дверей и окон.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будут вопросы???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692696"/>
            <a:ext cx="5184576" cy="576064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ОКАЗАНИЯ ПЕРВОЙ ДОПСИХОЛОГИЧЕСКОЙ ПОМОЩИ</a:t>
            </a:r>
          </a:p>
          <a:p>
            <a:pPr marL="4572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– это естественное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любого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вовремя протянутая рука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помочь человеку справиться с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страшными событиями в его жизни.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попавший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экстремальную ситуацию,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особом состоянии и нуждается 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помощи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действия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4572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Помните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первую очередь пострадавший может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нуждаться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помощи.</a:t>
            </a:r>
          </a:p>
          <a:p>
            <a:pPr marL="4572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убедиться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у человека нет физических травм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 с сердцем,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тогда оказывать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допсихологическую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 </a:t>
            </a:r>
          </a:p>
          <a:p>
            <a:pPr marL="45720" indent="0" algn="ctr">
              <a:buNone/>
            </a:pPr>
            <a:endParaRPr lang="ru-RU" sz="29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/>
              <a:t>                      </a:t>
            </a:r>
          </a:p>
          <a:p>
            <a:pPr marL="45720" indent="0" algn="ctr">
              <a:buNone/>
            </a:pP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436096" y="764704"/>
            <a:ext cx="2555632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793289" y="6453336"/>
            <a:ext cx="6512511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0525"/>
            <a:ext cx="216024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5946"/>
            <a:ext cx="2088232" cy="179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4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2627784" y="332656"/>
            <a:ext cx="5363945" cy="3809576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позовите врача или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вызовите скорую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собственной безопасности.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того человека, которому хотите оказать помощь, его состояние,</a:t>
            </a:r>
            <a:b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ценности и его право на то, чтобы реагировать на ситуацию так, как</a:t>
            </a:r>
            <a:b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реагирует.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8002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01622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08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620688"/>
            <a:ext cx="5688632" cy="573727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Реально оценивайте свое состояние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силы, перед тем как принять решение, что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вы можете и готовы помогать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Используйте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те приемы, в которых уверены, что они могут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навредят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Главный принцип «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навреди!!!»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Если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уверены в своих силах, то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4572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помощь, а обращайтесь к профильным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1793289" y="5515168"/>
            <a:ext cx="6512511" cy="1342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18722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1800200" cy="129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581128"/>
            <a:ext cx="187220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83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582341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чувствуете, что не готовы оказать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страшно, неприятно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человеком,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Знайте,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нормальная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реакция, и вы имеете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чувствует неискренность по позе,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жестам, интонациям, и попытка помочь через силу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равно будет неэффективной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обманывайте человека и не давайте ему ложных надежд. Не мани-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пулируйте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человеком или ситуацией для того, чтобы добиться каких-то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31" y="1700808"/>
            <a:ext cx="1800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56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47591"/>
            <a:ext cx="849694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принципы конструктивного общения с пострадавшими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строить сложных предложений, сложно построенных словесных оборотов в речи, например: 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Извините, пожалуйста, …., не могли бы 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…", т.к. пострадавшим трудно будет уследить за ходом ваших мыслей.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Давать четкие, короткие команды, избегая частицы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давать обещаний, которые вы не в состоянии выполнить (даже если вы обещаете из хороших побуждений, например, чтобы успокоить человека)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употреблять фразу: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будет хорошо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т.к. мы не можем знать, когда у человека все будет хорошо и будет ли вообще (в случае смерти близкого человека или потери крова).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Общаясь с пострадавшими необходимо говорить правду, однако, подавая информацию надо помнить следующее. Информация должна быть: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Дозированная;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Достоверная;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Контролировать свое эмоциональное состояние, которое отражается в речи (тембр, громкость голоса, интонация) в мимике и жестикуляции.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Голос не должен отражать неуверенность и сомнение.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Речь должна быть чёткой (не рубленная по слогам), с уверенной интонацией. Рекомендуется строить ее в побудительном наклонении и с элементами внушения: «Я с тобой, помощь пришла!»,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Слушай меня!»,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Встань…»,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Выпей воды…»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Выражение лица должно быть спокойным и уверенным (нельзя показывать пострадавшим, что Вы сами в растерянности.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ресурс для действий пострадавшего, что поможет найти ему силы для того, чтобы справиться с ситуацией.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821</TotalTime>
  <Words>3593</Words>
  <Application>Microsoft Office PowerPoint</Application>
  <PresentationFormat>Экран (4:3)</PresentationFormat>
  <Paragraphs>531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Воздушный поток</vt:lpstr>
      <vt:lpstr>Экстренная допсихологическая помощь (поддержка) пострадавшим</vt:lpstr>
      <vt:lpstr>Слайд 2</vt:lpstr>
      <vt:lpstr>Слайд 3</vt:lpstr>
      <vt:lpstr>Слайд 4</vt:lpstr>
      <vt:lpstr>Слайд 5</vt:lpstr>
      <vt:lpstr>Уважайте того человека, которому хотите оказать помощь, его состояние, его ценности и его право на то, чтобы реагировать на ситуацию так, как он реагирует.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Какие будут вопросы?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Экстренная допсихологическая помощь</dc:title>
  <dc:creator>lab</dc:creator>
  <cp:lastModifiedBy>ahaeva</cp:lastModifiedBy>
  <cp:revision>68</cp:revision>
  <dcterms:created xsi:type="dcterms:W3CDTF">2017-10-25T11:07:29Z</dcterms:created>
  <dcterms:modified xsi:type="dcterms:W3CDTF">2022-11-14T06:36:46Z</dcterms:modified>
</cp:coreProperties>
</file>