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7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2D94A0-2DDB-466B-8EC0-BA55B1B0FA47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225601-81BC-4443-B14C-BC2193AB2FA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19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94A0-2DDB-466B-8EC0-BA55B1B0FA47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5601-81BC-4443-B14C-BC2193AB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7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94A0-2DDB-466B-8EC0-BA55B1B0FA47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5601-81BC-4443-B14C-BC2193AB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8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94A0-2DDB-466B-8EC0-BA55B1B0FA47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5601-81BC-4443-B14C-BC2193AB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0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94A0-2DDB-466B-8EC0-BA55B1B0FA47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5601-81BC-4443-B14C-BC2193AB2FA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58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94A0-2DDB-466B-8EC0-BA55B1B0FA47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5601-81BC-4443-B14C-BC2193AB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78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94A0-2DDB-466B-8EC0-BA55B1B0FA47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5601-81BC-4443-B14C-BC2193AB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17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94A0-2DDB-466B-8EC0-BA55B1B0FA47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5601-81BC-4443-B14C-BC2193AB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8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94A0-2DDB-466B-8EC0-BA55B1B0FA47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5601-81BC-4443-B14C-BC2193AB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1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94A0-2DDB-466B-8EC0-BA55B1B0FA47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5601-81BC-4443-B14C-BC2193AB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94A0-2DDB-466B-8EC0-BA55B1B0FA47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5601-81BC-4443-B14C-BC2193AB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7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22D94A0-2DDB-466B-8EC0-BA55B1B0FA47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3225601-81BC-4443-B14C-BC2193AB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75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332509"/>
            <a:ext cx="9966960" cy="476319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Общение</a:t>
            </a:r>
            <a:br>
              <a:rPr lang="ru-RU" sz="4800" dirty="0" smtClean="0"/>
            </a:br>
            <a:r>
              <a:rPr lang="ru-RU" sz="4800" dirty="0" smtClean="0"/>
              <a:t>Компоненты общения</a:t>
            </a:r>
            <a:br>
              <a:rPr lang="ru-RU" sz="4800" dirty="0" smtClean="0"/>
            </a:br>
            <a:r>
              <a:rPr lang="ru-RU" sz="4800" dirty="0" smtClean="0"/>
              <a:t>бесконфликтное общение</a:t>
            </a:r>
            <a:br>
              <a:rPr lang="ru-RU" sz="4800" dirty="0" smtClean="0"/>
            </a:br>
            <a:r>
              <a:rPr lang="ru-RU" sz="4800" dirty="0" smtClean="0"/>
              <a:t>приемы конструктивного общения</a:t>
            </a:r>
            <a:br>
              <a:rPr lang="ru-RU" sz="4800" dirty="0" smtClean="0"/>
            </a:br>
            <a:r>
              <a:rPr lang="ru-RU" sz="4800" dirty="0" smtClean="0"/>
              <a:t>общение с пострадавшими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3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378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Паравербальное</a:t>
            </a:r>
            <a:r>
              <a:rPr lang="ru-RU" dirty="0" smtClean="0"/>
              <a:t> общение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822" y="1047404"/>
            <a:ext cx="11446625" cy="5494712"/>
          </a:xfrm>
        </p:spPr>
        <p:txBody>
          <a:bodyPr>
            <a:normAutofit fontScale="40000" lnSpcReduction="20000"/>
          </a:bodyPr>
          <a:lstStyle/>
          <a:p>
            <a:pPr marL="45720" indent="0" algn="just">
              <a:buNone/>
            </a:pPr>
            <a:r>
              <a:rPr lang="ru-RU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Паравербальное</a:t>
            </a: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общение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такое общение, при котором 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передача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через тон голоса, тембр, высоту, скорость, 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интонацию произносимых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слов.</a:t>
            </a:r>
          </a:p>
          <a:p>
            <a:pPr marL="45720" indent="0" algn="just">
              <a:buNone/>
            </a:pP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гол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 — это его тон. Высота голоса, как правило, 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изменяется вместе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громкостью. Когда люди нервничают, они повышают голос, а 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пытаются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настоять на своем, то, наоборот, говорят тихо.</a:t>
            </a:r>
          </a:p>
          <a:p>
            <a:pPr marL="45720" indent="0" algn="just">
              <a:buNone/>
            </a:pP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Громкость голоса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 на то, как человек произносит слова 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громко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тихо. Некоторые люди говорят очень громко, а другие, наоборот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тихо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Кроме того, громкость голоса меняется в зависимости от ситуации и 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разговора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скорость, с которой человек разговаривает. Люди 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говорят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быстрее, когда они счастливы, испуганы, нервничают, возбуждены, 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медленнее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предлагают решение проблемы или пытаются 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внимание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определенной теме.</a:t>
            </a:r>
          </a:p>
          <a:p>
            <a:pPr marL="45720" indent="0" algn="just">
              <a:buNone/>
            </a:pP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Тембр голоса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звучание голоса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Каждый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человеческий голос имеет особый тембр. Так, голоса могут 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дребезжащими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звонкими или хриплыми. Кроме того, тембр голоса зависит 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настроения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Жалобе присущ хнычущий, назальный тембр, соблазняя кого-либо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мы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говорим мягким тембром с придыханием, гнев же 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скрипучим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резким тембром.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0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294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Неформальное пространство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887" y="1147156"/>
            <a:ext cx="11313621" cy="5336771"/>
          </a:xfrm>
        </p:spPr>
        <p:txBody>
          <a:bodyPr>
            <a:normAutofit fontScale="25000" lnSpcReduction="20000"/>
          </a:bodyPr>
          <a:lstStyle/>
          <a:p>
            <a:pPr marL="45720" indent="0">
              <a:lnSpc>
                <a:spcPct val="70000"/>
              </a:lnSpc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неформального пространства организацию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вокруг нас в данный момент. </a:t>
            </a: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70000"/>
              </a:lnSpc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 четыре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 дистанции характеризуют приемлемость или неудобство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чего-</a:t>
            </a:r>
          </a:p>
          <a:p>
            <a:pPr marL="45720" indent="0">
              <a:lnSpc>
                <a:spcPct val="70000"/>
              </a:lnSpc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в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ситуациях:</a:t>
            </a:r>
          </a:p>
          <a:p>
            <a:pPr marL="45720" indent="0">
              <a:lnSpc>
                <a:spcPct val="70000"/>
              </a:lnSpc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Интимное расстояние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 — вполне подходит для личных</a:t>
            </a:r>
          </a:p>
          <a:p>
            <a:pPr marL="45720" indent="0">
              <a:lnSpc>
                <a:spcPct val="70000"/>
              </a:lnSpc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разговоров между близкими друзьями.</a:t>
            </a:r>
          </a:p>
          <a:p>
            <a:pPr marL="45720" indent="0">
              <a:lnSpc>
                <a:spcPct val="70000"/>
              </a:lnSpc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расстояние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 до 1,20 м – это пространство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indent="0">
              <a:lnSpc>
                <a:spcPct val="70000"/>
              </a:lnSpc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происходит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обычный разговор.</a:t>
            </a:r>
          </a:p>
          <a:p>
            <a:pPr marL="45720" indent="0">
              <a:lnSpc>
                <a:spcPct val="70000"/>
              </a:lnSpc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дистанция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от 1,2 м до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Такая дистанция</a:t>
            </a:r>
          </a:p>
          <a:p>
            <a:pPr marL="45720" indent="0">
              <a:lnSpc>
                <a:spcPct val="70000"/>
              </a:lnSpc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соблюдается на деловых встречах, таких, например, как собеседование </a:t>
            </a: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70000"/>
              </a:lnSpc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приеме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работу.</a:t>
            </a:r>
          </a:p>
          <a:p>
            <a:pPr marL="45720" indent="0">
              <a:lnSpc>
                <a:spcPct val="70000"/>
              </a:lnSpc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Публичная дистанция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дистанция от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 м. и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больше.</a:t>
            </a:r>
          </a:p>
          <a:p>
            <a:pPr marL="45720" indent="0">
              <a:lnSpc>
                <a:spcPct val="70000"/>
              </a:lnSpc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 наибольший интерес представляет интимное расстояние, </a:t>
            </a: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70000"/>
              </a:lnSpc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кажется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приемлемым для разговоров с близкими друзьями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indent="0">
              <a:lnSpc>
                <a:spcPct val="70000"/>
              </a:lnSpc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маленькими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 Установки в отношении интимного пространства могут</a:t>
            </a:r>
          </a:p>
          <a:p>
            <a:pPr marL="45720" indent="0">
              <a:lnSpc>
                <a:spcPct val="70000"/>
              </a:lnSpc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повлиять на разговор. Люди обычно испытывают неловкость, когда «чужие»</a:t>
            </a:r>
          </a:p>
          <a:p>
            <a:pPr marL="45720" indent="0">
              <a:lnSpc>
                <a:spcPct val="70000"/>
              </a:lnSpc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нарушают интимную дистанцию.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676" y="1928552"/>
            <a:ext cx="3200399" cy="314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7912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Слушание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826" y="997527"/>
            <a:ext cx="11321934" cy="552796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процесс, в ходе которого устанавливаются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невидимые связи между людьми, возникает ощущение взаимопонимания,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делающее процесс общения более эффективным.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слушать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необходимое условие правильного понимания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оппонента, верной оценки существующих с ним разногласий, залог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успешного ведения переговоров, беседы, существенный элемент культуры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делового общения.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представляет собой процесс восприятия, осмысления и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 речи говорящего.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Манера слушать во многом зависит от личности собеседников, от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и интересов слушателей, от пола, возраста, служебного положения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5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329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слушания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385" y="1163782"/>
            <a:ext cx="11380123" cy="537833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Пассивное слушание (нерефлексивное).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умении внимательно молчать, не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вмешиваться собеседника своими замечаниями. Оно требует значительного физического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психологического напряжения. Пассивное слушание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используется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таких ситуациях общения, когда один из собеседников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 взволнован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желает высказать свое отношение к тому или иному событию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хочет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 наболевшие вопросы, испытывает трудности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выражении своих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проблем. Это может быть пострадавший или свидетель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экстремальной ситуации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таких случаях необходимо внимательно выслушать собеседника.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917" y="3624700"/>
            <a:ext cx="3591098" cy="250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262" y="609600"/>
            <a:ext cx="11430000" cy="5486400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слушание (рефлексивное).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Суть </a:t>
            </a:r>
            <a:r>
              <a:rPr lang="ru-RU" dirty="0">
                <a:solidFill>
                  <a:schemeClr val="tx1"/>
                </a:solidFill>
              </a:rPr>
              <a:t>его заключается в активном вмешательстве </a:t>
            </a:r>
            <a:r>
              <a:rPr lang="ru-RU" dirty="0" smtClean="0">
                <a:solidFill>
                  <a:schemeClr val="tx1"/>
                </a:solidFill>
              </a:rPr>
              <a:t>в речь </a:t>
            </a:r>
            <a:r>
              <a:rPr lang="ru-RU" dirty="0">
                <a:solidFill>
                  <a:schemeClr val="tx1"/>
                </a:solidFill>
              </a:rPr>
              <a:t>собеседника, в оказании ему помощи выразить свои мысли и чувства, </a:t>
            </a:r>
            <a:r>
              <a:rPr lang="ru-RU" dirty="0" err="1" smtClean="0">
                <a:solidFill>
                  <a:schemeClr val="tx1"/>
                </a:solidFill>
              </a:rPr>
              <a:t>в</a:t>
            </a:r>
            <a:r>
              <a:rPr lang="ru-RU" dirty="0" err="1">
                <a:solidFill>
                  <a:schemeClr val="tx1"/>
                </a:solidFill>
              </a:rPr>
              <a:t>создании</a:t>
            </a:r>
            <a:r>
              <a:rPr lang="ru-RU" dirty="0">
                <a:solidFill>
                  <a:schemeClr val="tx1"/>
                </a:solidFill>
              </a:rPr>
              <a:t> благоприятных условий для общения, в обеспечении правильного </a:t>
            </a:r>
            <a:r>
              <a:rPr lang="ru-RU" dirty="0" smtClean="0">
                <a:solidFill>
                  <a:schemeClr val="tx1"/>
                </a:solidFill>
              </a:rPr>
              <a:t>и точного </a:t>
            </a:r>
            <a:r>
              <a:rPr lang="ru-RU" dirty="0">
                <a:solidFill>
                  <a:schemeClr val="tx1"/>
                </a:solidFill>
              </a:rPr>
              <a:t>понимания собеседниками друг друга.</a:t>
            </a:r>
          </a:p>
          <a:p>
            <a:endParaRPr lang="ru-RU" dirty="0"/>
          </a:p>
          <a:p>
            <a:pPr marL="4572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1" y="2385752"/>
            <a:ext cx="5253643" cy="30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0455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Приемы активного слушания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386" y="1130531"/>
            <a:ext cx="11479876" cy="5428211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поддакивание: «угу», «ага».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пауза.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постановки вопросов.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перефразирование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полученной информации.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резюмирование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полученной информации.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раппорт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присоединение по дыханию, темпу речи,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304" y="2021378"/>
            <a:ext cx="44100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24" y="609600"/>
            <a:ext cx="11230494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«Угу» – поддакивание.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простой прием активного слушания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Любой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им пользуется почти интуитивно. Во время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разговора рекомендуется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 кивать головой, говорить «да», «угу», «ага» и т.п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Этим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даете собеседнику понять, что вы его слушаете и заинтересованы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нём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Например, когда вы о чём-то рассказываете по телефону, то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таких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приёмов собеседником дают вам понять, что вас слушают. Молчание же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протяжении всего рассказа, вызвали бы у заинтересованности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партнера вашей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728" y="3126971"/>
            <a:ext cx="40576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698" y="609599"/>
            <a:ext cx="11463251" cy="5866015"/>
          </a:xfrm>
        </p:spPr>
        <p:txBody>
          <a:bodyPr/>
          <a:lstStyle/>
          <a:p>
            <a:pPr marL="4572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Пауза.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Пауза необходима в разговоре собеседнику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выговориться до конца. Во-первых, человеку часто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время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сформулировать свои мысли и чувства, а во-вторых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паузы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освобождают разговор от лишней и не нужной информации. Например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рассказывая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историю, человек, скорее всего, представляет себе её. И, для того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образное представление переложить в словесную историю,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подобрать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нужные слова. И паузы здесь являются необходимым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средством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перевоплощения» образа в слово.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576" y="3542606"/>
            <a:ext cx="3330022" cy="25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24" y="609600"/>
            <a:ext cx="11463251" cy="5949142"/>
          </a:xfrm>
        </p:spPr>
        <p:txBody>
          <a:bodyPr>
            <a:normAutofit fontScale="70000" lnSpcReduction="20000"/>
          </a:bodyPr>
          <a:lstStyle/>
          <a:p>
            <a:pPr marL="45720" indent="0" algn="just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постановки вопросов. Вопросы открытого и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закрытого типа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можно разделить на 2 типа: открытые и закрытые.</a:t>
            </a:r>
          </a:p>
          <a:p>
            <a:pPr marL="45720" indent="0" algn="just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вопросы – это вопросы, которые предполагают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развернутый ответ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собеседника. Открытые вопросы начинаются со слов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" indent="0" algn="just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что,</a:t>
            </a:r>
          </a:p>
          <a:p>
            <a:pPr marL="45720" indent="0" algn="just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как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indent="0" algn="just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какой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indent="0" algn="just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почему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indent="0" algn="just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зачем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45720" indent="0" algn="just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 открытого вопроса состоит в том, что вы даёте своему</a:t>
            </a:r>
          </a:p>
          <a:p>
            <a:pPr marL="45720" indent="0" algn="just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собеседнику возможность высказаться, говорить долго и обстоятельно. Вы</a:t>
            </a:r>
          </a:p>
          <a:p>
            <a:pPr marL="45720" indent="0" algn="just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даёте возможность ему изложить свою точку зрения, разрешаете свободно</a:t>
            </a:r>
          </a:p>
          <a:p>
            <a:pPr marL="45720" indent="0" algn="just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04" y="2274049"/>
            <a:ext cx="3121516" cy="181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0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48" y="609600"/>
            <a:ext cx="11388436" cy="5486400"/>
          </a:xfrm>
        </p:spPr>
        <p:txBody>
          <a:bodyPr/>
          <a:lstStyle/>
          <a:p>
            <a:pPr marL="45720" indent="0">
              <a:buNone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Закрытые вопросы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подразумевают короткие и точные ответы типа: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двадцать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среду.</a:t>
            </a:r>
          </a:p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такие вопросы и такие ответы бывают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экстремальной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спасателю нужно получить от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пострадавшего точный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краткий ответ.</a:t>
            </a:r>
          </a:p>
          <a:p>
            <a:pPr marL="4572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180" y="2111433"/>
            <a:ext cx="2895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9875520" cy="7065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Понятие общения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4" y="989215"/>
            <a:ext cx="11363498" cy="5428209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процесс установления контакта между людьми,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происходит обмен информацией, необходимой для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деятельности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сотрудничества.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общаемся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удовлетворить потребность в общении.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люди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социальные существа по природе своей, и мы так же остро нуждаемся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других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людях, как в пище, воде и крыше над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общаемся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усовершенствовать и поддержать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представление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себе. Посредством коммуникации мы узнаем, что мы есть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хороши, как люди реагируют на наше поведение.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общаемся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 выполнения социальных обязательств.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говорим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«Как дела?», «Что нового?» или просто «Привет», – так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приветствуем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знакомых.</a:t>
            </a:r>
          </a:p>
          <a:p>
            <a:pPr marL="45720" indent="0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ytimg.com/vi/UN1S9kr6uAA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75" y="3990109"/>
            <a:ext cx="4195312" cy="235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532015"/>
            <a:ext cx="11429999" cy="592697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Перефразирование.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той же мысли, но иными словами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Перефразирование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возможность говорящему человеку увидеть, что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правильно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понимают. А если нет – у него есть возможность вовремя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коррективы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перефразировании ориентируйтесь на смысл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сообщения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на эмоции, которыми оно сопровождается.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Перефразирование можно начать следующими фразами: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«Если я вас правильно понял, то…»;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«Поправьте меня, если я ошибаюсь, но вы говорите, что…»;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«Другими словами вы считаете, что…»;</a:t>
            </a:r>
          </a:p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прием уместен тогда, когда говорящий логически завершил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рассказа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собирается с мыслями, чтобы продолжить. Не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его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перебивать, пока фрагмент рассказа не закончен.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5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575" y="609599"/>
            <a:ext cx="11296995" cy="58743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Резюмирование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подытоживает основные идеи и чувства. Это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бы, вывод из всего того, что уже было сказано человеком.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Резюмирующая фраза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речь собеседника в «свернутом» виде. Данный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активного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 принципиально отличается от перефразирования,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которого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вы помните, в повторении мысли оппонента, но своими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 показывает собеседнику наше внимание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резюмировании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целой части разговора, выделяется только главная мысль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полезны такие фразы, как:</a:t>
            </a:r>
          </a:p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«Ваша основная идея, как я понял, в том, что…»;</a:t>
            </a:r>
          </a:p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«Если подытожить сказанное, то…».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4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950" y="609600"/>
            <a:ext cx="11371810" cy="5882640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Раппорт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установление специфического контакта между людьми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включающего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подсознательного доверия и согласия с собеседником.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раппорт с собеседником создает эффективного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обмена мыслями и мнениями.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создать хороший раппорт используются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подстройка к позе, движениям, дыханию, речи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уровня продуктивного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 с собеседником.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476" y="3080049"/>
            <a:ext cx="4502729" cy="30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575" y="340821"/>
            <a:ext cx="11438311" cy="618466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Подстройка к позе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зеркально копируем позу собеседника и вскоре начинаем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ощущать тот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уровень мышечной скованности (раскованности), что и наш собеседник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некоторое время мы меняем позу, и собеседник, следуя за нами,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меняет Это означает, что присоединение позой наступило. Мы вновь присоединяемся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постепенно принимаем самую оптимальную для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наблюдая за тем, чтобы собеседник в изменении своих поз следовал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нами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Подстройка к дыханию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наблюдаем за частотой и глубиной дыхания собеседника. Для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при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бокового зрения фиксируемся на колышущейся при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дыхании складке одежды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груди или животе. И начинаем дышать в том же ритме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глубиной, что и собеседник. Через некоторое время задерживаем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 дыхание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собеседник также задерживает свое дыхание Это означает,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присоединение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дыханию произошло.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Подстройка к речи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присоединиться к так называемой модальной системе собеседника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Модальность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преобладающая система восприятия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 окружающего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мира.</a:t>
            </a:r>
          </a:p>
          <a:p>
            <a:pPr marL="4572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1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47" y="315884"/>
            <a:ext cx="11513127" cy="6242858"/>
          </a:xfrm>
        </p:spPr>
        <p:txBody>
          <a:bodyPr>
            <a:normAutofit fontScale="25000" lnSpcReduction="20000"/>
          </a:bodyPr>
          <a:lstStyle/>
          <a:p>
            <a:pPr marL="45720" indent="0" algn="just">
              <a:buNone/>
            </a:pPr>
            <a:endParaRPr lang="ru-RU" sz="8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три 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модальностей: визуальная,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аудиальная, кинестетическая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Визуальная модальность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 ведущим зрительным анализатором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человек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произносит слова, характеризующие зрение, т.е. основной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восприятия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 у него зрительный. Подстройка под визуальную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модальность заключается в том, что мы пользуемся теми же преимущественно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пользуется собеседник. Когда он часто говорит «вижу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видим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увидеть, смотри, яркий, красивый, блестящий, ослепительный» и т. д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то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делаем то же самое, т.е. используем в своей речи слова,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характерны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визуального (зрительного) восприятия.</a:t>
            </a:r>
          </a:p>
          <a:p>
            <a:pPr marL="45720" indent="0" algn="just">
              <a:buNone/>
            </a:pP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Аудиальная модальность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характерная ведущим слуховым анализатором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т.е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основной способ восприятия мира через слуховой. Человек с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модальностью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произносит слова, характеризующие слух. Подстройка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аудиальную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модальность заключается в том, что мы пользуемся теми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словами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которыми преимущественно пользуется собеседник. Когда он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говорит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«слышу, звучит, говорите, громко, тихо, шепчет» и т. д., то мы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то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самое, т.е. используем в своей речи слова, которые характерны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аудиального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(слухового) восприятия.</a:t>
            </a:r>
          </a:p>
          <a:p>
            <a:pPr marL="45720" indent="0" algn="just">
              <a:buNone/>
            </a:pP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Кинестетическая модальность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 ведущим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чувствительным анализатором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т.е. основной способ восприятия мира у него происходит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ощущения. Человек с такой модальностью часто характеризующие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ощущения. Подстройка под кинестетическую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модальность заключается в том, что мы пользуемся теми же преимущественно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пользуется собеседник. Когда он часто говорит «чувствую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ощущаю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тепло, холодно, скользкий, тяжелый, легкий» и т. д., то мы делаем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же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самое, т.е. используем в своей речи слова, которые характерны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кинестетического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(чувствительного) восприятия.</a:t>
            </a:r>
          </a:p>
          <a:p>
            <a:pPr marL="45720" indent="0" algn="just">
              <a:buNone/>
            </a:pP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24" y="415636"/>
            <a:ext cx="11396749" cy="6010102"/>
          </a:xfrm>
        </p:spPr>
        <p:txBody>
          <a:bodyPr>
            <a:normAutofit fontScale="47500" lnSpcReduction="20000"/>
          </a:bodyPr>
          <a:lstStyle/>
          <a:p>
            <a:pPr marL="45720" indent="0" algn="just">
              <a:buNone/>
            </a:pPr>
            <a:r>
              <a:rPr lang="ru-RU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чувств, </a:t>
            </a:r>
            <a:r>
              <a:rPr lang="ru-RU" sz="5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</a:t>
            </a:r>
            <a:endParaRPr lang="ru-RU" sz="5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</a:t>
            </a:r>
            <a:r>
              <a:rPr lang="ru-RU" sz="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означает </a:t>
            </a: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переживанию тех эмоций, которые возникают у другого человека </a:t>
            </a: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с ним. Это </a:t>
            </a: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себя на месте другого </a:t>
            </a: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понять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чувства, желания, идеи и поступки</a:t>
            </a: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установления эффективного взаимодействия использовать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«отражения чувств», и тогда беседа становится </a:t>
            </a: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искренней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создается ощущение понимания и сопереживания, а у </a:t>
            </a: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собеседника появляется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продолжить контакт. Прием «отражения чувств» </a:t>
            </a: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</a:t>
            </a:r>
            <a:r>
              <a:rPr lang="ru-RU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компонента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 algn="just">
              <a:buNone/>
            </a:pPr>
            <a:r>
              <a:rPr lang="ru-RU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чувств собес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едника. Когда вы называете чувства, </a:t>
            </a: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испытывает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понимаете его и «попадаете» в его ощущения, </a:t>
            </a: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собеседник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ощущает «родственность душ», начинает больше доверять вам </a:t>
            </a: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общение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 на качественно новый уровень.</a:t>
            </a:r>
          </a:p>
          <a:p>
            <a:pPr marL="45720" indent="0" algn="just">
              <a:buNone/>
            </a:pPr>
            <a:r>
              <a:rPr lang="ru-RU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своих чувств.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 о своих чувствах, можно решить </a:t>
            </a: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несколько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проблем. </a:t>
            </a:r>
            <a:endParaRPr lang="ru-RU" sz="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можно существенно снизить </a:t>
            </a: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чувства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переживания самим фактом того, что эти чувства озвучены. </a:t>
            </a:r>
            <a:endParaRPr lang="ru-RU" sz="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 вторых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сама беседа становится более искренней. И, </a:t>
            </a:r>
            <a:endParaRPr lang="ru-RU" sz="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побуждает собеседника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 выражать и свои чувства.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5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895" y="673331"/>
            <a:ext cx="11006049" cy="5827222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слушания важно не забывать и о голосовых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характеристиках человека, испытывающего при беседе напряжение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Такими характеристиками могут быть:</a:t>
            </a:r>
          </a:p>
          <a:p>
            <a:pPr marL="4572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неожиданные спазмы голоса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что может говорить о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внутреннем напряжении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частое покашливание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может сообщить нам о лживости, неуверенности</a:t>
            </a:r>
          </a:p>
          <a:p>
            <a:pPr marL="4572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себе, обеспокоенности. Но не надо забывать, что покашливание может быть</a:t>
            </a:r>
          </a:p>
          <a:p>
            <a:pPr marL="4572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дыхательных заболеваний, например, бронхита;</a:t>
            </a:r>
          </a:p>
          <a:p>
            <a:pPr marL="4572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несоответствующий моменту внезапный хохот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может характеризовать</a:t>
            </a:r>
          </a:p>
          <a:p>
            <a:pPr marL="4572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напряжение, отсутствие контроля над происходящим.</a:t>
            </a:r>
          </a:p>
          <a:p>
            <a:pPr marL="4572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особенности, безусловно, необходимо учитывать в разговоре, но</a:t>
            </a:r>
          </a:p>
          <a:p>
            <a:pPr marL="4572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забывать о том, что каждый человек и его реакция индивидуальна и не</a:t>
            </a:r>
          </a:p>
          <a:p>
            <a:pPr marL="4572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означает одно и то же.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3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1286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принципы общения с пострадавшим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172095"/>
            <a:ext cx="11446625" cy="5220392"/>
          </a:xfrm>
        </p:spPr>
        <p:txBody>
          <a:bodyPr>
            <a:normAutofit fontScale="70000" lnSpcReduction="20000"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Не строить сложных предложений, сложно построенных словесных оборотов в речи, например: "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Извините, пожалуйста, …., не могли бы Вы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…", т.к. пострадавшим трудно будет уследить за ходом ваших мыслей.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Давать четкие, короткие команды, избегая частицы «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Не давать обещаний, которые вы не в состоянии выполнить (даже если вы обещаете из хороших побуждений, например, чтобы успокоить человека)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Не употреблять фразу: «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будет хорошо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т.к. мы не можем знать, когда у человека все будет хорошо и будет ли вообще (в случае смерти близкого человека или потери крова).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Общаясь с пострадавшими необходимо говорить правду, однако, подавая информацию надо помнить следующее. Информация должна быть: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Дозированная;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Актуальная;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Достоверная;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Контролировать свое эмоциональное состояние, которое отражается в речи (тембр, громкость голоса, интонация) в мимике и жестикуляции.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Голос не должен отражать неуверенность и сомнение.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Речь должна быть чёткой (не рубленная по слогам), с уверенной интонацией. Рекомендуется строить ее в побудительном наклонении и с элементами внушения: «Я с тобой, помощь пришла!»,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Слушай меня!»,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Встань…»,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Выпей воды…»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Выражение лица должно быть спокойным и уверенным (нельзя показывать пострадавшим, что Вы сами в растерянности.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Найти ресурс для действий пострадавшего, что поможет найти ему силы для того, чтобы справиться с ситуацией.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2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2964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Приемы косвенного внушения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385" y="997527"/>
            <a:ext cx="11421687" cy="54780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«Трех «да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выполнения: Задайте человеку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подряд три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вопроса, на которые он однозначно ответит «Да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Далее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 даете установку, желаемое действие или состояние (успокойся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выпей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 и т.д.).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 этой техники заключается в том, что в сознании человека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тройное согласие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 к согласию и с последующим высказыванием. Самое главное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выполняя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данную методику, это уметь правильно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должны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короткими, доступными пониманию пострадавшего,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задаваться должны уверенным тоном, а главное – подразумевать только положительные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ответы.</a:t>
            </a:r>
          </a:p>
          <a:p>
            <a:pPr marL="45720" indent="0">
              <a:lnSpc>
                <a:spcPct val="5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выполнения техники «Трех «да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</a:p>
          <a:p>
            <a:pPr marL="45720" indent="0">
              <a:lnSpc>
                <a:spcPct val="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вопрос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Слышишь меня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   ответ: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Да»</a:t>
            </a:r>
          </a:p>
          <a:p>
            <a:pPr marL="45720" indent="0">
              <a:lnSpc>
                <a:spcPct val="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вопрос: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Видишь меня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      ответ: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Да»</a:t>
            </a:r>
          </a:p>
          <a:p>
            <a:pPr marL="45720" indent="0">
              <a:lnSpc>
                <a:spcPct val="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вопрос: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Дышишь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              ответ: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Да»</a:t>
            </a:r>
          </a:p>
          <a:p>
            <a:pPr marL="45720" indent="0">
              <a:lnSpc>
                <a:spcPct val="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установка: успокойся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47" y="365760"/>
            <a:ext cx="11429999" cy="6084916"/>
          </a:xfrm>
        </p:spPr>
        <p:txBody>
          <a:bodyPr/>
          <a:lstStyle/>
          <a:p>
            <a:pPr marL="4572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Техника</a:t>
            </a:r>
            <a:r>
              <a:rPr lang="ru-RU" b="1" dirty="0">
                <a:solidFill>
                  <a:schemeClr val="tx1"/>
                </a:solidFill>
              </a:rPr>
              <a:t>: «Или-или»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Представляет собой иллюзию выбора. Например, вы предлагаете пострадавшему</a:t>
            </a:r>
            <a:r>
              <a:rPr lang="ru-RU" dirty="0">
                <a:solidFill>
                  <a:schemeClr val="tx1"/>
                </a:solidFill>
              </a:rPr>
              <a:t>, находящемуся в состоянии ожидании известий о судьбе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выпить чаю (выпить лекарства). Скорее всего, он (в независимости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ел последний раз) откажется от вашего предложения. Отказ от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пищи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подобных ситуациях частое, вполне естественное и объяснимое явление.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задать вопрос по-другому, например: «Вы сейчас выпьете воду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через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минут?».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вопросом вы лишаете человека возможности подумать о том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хочет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воду или нет. Человек, скорее всего, задумается над тем, когда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выпьет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предложенную воду.</a:t>
            </a:r>
          </a:p>
          <a:p>
            <a:pPr marL="45720" indent="0" algn="just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6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390" y="706582"/>
            <a:ext cx="11305308" cy="538941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общается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строить взаимоотношения. Через общение мы не только знакомимся с другими людьми, но и, что еще более важно, строим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могут развиваться и углубляться, а могут чахнуть и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общаемся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обмениваться информацией. Часть информации мы получаем через наблюдения, чтение, телевизор, а изрядную долю – через прямое общение с другими людьми. Во всех этих случаях происходит бесконечное количество обменов сообщениями, включающих посылку и получение информации.</a:t>
            </a:r>
          </a:p>
          <a:p>
            <a:pPr marL="45720" indent="0" algn="just">
              <a:lnSpc>
                <a:spcPct val="20000"/>
              </a:lnSpc>
              <a:buNone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2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общаемся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воздействовать на других. Вряд ли найдется хоть</a:t>
            </a:r>
          </a:p>
          <a:p>
            <a:pPr marL="45720" indent="0" algn="just">
              <a:lnSpc>
                <a:spcPct val="2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день, когда бы вы не пробовали повлиять на чье-либо поведение —</a:t>
            </a:r>
          </a:p>
          <a:p>
            <a:pPr marL="45720" indent="0" algn="just">
              <a:lnSpc>
                <a:spcPct val="2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 друзей сходить в конкретный ресторан или поддержать того или иного</a:t>
            </a:r>
          </a:p>
          <a:p>
            <a:pPr marL="45720" indent="0" algn="just">
              <a:lnSpc>
                <a:spcPct val="2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кандидата, заставить супруга бросить курить или уговорить преподавателя</a:t>
            </a:r>
          </a:p>
          <a:p>
            <a:pPr marL="45720" indent="0" algn="just">
              <a:lnSpc>
                <a:spcPct val="2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вам другую оценку.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6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385" y="548639"/>
            <a:ext cx="11405061" cy="5976851"/>
          </a:xfrm>
        </p:spPr>
        <p:txBody>
          <a:bodyPr>
            <a:normAutofit fontScale="25000" lnSpcReduction="20000"/>
          </a:bodyPr>
          <a:lstStyle/>
          <a:p>
            <a:pPr marL="45720" indent="0" algn="just">
              <a:buNone/>
            </a:pP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r>
              <a:rPr lang="ru-RU" sz="8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пресуппозици</a:t>
            </a: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техника предполагает подстройку под совершаемые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 действия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прогнозирование окончания данного действия, а также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прогнозируемого действия с действием или изменением состояния пострадавшего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желательного для вас.</a:t>
            </a:r>
          </a:p>
          <a:p>
            <a:pPr marL="45720" indent="0" algn="just"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построения фразы: «Еще до того, как ...(действие) ... (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фраза внушения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)». Например: «еще до того, как ты выпьешь лекарство, у тебя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пройдет головная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боль».</a:t>
            </a:r>
          </a:p>
          <a:p>
            <a:pPr marL="45720" indent="0" algn="just">
              <a:buNone/>
            </a:pP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выполнения техники </a:t>
            </a:r>
            <a:r>
              <a:rPr lang="ru-RU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пресуппозиции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 algn="just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Подстройка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действие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                         Он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пьет воду</a:t>
            </a:r>
          </a:p>
          <a:p>
            <a:pPr marL="45720" indent="0" algn="just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marL="45720" indent="0" algn="just"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Прогнозирование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дальнейшего действия,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</a:t>
            </a:r>
          </a:p>
          <a:p>
            <a:pPr marL="45720" indent="0" algn="just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он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наверняка совершит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Он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допьет воду</a:t>
            </a:r>
          </a:p>
          <a:p>
            <a:pPr marL="45720" indent="0" algn="just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marL="45720" indent="0" algn="just"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Связывание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прогнозирующего действия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</a:p>
          <a:p>
            <a:pPr marL="45720" indent="0" algn="just"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действием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изменением состояния, которое </a:t>
            </a: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вам 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Еще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того, как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допьешь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воду, ты</a:t>
            </a:r>
          </a:p>
          <a:p>
            <a:pPr marL="45720" indent="0" algn="just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станешь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сильнее</a:t>
            </a:r>
          </a:p>
          <a:p>
            <a:pPr marL="45720" indent="0" algn="just">
              <a:buNone/>
            </a:pP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45720" indent="0" algn="just">
              <a:buNone/>
            </a:pP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1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3380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общения с жертвой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386" y="1097280"/>
            <a:ext cx="11438312" cy="543652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«Жертвы»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условное название людей, находящихся в зоне ЧС.</a:t>
            </a:r>
          </a:p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временно изолированным человеком включает в себя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«жертвой» в течение аварийно-спасательных работ;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«жертвой» после ее извлечения.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самих спасателей показывает, что многие жертвы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умирают сразу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после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вызволения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из очага ЧС. Почему это происходит?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ставит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собой цель – сделать все, чтобы этот кошмар закончился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Пострадавший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прилагает все силы, ему сейчас важно выжить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Что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дальше? Жертва спасена. Кошмар окончился, он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увидел свет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означает часто, что человек уже все зависящее от него выполнил,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дальше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нем позаботятся другие (спасатели, медики). Именно на этом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этапе пострадавший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снимает с себя ответственность за дальнейшее происходящее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бороться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не за что, главная цель достигнута. Теперь он может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наконец расслабиться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умереть.</a:t>
            </a:r>
          </a:p>
          <a:p>
            <a:pPr marL="4572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1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702" y="609600"/>
            <a:ext cx="10494818" cy="126907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работы с жертвой при ведении аварийно-спасательных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822" y="1413163"/>
            <a:ext cx="11488189" cy="5087389"/>
          </a:xfrm>
        </p:spPr>
        <p:txBody>
          <a:bodyPr>
            <a:normAutofit fontScale="40000" lnSpcReduction="20000"/>
          </a:bodyPr>
          <a:lstStyle/>
          <a:p>
            <a:pPr marL="45720" indent="0">
              <a:buNone/>
            </a:pPr>
            <a:r>
              <a:rPr lang="ru-RU" sz="6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пострадавший находится в сознании, старайтесь удержать его 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состоянии.</a:t>
            </a:r>
          </a:p>
          <a:p>
            <a:pPr marL="45720" indent="0">
              <a:buNone/>
            </a:pPr>
            <a:r>
              <a:rPr lang="ru-RU" sz="6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этого, один из группы спасателей является «заговаривающим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тем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человеком, который поддерживает связь с 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пострадавшим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6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Стараться поддерживать физический контакт с «жертвой», например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держать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за руку. Беседуя с ним, 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заговаривающий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преследует определенную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ориентирует пострадавшего на борьбу.</a:t>
            </a:r>
          </a:p>
          <a:p>
            <a:pPr marL="45720" indent="0">
              <a:buNone/>
            </a:pPr>
            <a:r>
              <a:rPr lang="ru-RU" sz="6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Сбор информации о пострадавшем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Информация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состоянии пострадавшего и о произошедшем событии: 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 Как себя чувствует?, Что болит?, Кто с ним находился рядом в 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события? Информация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самом пострадавшем: есть ли близкие и родные? 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занимается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Что любит? И т.д.</a:t>
            </a:r>
          </a:p>
          <a:p>
            <a:pPr marL="45720" indent="0">
              <a:buNone/>
            </a:pPr>
            <a:r>
              <a:rPr lang="ru-RU" sz="6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Построение перспективы на будущее представляет собой не 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столько настрой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выживание, сколько настрой на желание жить дальше. 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ресурса осуществляется благодаря информации, пострадавшим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общения.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8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04305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работы с «жертвой» после извлечения.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262" y="1138843"/>
            <a:ext cx="11355186" cy="5328459"/>
          </a:xfrm>
        </p:spPr>
        <p:txBody>
          <a:bodyPr>
            <a:normAutofit fontScale="32500" lnSpcReduction="20000"/>
          </a:bodyPr>
          <a:lstStyle/>
          <a:p>
            <a:pPr marL="45720" indent="0" algn="just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помнить, что после того, как вам удалось пострадавшего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ваша работа не окончена, она продолжается.</a:t>
            </a:r>
          </a:p>
          <a:p>
            <a:pPr marL="45720" indent="0" algn="just"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общения (работы) с «жертвой», после извлечения:</a:t>
            </a:r>
          </a:p>
          <a:p>
            <a:pPr marL="45720" indent="0" algn="just">
              <a:buNone/>
            </a:pP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оставлять человека одного до передачи медикам.</a:t>
            </a:r>
          </a:p>
          <a:p>
            <a:pPr marL="45720" indent="0" algn="just">
              <a:buNone/>
            </a:pP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Дать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пострадавшему, что вы его не бросаете, а передаете</a:t>
            </a:r>
          </a:p>
          <a:p>
            <a:pPr marL="45720" indent="0" algn="just"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специалистам, которые сделают все, чтобы ему помочь.</a:t>
            </a:r>
          </a:p>
          <a:p>
            <a:pPr marL="45720" indent="0" algn="just"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пострадавшего, на данном этапе, это очень важно. Передачу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специалистам необходимо</a:t>
            </a: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таким образом, чтобы пострадавшего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оставалась уверенность, что он не один, что он кому-то нужен.</a:t>
            </a:r>
          </a:p>
          <a:p>
            <a:pPr marL="45720" indent="0">
              <a:buNone/>
            </a:pP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главное, чтобы у пострадавшего не пропадало желание жить.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7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396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Конфликт. Конфликтное поведение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826" y="1155469"/>
            <a:ext cx="11296996" cy="5386647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противоборство между субъектами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взаимодействия на основе противоположно направленных мотивов (потребностей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интересов, целей, идеалов, убеждений) или суждений (мнений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взглядов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оценок и т.п.).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также сказать, что под конфликтом понимается наиболее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способ разрешения значимых противоречий, взаимодействия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заключающийся в противодействии субъектов конфликта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обычно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сопровождающийся негативными эмоциями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вызывает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вызывает конфликты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вызываются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конфликтогенами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Конфликтогенами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называем слова,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 бездействие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привести к конфликту.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Разрешить конфликт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значит: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устранить конфликтную ситуацию,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исчерпать инцидент.</a:t>
            </a:r>
          </a:p>
          <a:p>
            <a:pPr marL="4572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822" y="3172345"/>
            <a:ext cx="457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39624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разрешения конфликтов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4" y="1097280"/>
            <a:ext cx="11330246" cy="53949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ухода отличается стремлением уйти от конфликта. Это, по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сути дела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взаимная уступка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Бывают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варианта ее проявления: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когда предмет конфликта не имеет существенного значения ни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одного из субъектов и адекватно отражен в образах конфликтной ситуации.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когда предмет спора имеет существенное значение для одной или обеих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сторон, но занижен в образах конфликтной ситуации, т.е.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конфликтного взаимодействия воспринимают предмет конфликта как несущественный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случае стратегией ухода конфликт исчерпывается,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втором случае он может повториться.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Межличностные отношения при выборе д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анной стратегии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подвергаются серьезным изменениям.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58" y="4116446"/>
            <a:ext cx="3039774" cy="22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66" y="609600"/>
            <a:ext cx="11163992" cy="5486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Уступка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так же, как и в предыдущем случае, стремится уйти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конфликта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 причины ухода здесь иные. Человек, принимающий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стратегию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уступки», жертвует личными интересами в пользу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соперника.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анализе такой стратегии следует учитывать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иногда в такой стратегии отражается тактика решительной борьбы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победу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Уступка здесь может быть лишь тактическим шагом на пути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стратегической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цели;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уступка может стать причиной неадекватной оценки предмета конфликта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(занижение его ценности для себя). В этом случае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принятая стратегия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самообманом и не ведет к разрешению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может быть доминирующей для человека в силу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индивидуальных характеристик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частности, это характерно для конформистской 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конфликтной личности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бесконфликтного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типа.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силу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стратегия уступки может придать конфликту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деструктивную направленность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633" y="3823854"/>
            <a:ext cx="2726574" cy="227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24" y="423949"/>
            <a:ext cx="11371811" cy="612648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Компромисс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взаимной уступки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компромисса не портит межличностные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отношения. Более того, она способствует их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положительному развитию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анализе данной стратегии важно иметь в виду, что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компромисс нельзя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рассматривать как способ окончательного разрешения конфликта.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Взаимная уступка часто является этапом на пути поиска приемлемого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проблемы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компромисс может исчерпать конфликтную ситуацию.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наступает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изменении обстоятельств, вызвавших напряженность. Например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два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 претендовали на одну и ту же должность, но ее вдруг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сократили 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конфликта исчез.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Компромисс может принимать активную и пассивную формы.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форма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в заключении четких договоров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каких-то обязательств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Пассивный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компромисс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отказ от активных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по достижению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взаимных уступок.</a:t>
            </a:r>
          </a:p>
          <a:p>
            <a:pPr marL="4572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974" y="3981795"/>
            <a:ext cx="2269375" cy="226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826" y="609600"/>
            <a:ext cx="11280370" cy="5816138"/>
          </a:xfrm>
        </p:spPr>
        <p:txBody>
          <a:bodyPr>
            <a:normAutofit fontScale="32500" lnSpcReduction="20000"/>
          </a:bodyPr>
          <a:lstStyle/>
          <a:p>
            <a:pPr marL="45720" indent="0" algn="just">
              <a:buNone/>
            </a:pPr>
            <a:r>
              <a:rPr lang="ru-RU" sz="6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</a:p>
          <a:p>
            <a:pPr marL="45720" indent="0" algn="just">
              <a:buNone/>
            </a:pP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 уровнем направленности как на 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интересы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на интересы соперника. Такая стратегия строится не только 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баланса интересов, но и на признании ценности 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межличностных отношений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возможно, когда сложный предмет конфликта 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 маневр интересов противоборствующих сторон, обеспечивая их сосуществование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возникшей проблемы и развитию событий 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благоприятном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направлении.</a:t>
            </a:r>
          </a:p>
          <a:p>
            <a:pPr marL="45720" indent="0" algn="just">
              <a:buNone/>
            </a:pP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сотрудничества включает в себя все другие стратегии (уход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уступка, компромисс, принуждение). При этом другие стратегии в процессе сотрудничества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играют подчиненную роль.</a:t>
            </a:r>
          </a:p>
          <a:p>
            <a:pPr marL="45720" indent="0" algn="just">
              <a:buNone/>
            </a:pP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Являясь одной из самых сложных стратегий, </a:t>
            </a:r>
            <a:endParaRPr lang="ru-RU" sz="6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сотрудничества отражает </a:t>
            </a:r>
          </a:p>
          <a:p>
            <a:pPr marL="45720" indent="0" algn="just">
              <a:buNone/>
            </a:pP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противоборствующих сторон совместными </a:t>
            </a:r>
            <a:endParaRPr lang="ru-RU" sz="6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усилиями разрешить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возникшую проблему.</a:t>
            </a:r>
          </a:p>
          <a:p>
            <a:pPr marL="45720" indent="0" algn="just">
              <a:buNone/>
            </a:pP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разрешение конфликта достигается при устранении причин,</a:t>
            </a:r>
          </a:p>
          <a:p>
            <a:pPr marL="45720" indent="0" algn="just">
              <a:buNone/>
            </a:pP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конфликта и конфликтных ситуаций.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467" y="3208713"/>
            <a:ext cx="3715918" cy="27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3713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межличностных конфликтов в ЧС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1122217"/>
            <a:ext cx="11413373" cy="540327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Интенсивная работа в ЧС или ситуации ожидания во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дежурства могут способствовать возникновению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дезадаптивных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состояний у специалистов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отражается, прежде всего, на качестве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межличностного взаимодействия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Такое состояние может затруднить межличностное общение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подразделения, так и между подразделениями, а также привести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конфликту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пострадавшими.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Конфликтное взаимодействие может возникнуть: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 навешивании ярлыков. Когда мы или нам приписывают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жестко заданную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пределенную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(например, если вы пару раз что-то забыли, 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говорят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вы забывчивый);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 акценте на отношения, а не на сам результат взаимодействия;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ситуации соперничества за обладание ограниченного ресурса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03811"/>
          </a:xfrm>
        </p:spPr>
        <p:txBody>
          <a:bodyPr/>
          <a:lstStyle/>
          <a:p>
            <a:pPr algn="ctr"/>
            <a:r>
              <a:rPr lang="ru-RU" dirty="0" smtClean="0"/>
              <a:t>Виды общения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4" y="1371599"/>
            <a:ext cx="11288683" cy="5137265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Вербальное общение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произносимых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 слов, т.е. словесное общение).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спасателя и пострадавшего очень важно понимать друг друга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Чтобы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было результативным, спасателю прежде всего надо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пострадавшего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его социальный статус, возраст, пол и культурное развитие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Подстроиться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него и стараться говорить на его языке, используя слова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понятные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пострадавшего.</a:t>
            </a:r>
          </a:p>
          <a:p>
            <a:endParaRPr lang="ru-RU" dirty="0"/>
          </a:p>
        </p:txBody>
      </p:sp>
      <p:pic>
        <p:nvPicPr>
          <p:cNvPr id="2050" name="Picture 2" descr="https://konspekta.net/stydopediaru/baza2/202886403484.files/image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553" y="3200400"/>
            <a:ext cx="4050665" cy="295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3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32142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безконфликтного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949" y="1246909"/>
            <a:ext cx="11363497" cy="52619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Не употребляйте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конфликтогены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2 Не отвечайте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конфликтогеном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забывайте, что если не остановитесь сейчас, то позднее сделать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практически невозможно – так стремительно нарастает сила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конфликтогенов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выполнить первое правило, поставьте себя на место собеседника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обиделись бы Вы, услышав подобное? И допустите вероятность,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положение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человека в чем-то уязвимее Вашего.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ощутить чувства другого человека, понять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 называется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эмпатией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мы пришли еще к одному правилу: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351" y="1047403"/>
            <a:ext cx="2572095" cy="218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2" y="290945"/>
            <a:ext cx="10616860" cy="6276110"/>
          </a:xfrm>
        </p:spPr>
        <p:txBody>
          <a:bodyPr>
            <a:normAutofit fontScale="32500" lnSpcReduction="20000"/>
          </a:bodyPr>
          <a:lstStyle/>
          <a:p>
            <a:pPr marL="45720" indent="0" algn="just">
              <a:buNone/>
            </a:pP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3 Проявляйте </a:t>
            </a:r>
            <a:r>
              <a:rPr lang="ru-RU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эмпатию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собеседнику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Существует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понятие, противоположное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понятию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конфликтогена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благожелательные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посылы в адрес собеседника. Сюда относится все,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поднимает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 человеку: похвала, комплимент, дружеская улыбка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внимание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интерес к личности, сочувствие, уважительное отношение и т.д.</a:t>
            </a:r>
          </a:p>
          <a:p>
            <a:pPr marL="45720" indent="0" algn="just">
              <a:buNone/>
            </a:pP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4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Делайте как можно больше благожелательных посылов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Конфликтогены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настраивают нас на борьбу, поэтому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сопровождаются выделением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кровь адреналина, придающего нашему поведению агрессивность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Сильные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конфликтогены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вызывающие гнев, ярость,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сопровождаются выделением норадреналина. И наоборот, благожелательные посылы настраивают нас на комфортное, бесконфликтное общение, они сопровождаются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выделением так называемых "гормонов удовольствия"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8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эндорфинов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нас нуждается в положительных эмоциях, поэтому человек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одаривающий благожелательными посылами, становится желанным собеседником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2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43" y="124691"/>
            <a:ext cx="11737571" cy="65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1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576" y="609600"/>
            <a:ext cx="11313620" cy="5924204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Невербальное общение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неречевая форма общения, включающая в себя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движения: жесты</a:t>
            </a:r>
            <a:r>
              <a:rPr lang="ru-RU" dirty="0"/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мимику, позы, контакт глазами, прикосновения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AutoShape 4" descr="http://filimonky.ru/upload/iblock/083/083780e1f425df08f950c206b8791f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newsbash.ru/uploads/posts/2018-08/15333928891153339288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37" y="1771497"/>
            <a:ext cx="6697691" cy="446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262" y="609599"/>
            <a:ext cx="11388436" cy="589926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Зрительный контакт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взгляд, характеризуется тем, как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времени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смотрим на другого человека или людей во время общения.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Зрительный контакт выполняет коммуникации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 указывает на то, что мы внимательно слушаем собеседника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Помимо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этого, когда мы смотрим на другого человека, то проверяем,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эффект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вызвали наши слова. Поддерживая зрительный контакт,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определить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обращают ли люди на вас внимание или нет. Наоборот,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избегаем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прямых взглядов, когда говорим на темы, вызывающие 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дискомфорт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нам недостает заинтересованности в теме или человеке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впадаем в замешательство, нам стыдно или мы пытаемся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что-то скрыть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AutoShape 8" descr="http://ostrovrusa.ru/wp-content/uploads/2019/09/blobid15689113266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ostrovrusa.ru/wp-content/uploads/2019/09/blobid156891132665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716" y="3448613"/>
            <a:ext cx="5022965" cy="2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2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825" y="609599"/>
            <a:ext cx="11263745" cy="5866015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движения рук и пальцев, используемые при рассказе 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чем-то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для привлечения внимания собеседника. Так, когда человек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«вот такой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высоты» или «вот такой круглый», мы ждем, что человек еще и покажет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он говорит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Точно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же, когда человек говорит «оставь это» или «послушай меня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 пальцем, стучит кулаком или как-то иначе подкрепляет свои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жестикуляцией. Люди сопровождающей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речь. Некоторые люди «говорят руками» гораздо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других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180" y="2819400"/>
            <a:ext cx="45624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702" y="609600"/>
            <a:ext cx="11371811" cy="5486400"/>
          </a:xfrm>
        </p:spPr>
        <p:txBody>
          <a:bodyPr/>
          <a:lstStyle/>
          <a:p>
            <a:pPr marL="4572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положение тела. Изменения в позе могут о многом говорить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человек внезапно выпрямляется на стуле и наклоняется вперед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означает, что он усиливает внимание, если встает, то это означает «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закончил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 когда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поворачивается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спиной к другим, это означает, что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отвлекся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перестал обращать внимание на собеседников.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862" y="2794462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451" y="609600"/>
            <a:ext cx="11296995" cy="5924204"/>
          </a:xfrm>
        </p:spPr>
        <p:txBody>
          <a:bodyPr/>
          <a:lstStyle/>
          <a:p>
            <a:pPr marL="4572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Прикосновение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рукой или телом с другим человеком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Прикасаясь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другому человеку (когда мы касаемся рук, кистей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частей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тела, похлопываем человека, обнимаем, шлепаем, целуем, щиплем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тычем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него пальцем, поддерживаем, обнимаем и щекочем), мы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передаем совершенно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разную информацию. В западной культуре рукопожатие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об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учтивости и вежливости, похлопывание по спине означает ободрение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объятия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любовь, а поднятые вверх и сжатые вместе ладони - солидарность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Наше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прикосновение может быть нежным или уверенным, небрежным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страстным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кратким или продолжительным. То, как мы прикасаемся к другим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может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знаком нашей власти,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понимания.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948" y="3231485"/>
            <a:ext cx="45720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239</TotalTime>
  <Words>4773</Words>
  <Application>Microsoft Office PowerPoint</Application>
  <PresentationFormat>Широкоэкранный</PresentationFormat>
  <Paragraphs>282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6" baseType="lpstr">
      <vt:lpstr>Corbel</vt:lpstr>
      <vt:lpstr>Times New Roman</vt:lpstr>
      <vt:lpstr>Базис</vt:lpstr>
      <vt:lpstr>Общение Компоненты общения бесконфликтное общение приемы конструктивного общения общение с пострадавшими</vt:lpstr>
      <vt:lpstr>Понятие общения</vt:lpstr>
      <vt:lpstr>Презентация PowerPoint</vt:lpstr>
      <vt:lpstr>Виды общения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Паравербальное общение</vt:lpstr>
      <vt:lpstr>Неформальное пространство</vt:lpstr>
      <vt:lpstr>Слушание </vt:lpstr>
      <vt:lpstr>Виды слушания</vt:lpstr>
      <vt:lpstr>Презентация PowerPoint</vt:lpstr>
      <vt:lpstr>Приемы активного слушания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принципы общения с пострадавшим</vt:lpstr>
      <vt:lpstr>Приемы косвенного внушения</vt:lpstr>
      <vt:lpstr>Презентация PowerPoint</vt:lpstr>
      <vt:lpstr>Презентация PowerPoint</vt:lpstr>
      <vt:lpstr>Правила общения с жертвой</vt:lpstr>
      <vt:lpstr>Основы работы с жертвой при ведении аварийно-спасательных работ </vt:lpstr>
      <vt:lpstr>Основы работы с «жертвой» после извлечения.</vt:lpstr>
      <vt:lpstr>Конфликт. Конфликтное поведение</vt:lpstr>
      <vt:lpstr>Стратегии разрешения конфликтов</vt:lpstr>
      <vt:lpstr>Презентация PowerPoint</vt:lpstr>
      <vt:lpstr>Презентация PowerPoint</vt:lpstr>
      <vt:lpstr>Презентация PowerPoint</vt:lpstr>
      <vt:lpstr>Особенности межличностных конфликтов в ЧС</vt:lpstr>
      <vt:lpstr>Правила безконфликтного общения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Общение. Компоненты общения бесконфликтное общение приемы конструктивного общения общение с пострадавшими</dc:title>
  <dc:creator>Lena</dc:creator>
  <cp:lastModifiedBy>Lena</cp:lastModifiedBy>
  <cp:revision>25</cp:revision>
  <dcterms:created xsi:type="dcterms:W3CDTF">2022-09-17T15:36:12Z</dcterms:created>
  <dcterms:modified xsi:type="dcterms:W3CDTF">2022-09-17T19:37:14Z</dcterms:modified>
</cp:coreProperties>
</file>