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08" r:id="rId28"/>
    <p:sldId id="309" r:id="rId29"/>
    <p:sldId id="310" r:id="rId30"/>
    <p:sldId id="311" r:id="rId31"/>
    <p:sldId id="312" r:id="rId32"/>
    <p:sldId id="313" r:id="rId33"/>
    <p:sldId id="314"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3" r:id="rId55"/>
    <p:sldId id="302" r:id="rId56"/>
    <p:sldId id="304" r:id="rId57"/>
    <p:sldId id="305" r:id="rId58"/>
    <p:sldId id="306" r:id="rId59"/>
    <p:sldId id="30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115" d="100"/>
          <a:sy n="115" d="100"/>
        </p:scale>
        <p:origin x="124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10/31/2022</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10/31/2022</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10/31/2022</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10/31/2022</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4"/>
            <a:ext cx="5723468" cy="2515809"/>
          </a:xfrm>
        </p:spPr>
        <p:txBody>
          <a:bodyPr>
            <a:noAutofit/>
          </a:bodyPr>
          <a:lstStyle/>
          <a:p>
            <a:r>
              <a:rPr lang="ru-RU" sz="2800" dirty="0" smtClean="0">
                <a:latin typeface="Times New Roman" pitchFamily="18" charset="0"/>
                <a:cs typeface="Times New Roman" pitchFamily="18" charset="0"/>
              </a:rPr>
              <a:t> </a:t>
            </a:r>
            <a:r>
              <a:rPr lang="ru-RU" sz="2800" dirty="0" smtClean="0">
                <a:solidFill>
                  <a:schemeClr val="tx1">
                    <a:lumMod val="75000"/>
                    <a:lumOff val="25000"/>
                  </a:schemeClr>
                </a:solidFill>
                <a:latin typeface="Times New Roman" pitchFamily="18" charset="0"/>
                <a:cs typeface="Times New Roman" pitchFamily="18" charset="0"/>
              </a:rPr>
              <a:t>Тема:</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solidFill>
                  <a:schemeClr val="accent1">
                    <a:lumMod val="50000"/>
                  </a:schemeClr>
                </a:solidFill>
                <a:latin typeface="Times New Roman" pitchFamily="18" charset="0"/>
                <a:cs typeface="Times New Roman" pitchFamily="18" charset="0"/>
              </a:rPr>
              <a:t>«</a:t>
            </a:r>
            <a:r>
              <a:rPr lang="ru-RU" sz="2800" b="1" dirty="0" smtClean="0">
                <a:solidFill>
                  <a:schemeClr val="accent1">
                    <a:lumMod val="50000"/>
                  </a:schemeClr>
                </a:solidFill>
                <a:latin typeface="Times New Roman" pitchFamily="18" charset="0"/>
                <a:cs typeface="Times New Roman" pitchFamily="18" charset="0"/>
              </a:rPr>
              <a:t>Психологические особенности действий дежурных диспетчеров при получении информации об угрозе, возникновении чрезвычайной ситуации</a:t>
            </a:r>
            <a:r>
              <a:rPr lang="ru-RU" sz="2800" dirty="0" smtClean="0">
                <a:solidFill>
                  <a:schemeClr val="accent1">
                    <a:lumMod val="50000"/>
                  </a:schemeClr>
                </a:solidFill>
                <a:latin typeface="Times New Roman" pitchFamily="18" charset="0"/>
                <a:cs typeface="Times New Roman" pitchFamily="18" charset="0"/>
              </a:rPr>
              <a:t>»</a:t>
            </a:r>
            <a:endParaRPr lang="en-US" sz="2800" dirty="0"/>
          </a:p>
        </p:txBody>
      </p:sp>
      <p:sp>
        <p:nvSpPr>
          <p:cNvPr id="3" name="Subtitle 2"/>
          <p:cNvSpPr>
            <a:spLocks noGrp="1"/>
          </p:cNvSpPr>
          <p:nvPr>
            <p:ph type="subTitle" idx="1"/>
          </p:nvPr>
        </p:nvSpPr>
        <p:spPr/>
        <p:txBody>
          <a:bodyPr/>
          <a:lstStyle/>
          <a:p>
            <a:endParaRPr lang="ru-RU" dirty="0" smtClean="0">
              <a:solidFill>
                <a:srgbClr val="0070C0"/>
              </a:solidFill>
              <a:latin typeface="Times New Roman" pitchFamily="18" charset="0"/>
              <a:cs typeface="Times New Roman" pitchFamily="18" charset="0"/>
            </a:endParaRPr>
          </a:p>
          <a:p>
            <a:endParaRPr lang="ru-RU" dirty="0" smtClean="0">
              <a:solidFill>
                <a:srgbClr val="0070C0"/>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Разработчик – Карданова Е.В.</a:t>
            </a:r>
          </a:p>
          <a:p>
            <a:endParaRPr lang="en-US" dirty="0"/>
          </a:p>
        </p:txBody>
      </p:sp>
    </p:spTree>
    <p:extLst>
      <p:ext uri="{BB962C8B-B14F-4D97-AF65-F5344CB8AC3E}">
        <p14:creationId xmlns:p14="http://schemas.microsoft.com/office/powerpoint/2010/main" val="366866494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718458" y="587829"/>
            <a:ext cx="7720148" cy="5734594"/>
          </a:xfrm>
          <a:solidFill>
            <a:schemeClr val="accent1">
              <a:lumMod val="20000"/>
              <a:lumOff val="80000"/>
            </a:schemeClr>
          </a:solidFill>
        </p:spPr>
        <p:txBody>
          <a:bodyPr/>
          <a:lstStyle/>
          <a:p>
            <a:pPr algn="ctr">
              <a:buNone/>
            </a:pPr>
            <a:endParaRPr lang="ru-RU" sz="3200" b="1" dirty="0" smtClean="0">
              <a:latin typeface="Times New Roman" pitchFamily="18" charset="0"/>
              <a:cs typeface="Times New Roman" pitchFamily="18" charset="0"/>
            </a:endParaRPr>
          </a:p>
          <a:p>
            <a:pPr algn="ctr">
              <a:buNone/>
            </a:pPr>
            <a:endParaRPr lang="ru-RU" sz="3200" b="1" dirty="0" smtClean="0">
              <a:latin typeface="Times New Roman" pitchFamily="18" charset="0"/>
              <a:cs typeface="Times New Roman" pitchFamily="18" charset="0"/>
            </a:endParaRPr>
          </a:p>
          <a:p>
            <a:pPr algn="ctr">
              <a:buNone/>
            </a:pPr>
            <a:r>
              <a:rPr lang="ru-RU" sz="3200" b="1" dirty="0" smtClean="0">
                <a:latin typeface="Times New Roman" pitchFamily="18" charset="0"/>
                <a:cs typeface="Times New Roman" pitchFamily="18" charset="0"/>
              </a:rPr>
              <a:t>Задачи психологической реабилитации и мероприятия по психической готовности диспетчеров к выполнению действий  в экстремальных условиях</a:t>
            </a:r>
            <a:endParaRPr lang="ru-RU" sz="3200" dirty="0" smtClean="0">
              <a:latin typeface="Times New Roman" pitchFamily="18" charset="0"/>
              <a:cs typeface="Times New Roman" pitchFamily="18" charset="0"/>
            </a:endParaRPr>
          </a:p>
          <a:p>
            <a:endParaRPr lang="ru-RU"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70709" y="796834"/>
            <a:ext cx="7680959" cy="4926235"/>
          </a:xfrm>
        </p:spPr>
        <p:txBody>
          <a:bodyPr>
            <a:noAutofit/>
          </a:bodyPr>
          <a:lstStyle/>
          <a:p>
            <a:pPr lvl="2">
              <a:buFont typeface="Wingdings" pitchFamily="2" charset="2"/>
              <a:buChar char="Ø"/>
            </a:pPr>
            <a:r>
              <a:rPr lang="ru-RU" sz="2400" dirty="0" smtClean="0">
                <a:latin typeface="Times New Roman" pitchFamily="18" charset="0"/>
                <a:cs typeface="Times New Roman" pitchFamily="18" charset="0"/>
              </a:rPr>
              <a:t>установление характера и степени выраженности нервно-психического расстройства у диспетчеров  и особенностей реагирования на психическую травму.</a:t>
            </a:r>
          </a:p>
          <a:p>
            <a:pPr lvl="2">
              <a:buFont typeface="Wingdings" pitchFamily="2" charset="2"/>
              <a:buChar char="Ø"/>
            </a:pPr>
            <a:r>
              <a:rPr lang="ru-RU" sz="2400" dirty="0" smtClean="0">
                <a:latin typeface="Times New Roman" pitchFamily="18" charset="0"/>
                <a:cs typeface="Times New Roman" pitchFamily="18" charset="0"/>
              </a:rPr>
              <a:t>выявление психологических особенностей личности и выработка индивидуальных мер реабилитационного воздействия.</a:t>
            </a:r>
          </a:p>
          <a:p>
            <a:pPr lvl="2">
              <a:buFont typeface="Wingdings" pitchFamily="2" charset="2"/>
              <a:buChar char="Ø"/>
            </a:pPr>
            <a:r>
              <a:rPr lang="ru-RU" sz="2400" dirty="0" smtClean="0">
                <a:latin typeface="Times New Roman" pitchFamily="18" charset="0"/>
                <a:cs typeface="Times New Roman" pitchFamily="18" charset="0"/>
              </a:rPr>
              <a:t> оперативное снятие </a:t>
            </a:r>
            <a:r>
              <a:rPr lang="ru-RU" sz="2400" dirty="0" err="1" smtClean="0">
                <a:latin typeface="Times New Roman" pitchFamily="18" charset="0"/>
                <a:cs typeface="Times New Roman" pitchFamily="18" charset="0"/>
              </a:rPr>
              <a:t>психоэмоционального</a:t>
            </a:r>
            <a:r>
              <a:rPr lang="ru-RU" sz="2400" dirty="0" smtClean="0">
                <a:latin typeface="Times New Roman" pitchFamily="18" charset="0"/>
                <a:cs typeface="Times New Roman" pitchFamily="18" charset="0"/>
              </a:rPr>
              <a:t> напряжения, раздражительности, страха.</a:t>
            </a:r>
          </a:p>
          <a:p>
            <a:pPr lvl="2">
              <a:buFont typeface="Wingdings" pitchFamily="2" charset="2"/>
              <a:buChar char="Ø"/>
            </a:pPr>
            <a:r>
              <a:rPr lang="ru-RU" sz="2400" dirty="0" smtClean="0">
                <a:latin typeface="Times New Roman" pitchFamily="18" charset="0"/>
                <a:cs typeface="Times New Roman" pitchFamily="18" charset="0"/>
              </a:rPr>
              <a:t> регуляция нарушений функций организма и нервной системы.</a:t>
            </a:r>
          </a:p>
          <a:p>
            <a:pPr lvl="2">
              <a:buFont typeface="Wingdings" pitchFamily="2" charset="2"/>
              <a:buChar char="Ø"/>
            </a:pPr>
            <a:r>
              <a:rPr lang="ru-RU" sz="2400" dirty="0" smtClean="0">
                <a:latin typeface="Times New Roman" pitchFamily="18" charset="0"/>
                <a:cs typeface="Times New Roman" pitchFamily="18" charset="0"/>
              </a:rPr>
              <a:t> мобилизация личности на преодоление возникших психических состояний.</a:t>
            </a:r>
            <a:endParaRPr lang="ru-RU" sz="24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36024" y="809897"/>
            <a:ext cx="7432766" cy="4913172"/>
          </a:xfrm>
        </p:spPr>
        <p:txBody>
          <a:bodyPr/>
          <a:lstStyle/>
          <a:p>
            <a:pPr>
              <a:buNone/>
            </a:pPr>
            <a:r>
              <a:rPr lang="ru-RU" sz="3200"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Эффективность работы диспетчера зависит от состояния его психической готовности к выполнению действий  в экстремальных условиях. </a:t>
            </a:r>
            <a:r>
              <a:rPr lang="ru-RU" sz="3200" dirty="0" smtClean="0">
                <a:latin typeface="Times New Roman" pitchFamily="18" charset="0"/>
                <a:cs typeface="Times New Roman" pitchFamily="18" charset="0"/>
              </a:rPr>
              <a:t>Для диспетчера важно, чтобы он мог сохранять активность и трудоспособность в условиях ожидания сообщений, вызывающих </a:t>
            </a:r>
          </a:p>
          <a:p>
            <a:pPr>
              <a:buNone/>
            </a:pPr>
            <a:r>
              <a:rPr lang="ru-RU" sz="3200" dirty="0" smtClean="0">
                <a:latin typeface="Times New Roman" pitchFamily="18" charset="0"/>
                <a:cs typeface="Times New Roman" pitchFamily="18" charset="0"/>
              </a:rPr>
              <a:t>скуку, сонливость, утомление. </a:t>
            </a:r>
          </a:p>
          <a:p>
            <a:endParaRPr lang="ru-RU" dirty="0"/>
          </a:p>
        </p:txBody>
      </p:sp>
      <p:pic>
        <p:nvPicPr>
          <p:cNvPr id="4" name="Рисунок 3" descr="C:\Users\Администратор\Pictures\10.jpg"/>
          <p:cNvPicPr/>
          <p:nvPr/>
        </p:nvPicPr>
        <p:blipFill>
          <a:blip r:embed="rId2" cstate="print"/>
          <a:srcRect/>
          <a:stretch>
            <a:fillRect/>
          </a:stretch>
        </p:blipFill>
        <p:spPr bwMode="auto">
          <a:xfrm>
            <a:off x="6062171" y="4252966"/>
            <a:ext cx="2062926" cy="172228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953590" y="783771"/>
            <a:ext cx="7276010" cy="4939298"/>
          </a:xfrm>
        </p:spPr>
        <p:txBody>
          <a:bodyPr>
            <a:normAutofit/>
          </a:bodyPr>
          <a:lstStyle/>
          <a:p>
            <a:pPr algn="ctr">
              <a:buNone/>
            </a:pPr>
            <a:r>
              <a:rPr lang="ru-RU" dirty="0" smtClean="0">
                <a:solidFill>
                  <a:schemeClr val="accent1"/>
                </a:solidFill>
                <a:effectLst>
                  <a:outerShdw blurRad="38100" dist="38100" dir="2700000" algn="tl">
                    <a:srgbClr val="000000">
                      <a:alpha val="43137"/>
                    </a:srgbClr>
                  </a:outerShdw>
                </a:effectLst>
              </a:rPr>
              <a:t>Поддержать работоспособность и снизить утомление диспетчеру помогут </a:t>
            </a:r>
          </a:p>
          <a:p>
            <a:pPr>
              <a:buFont typeface="Wingdings" pitchFamily="2" charset="2"/>
              <a:buChar char="Ø"/>
            </a:pPr>
            <a:r>
              <a:rPr lang="ru-RU" dirty="0" smtClean="0">
                <a:latin typeface="Times New Roman" pitchFamily="18" charset="0"/>
                <a:cs typeface="Times New Roman" pitchFamily="18" charset="0"/>
              </a:rPr>
              <a:t>специальные физические упражнения, которые выполняются самостоятельно через каждый час дежурства за пультом в течение 5 минут. Наиболее эффективными считаются упражнения для мышц плечевого пояса, шеи, вестибулярного аппарата (медленные повороты, наклоны, вращения головы и туловища),</a:t>
            </a:r>
          </a:p>
          <a:p>
            <a:pPr>
              <a:buFont typeface="Wingdings" pitchFamily="2" charset="2"/>
              <a:buChar char="Ø"/>
            </a:pPr>
            <a:r>
              <a:rPr lang="ru-RU" dirty="0" smtClean="0">
                <a:latin typeface="Times New Roman" pitchFamily="18" charset="0"/>
                <a:cs typeface="Times New Roman" pitchFamily="18" charset="0"/>
              </a:rPr>
              <a:t> упражнения, связанные с регулированием дыхания, </a:t>
            </a:r>
          </a:p>
          <a:p>
            <a:pPr>
              <a:buFont typeface="Wingdings" pitchFamily="2" charset="2"/>
              <a:buChar char="Ø"/>
            </a:pPr>
            <a:r>
              <a:rPr lang="ru-RU" dirty="0" smtClean="0">
                <a:latin typeface="Times New Roman" pitchFamily="18" charset="0"/>
                <a:cs typeface="Times New Roman" pitchFamily="18" charset="0"/>
              </a:rPr>
              <a:t>массажи мышц шеи и головы.</a:t>
            </a:r>
          </a:p>
          <a:p>
            <a:endParaRPr lang="ru-RU" dirty="0"/>
          </a:p>
        </p:txBody>
      </p:sp>
      <p:pic>
        <p:nvPicPr>
          <p:cNvPr id="4" name="Рисунок 3" descr="C:\Users\Администратор\Pictures\5.png"/>
          <p:cNvPicPr/>
          <p:nvPr/>
        </p:nvPicPr>
        <p:blipFill>
          <a:blip r:embed="rId2" cstate="print"/>
          <a:srcRect/>
          <a:stretch>
            <a:fillRect/>
          </a:stretch>
        </p:blipFill>
        <p:spPr bwMode="auto">
          <a:xfrm>
            <a:off x="6074228" y="4447903"/>
            <a:ext cx="1828800" cy="1828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22960" y="561702"/>
            <a:ext cx="7589520" cy="5721531"/>
          </a:xfrm>
        </p:spPr>
        <p:txBody>
          <a:bodyPr/>
          <a:lstStyle/>
          <a:p>
            <a:pPr>
              <a:buNone/>
            </a:pPr>
            <a:endParaRPr lang="ru-RU" dirty="0" smtClean="0">
              <a:solidFill>
                <a:schemeClr val="accent1"/>
              </a:solidFill>
              <a:latin typeface="Times New Roman" pitchFamily="18" charset="0"/>
              <a:cs typeface="Times New Roman" pitchFamily="18" charset="0"/>
            </a:endParaRPr>
          </a:p>
          <a:p>
            <a:pPr algn="ctr">
              <a:buNone/>
            </a:pPr>
            <a:r>
              <a:rPr lang="ru-RU" sz="2800" dirty="0" smtClean="0">
                <a:solidFill>
                  <a:schemeClr val="accent1"/>
                </a:solidFill>
                <a:latin typeface="Times New Roman" pitchFamily="18" charset="0"/>
                <a:cs typeface="Times New Roman" pitchFamily="18" charset="0"/>
              </a:rPr>
              <a:t>Для эмоционально-волевой устойчивости немаловажную роль играет воспитание у диспетчера способности к мобилизации психики на борьбу с трудностями. </a:t>
            </a:r>
          </a:p>
          <a:p>
            <a:pPr>
              <a:buNone/>
            </a:pPr>
            <a:r>
              <a:rPr lang="ru-RU" sz="2800" dirty="0" smtClean="0">
                <a:latin typeface="Times New Roman" pitchFamily="18" charset="0"/>
                <a:cs typeface="Times New Roman" pitchFamily="18" charset="0"/>
              </a:rPr>
              <a:t>Это достигается систематической тренировкой нервной системы, в основе которой лежит самовнушение. </a:t>
            </a:r>
            <a:r>
              <a:rPr lang="ru-RU" sz="2800" u="sng" dirty="0" smtClean="0">
                <a:latin typeface="Times New Roman" pitchFamily="18" charset="0"/>
                <a:cs typeface="Times New Roman" pitchFamily="18" charset="0"/>
              </a:rPr>
              <a:t>Аутогенная тренировка </a:t>
            </a:r>
            <a:r>
              <a:rPr lang="ru-RU" sz="2800" dirty="0" smtClean="0">
                <a:latin typeface="Times New Roman" pitchFamily="18" charset="0"/>
                <a:cs typeface="Times New Roman" pitchFamily="18" charset="0"/>
              </a:rPr>
              <a:t>позволяет диспетчеру регулировать свои эмоциональные состояния. </a:t>
            </a:r>
            <a:endParaRPr lang="ru-RU" sz="2800" dirty="0">
              <a:latin typeface="Times New Roman" pitchFamily="18" charset="0"/>
              <a:cs typeface="Times New Roman" pitchFamily="18" charset="0"/>
            </a:endParaRPr>
          </a:p>
        </p:txBody>
      </p:sp>
      <p:pic>
        <p:nvPicPr>
          <p:cNvPr id="4" name="Рисунок 3" descr="C:\Users\Администратор\Pictures\4.jpg"/>
          <p:cNvPicPr/>
          <p:nvPr/>
        </p:nvPicPr>
        <p:blipFill>
          <a:blip r:embed="rId2" cstate="print"/>
          <a:srcRect/>
          <a:stretch>
            <a:fillRect/>
          </a:stretch>
        </p:blipFill>
        <p:spPr bwMode="auto">
          <a:xfrm>
            <a:off x="5904411" y="4519748"/>
            <a:ext cx="2181497" cy="168510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96834" y="809896"/>
            <a:ext cx="7471955" cy="5290457"/>
          </a:xfrm>
        </p:spPr>
        <p:txBody>
          <a:bodyPr/>
          <a:lstStyle/>
          <a:p>
            <a:pPr>
              <a:buNone/>
            </a:pPr>
            <a:r>
              <a:rPr lang="ru-RU" sz="2800" dirty="0" smtClean="0">
                <a:latin typeface="Times New Roman" pitchFamily="18" charset="0"/>
                <a:cs typeface="Times New Roman" pitchFamily="18" charset="0"/>
              </a:rPr>
              <a:t>В профессиональной деятельности диспетчера возможно возникновение  </a:t>
            </a:r>
            <a:r>
              <a:rPr lang="ru-RU" sz="2800" i="1" u="sng" dirty="0" smtClean="0">
                <a:effectLst>
                  <a:outerShdw blurRad="38100" dist="38100" dir="2700000" algn="tl">
                    <a:srgbClr val="000000">
                      <a:alpha val="43137"/>
                    </a:srgbClr>
                  </a:outerShdw>
                </a:effectLst>
                <a:latin typeface="Times New Roman" pitchFamily="18" charset="0"/>
                <a:cs typeface="Times New Roman" pitchFamily="18" charset="0"/>
              </a:rPr>
              <a:t>профессионального стресса.</a:t>
            </a:r>
            <a:endParaRPr lang="ru-RU" sz="2800" u="sng"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ru-RU" sz="2800" i="1" dirty="0" smtClean="0">
                <a:latin typeface="Times New Roman" pitchFamily="18" charset="0"/>
                <a:cs typeface="Times New Roman" pitchFamily="18" charset="0"/>
              </a:rPr>
              <a:t>    </a:t>
            </a:r>
            <a:r>
              <a:rPr lang="ru-RU" sz="2800" i="1" u="sng"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Профессиональный стресс</a:t>
            </a:r>
            <a:r>
              <a:rPr lang="ru-RU" sz="2800" u="sng"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dirty="0" smtClean="0">
                <a:latin typeface="Times New Roman" pitchFamily="18" charset="0"/>
                <a:cs typeface="Times New Roman" pitchFamily="18" charset="0"/>
              </a:rPr>
              <a:t>–  это состояние человека, возникающее в результате воздействия неблагоприятных факторов в процессе профессиональной деятельности.        </a:t>
            </a:r>
          </a:p>
          <a:p>
            <a:pPr>
              <a:buNone/>
            </a:pPr>
            <a:endParaRPr lang="ru-RU" dirty="0">
              <a:latin typeface="Times New Roman" pitchFamily="18" charset="0"/>
              <a:cs typeface="Times New Roman" pitchFamily="18" charset="0"/>
            </a:endParaRPr>
          </a:p>
        </p:txBody>
      </p:sp>
      <p:pic>
        <p:nvPicPr>
          <p:cNvPr id="4" name="Рисунок 3" descr="C:\Users\Администратор\Pictures\11.jpg"/>
          <p:cNvPicPr/>
          <p:nvPr/>
        </p:nvPicPr>
        <p:blipFill>
          <a:blip r:embed="rId2" cstate="print"/>
          <a:srcRect/>
          <a:stretch>
            <a:fillRect/>
          </a:stretch>
        </p:blipFill>
        <p:spPr bwMode="auto">
          <a:xfrm>
            <a:off x="4441372" y="3905794"/>
            <a:ext cx="2481943" cy="235131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071154" y="849086"/>
            <a:ext cx="7132320" cy="4873983"/>
          </a:xfrm>
        </p:spPr>
        <p:txBody>
          <a:bodyPr/>
          <a:lstStyle/>
          <a:p>
            <a:pPr algn="ctr">
              <a:buNone/>
            </a:pPr>
            <a:r>
              <a:rPr lang="ru-RU" i="1" dirty="0" smtClean="0"/>
              <a:t> </a:t>
            </a:r>
            <a:r>
              <a:rPr lang="ru-RU" sz="2800" b="1" u="sng" dirty="0" smtClean="0">
                <a:latin typeface="Times New Roman" pitchFamily="18" charset="0"/>
                <a:cs typeface="Times New Roman" pitchFamily="18" charset="0"/>
              </a:rPr>
              <a:t>Проявление стресс-факторов:</a:t>
            </a:r>
          </a:p>
          <a:p>
            <a:pPr lvl="0">
              <a:buFont typeface="Wingdings" pitchFamily="2" charset="2"/>
              <a:buChar char="Ø"/>
            </a:pPr>
            <a:r>
              <a:rPr lang="ru-RU" sz="2800" dirty="0" smtClean="0">
                <a:latin typeface="Times New Roman" pitchFamily="18" charset="0"/>
                <a:cs typeface="Times New Roman" pitchFamily="18" charset="0"/>
              </a:rPr>
              <a:t>снижение производительности труда;</a:t>
            </a:r>
          </a:p>
          <a:p>
            <a:pPr lvl="0">
              <a:buFont typeface="Wingdings" pitchFamily="2" charset="2"/>
              <a:buChar char="Ø"/>
            </a:pPr>
            <a:r>
              <a:rPr lang="ru-RU" sz="2800" dirty="0" smtClean="0">
                <a:latin typeface="Times New Roman" pitchFamily="18" charset="0"/>
                <a:cs typeface="Times New Roman" pitchFamily="18" charset="0"/>
              </a:rPr>
              <a:t> негативные изменения психики человека, приводящие к профессиональным болезням;</a:t>
            </a:r>
          </a:p>
          <a:p>
            <a:pPr lvl="0">
              <a:buFont typeface="Wingdings" pitchFamily="2" charset="2"/>
              <a:buChar char="Ø"/>
            </a:pPr>
            <a:r>
              <a:rPr lang="ru-RU" sz="2800" dirty="0" smtClean="0">
                <a:latin typeface="Times New Roman" pitchFamily="18" charset="0"/>
                <a:cs typeface="Times New Roman" pitchFamily="18" charset="0"/>
              </a:rPr>
              <a:t> утрата ценностных мотивов к труду (изменение мотивационных характеристик труда);</a:t>
            </a:r>
          </a:p>
          <a:p>
            <a:pPr lvl="0">
              <a:buFont typeface="Wingdings" pitchFamily="2" charset="2"/>
              <a:buChar char="Ø"/>
            </a:pPr>
            <a:r>
              <a:rPr lang="ru-RU" sz="2800" dirty="0" smtClean="0">
                <a:latin typeface="Times New Roman" pitchFamily="18" charset="0"/>
                <a:cs typeface="Times New Roman" pitchFamily="18" charset="0"/>
              </a:rPr>
              <a:t> формирование внутреннего дискомфорта; </a:t>
            </a:r>
          </a:p>
          <a:p>
            <a:pPr lvl="0">
              <a:buFont typeface="Wingdings" pitchFamily="2" charset="2"/>
              <a:buChar char="Ø"/>
            </a:pPr>
            <a:r>
              <a:rPr lang="ru-RU" sz="2800" dirty="0" smtClean="0">
                <a:latin typeface="Times New Roman" pitchFamily="18" charset="0"/>
                <a:cs typeface="Times New Roman" pitchFamily="18" charset="0"/>
              </a:rPr>
              <a:t> профессиональное выгорание.</a:t>
            </a:r>
            <a:endParaRPr lang="ru-RU" sz="28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463040" y="1476103"/>
            <a:ext cx="6196405" cy="4246966"/>
          </a:xfrm>
        </p:spPr>
        <p:txBody>
          <a:bodyPr/>
          <a:lstStyle/>
          <a:p>
            <a:pPr>
              <a:buNone/>
            </a:pPr>
            <a:r>
              <a:rPr lang="ru-RU" sz="2800" dirty="0" smtClean="0">
                <a:latin typeface="Times New Roman" pitchFamily="18" charset="0"/>
                <a:cs typeface="Times New Roman" pitchFamily="18" charset="0"/>
              </a:rPr>
              <a:t>Диспетчеру необходимо заботиться о своем </a:t>
            </a:r>
            <a:r>
              <a:rPr lang="ru-RU" sz="2800" dirty="0" err="1" smtClean="0">
                <a:latin typeface="Times New Roman" pitchFamily="18" charset="0"/>
                <a:cs typeface="Times New Roman" pitchFamily="18" charset="0"/>
              </a:rPr>
              <a:t>психоэмоциональном</a:t>
            </a:r>
            <a:r>
              <a:rPr lang="ru-RU" sz="2800" dirty="0" smtClean="0">
                <a:latin typeface="Times New Roman" pitchFamily="18" charset="0"/>
                <a:cs typeface="Times New Roman" pitchFamily="18" charset="0"/>
              </a:rPr>
              <a:t> состоянии, поскольку эффективность его работы  зависит от состояния психической готовности к выполнению действий  в экстремальных условиях</a:t>
            </a:r>
          </a:p>
          <a:p>
            <a:endParaRPr lang="ru-RU" dirty="0"/>
          </a:p>
        </p:txBody>
      </p:sp>
      <p:pic>
        <p:nvPicPr>
          <p:cNvPr id="4" name="Рисунок 3" descr="C:\Users\Администратор\Pictures\12.jpg"/>
          <p:cNvPicPr/>
          <p:nvPr/>
        </p:nvPicPr>
        <p:blipFill>
          <a:blip r:embed="rId2" cstate="print"/>
          <a:srcRect/>
          <a:stretch>
            <a:fillRect/>
          </a:stretch>
        </p:blipFill>
        <p:spPr bwMode="auto">
          <a:xfrm>
            <a:off x="5839097" y="3304903"/>
            <a:ext cx="2377440" cy="242969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18458" y="574766"/>
            <a:ext cx="7694022" cy="5747657"/>
          </a:xfrm>
          <a:solidFill>
            <a:schemeClr val="accent1">
              <a:lumMod val="20000"/>
              <a:lumOff val="80000"/>
            </a:schemeClr>
          </a:solidFill>
        </p:spPr>
        <p:txBody>
          <a:bodyPr/>
          <a:lstStyle/>
          <a:p>
            <a:pPr algn="ctr">
              <a:buNone/>
            </a:pPr>
            <a:endParaRPr lang="ru-RU" b="1" dirty="0" smtClean="0">
              <a:latin typeface="Times New Roman" pitchFamily="18" charset="0"/>
              <a:cs typeface="Times New Roman" pitchFamily="18" charset="0"/>
            </a:endParaRPr>
          </a:p>
          <a:p>
            <a:pPr algn="ctr">
              <a:buNone/>
            </a:pPr>
            <a:endParaRPr lang="ru-RU" b="1" dirty="0" smtClean="0">
              <a:latin typeface="Times New Roman" pitchFamily="18" charset="0"/>
              <a:cs typeface="Times New Roman" pitchFamily="18" charset="0"/>
            </a:endParaRPr>
          </a:p>
          <a:p>
            <a:pPr algn="ctr">
              <a:buNone/>
            </a:pPr>
            <a:endParaRPr lang="ru-RU"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ДЕЙСТВИЯ ДЕЖУРНЫХ ДИСПЕТЧЕРОВ ПРИ КОНТАКТЕ С ПОСТРАДАВШИМИ В РЕЗУЛЬТАТЕ ЧРЕЗВЫЧАЙНОЙ СИТУАЙЦИИ</a:t>
            </a:r>
            <a:endParaRPr lang="ru-RU" dirty="0" smtClean="0">
              <a:latin typeface="Times New Roman" pitchFamily="18" charset="0"/>
              <a:cs typeface="Times New Roman" pitchFamily="18" charset="0"/>
            </a:endParaRPr>
          </a:p>
          <a:p>
            <a:endParaRPr lang="ru-RU" b="1" dirty="0" smtClean="0"/>
          </a:p>
          <a:p>
            <a:pPr algn="ctr">
              <a:buNone/>
            </a:pPr>
            <a:r>
              <a:rPr lang="ru-RU" sz="2800" b="1" dirty="0" smtClean="0">
                <a:latin typeface="Times New Roman" pitchFamily="18" charset="0"/>
                <a:cs typeface="Times New Roman" pitchFamily="18" charset="0"/>
              </a:rPr>
              <a:t>Субъекты экстремальной ситуации</a:t>
            </a:r>
            <a:endParaRPr lang="ru-RU" sz="28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49086" y="809897"/>
            <a:ext cx="7419703" cy="4913172"/>
          </a:xfrm>
        </p:spPr>
        <p:txBody>
          <a:bodyPr>
            <a:noAutofit/>
          </a:bodyPr>
          <a:lstStyle/>
          <a:p>
            <a:pPr algn="ctr">
              <a:buNone/>
            </a:pPr>
            <a:r>
              <a:rPr lang="ru-RU" sz="2800" dirty="0" smtClean="0">
                <a:latin typeface="Times New Roman" pitchFamily="18" charset="0"/>
                <a:cs typeface="Times New Roman" pitchFamily="18" charset="0"/>
              </a:rPr>
              <a:t>Большое значение для оценки и прогнозирования психических последствий в работе диспетчера имеет факт того, был ли человек непосредственно участником ЧС, оказался ли ее свидетелем или в результате ЧС пережил потерю близкого или родственника. В соответствии с характером воздействия негативных факторов чрезвычайной ситуации все люди, подвергшиеся воздействию этих факторов, условно подразделяются на соответствующие группы </a:t>
            </a:r>
            <a:endParaRPr lang="ru-RU" sz="28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6286" y="817582"/>
            <a:ext cx="6662057" cy="776087"/>
          </a:xfrm>
          <a:solidFill>
            <a:schemeClr val="bg2"/>
          </a:solidFill>
        </p:spPr>
        <p:txBody>
          <a:bodyPr>
            <a:normAutofit/>
          </a:bodyPr>
          <a:lstStyle/>
          <a:p>
            <a:r>
              <a:rPr lang="ru-RU" sz="3200" dirty="0" smtClean="0">
                <a:latin typeface="Times New Roman" pitchFamily="18" charset="0"/>
                <a:cs typeface="Times New Roman" pitchFamily="18" charset="0"/>
              </a:rPr>
              <a:t>Учебные вопросы</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1332410" y="1463040"/>
            <a:ext cx="6648995" cy="4637314"/>
          </a:xfrm>
          <a:solidFill>
            <a:schemeClr val="bg2"/>
          </a:solidFill>
        </p:spPr>
        <p:txBody>
          <a:bodyPr>
            <a:normAutofit fontScale="85000" lnSpcReduction="10000"/>
          </a:bodyPr>
          <a:lstStyle/>
          <a:p>
            <a:pPr marL="457200" lvl="0" indent="-457200">
              <a:buFont typeface="+mj-lt"/>
              <a:buAutoNum type="arabicPeriod"/>
            </a:pPr>
            <a:r>
              <a:rPr lang="ru-RU" dirty="0" smtClean="0">
                <a:latin typeface="Times New Roman" pitchFamily="18" charset="0"/>
                <a:cs typeface="Times New Roman" pitchFamily="18" charset="0"/>
              </a:rPr>
              <a:t>Психологические задачи, решаемые диспетчером ЕДДС</a:t>
            </a:r>
          </a:p>
          <a:p>
            <a:pPr marL="457200" lvl="0" indent="-457200">
              <a:buFont typeface="+mj-lt"/>
              <a:buAutoNum type="arabicPeriod"/>
            </a:pPr>
            <a:r>
              <a:rPr lang="ru-RU" dirty="0" smtClean="0">
                <a:latin typeface="Times New Roman" pitchFamily="18" charset="0"/>
                <a:cs typeface="Times New Roman" pitchFamily="18" charset="0"/>
              </a:rPr>
              <a:t>Режимы работы диспетчера ЕДДС</a:t>
            </a:r>
          </a:p>
          <a:p>
            <a:pPr marL="457200" lvl="0" indent="-457200">
              <a:buFont typeface="+mj-lt"/>
              <a:buAutoNum type="arabicPeriod"/>
            </a:pPr>
            <a:r>
              <a:rPr lang="ru-RU" dirty="0" smtClean="0">
                <a:latin typeface="Times New Roman" pitchFamily="18" charset="0"/>
                <a:cs typeface="Times New Roman" pitchFamily="18" charset="0"/>
              </a:rPr>
              <a:t>Задачи психологической реабилитации и мероприятия по психической готовности диспетчеров к выполнению действий  в экстремальных условиях </a:t>
            </a:r>
          </a:p>
          <a:p>
            <a:pPr marL="457200" lvl="0" indent="-457200">
              <a:buFont typeface="+mj-lt"/>
              <a:buAutoNum type="arabicPeriod"/>
            </a:pPr>
            <a:r>
              <a:rPr lang="ru-RU" dirty="0" smtClean="0">
                <a:latin typeface="Times New Roman" pitchFamily="18" charset="0"/>
                <a:cs typeface="Times New Roman" pitchFamily="18" charset="0"/>
              </a:rPr>
              <a:t>Действия дежурных диспетчеров при контакте с пострадавшими в результате чрезвычайной ситуации </a:t>
            </a:r>
          </a:p>
          <a:p>
            <a:pPr marL="457200" lvl="0" indent="-457200">
              <a:buFont typeface="+mj-lt"/>
              <a:buAutoNum type="arabicPeriod"/>
            </a:pPr>
            <a:r>
              <a:rPr lang="ru-RU" dirty="0" smtClean="0">
                <a:latin typeface="Times New Roman" pitchFamily="18" charset="0"/>
                <a:cs typeface="Times New Roman" pitchFamily="18" charset="0"/>
              </a:rPr>
              <a:t>Алгоритмы действий диспетчеров при контакте с пострадавшими в результате чрезвычайной </a:t>
            </a:r>
            <a:r>
              <a:rPr lang="ru-RU" dirty="0" smtClean="0">
                <a:latin typeface="Times New Roman" pitchFamily="18" charset="0"/>
                <a:cs typeface="Times New Roman" pitchFamily="18" charset="0"/>
              </a:rPr>
              <a:t>ситуации. Общение. Конструктивное общение</a:t>
            </a:r>
            <a:endParaRPr lang="ru-RU" dirty="0" smtClean="0">
              <a:latin typeface="Times New Roman" pitchFamily="18" charset="0"/>
              <a:cs typeface="Times New Roman" pitchFamily="18" charset="0"/>
            </a:endParaRPr>
          </a:p>
          <a:p>
            <a:pPr marL="457200" lvl="0" indent="-457200">
              <a:buFont typeface="+mj-lt"/>
              <a:buAutoNum type="arabicPeriod"/>
            </a:pPr>
            <a:r>
              <a:rPr lang="ru-RU" dirty="0" smtClean="0">
                <a:latin typeface="Times New Roman" pitchFamily="18" charset="0"/>
                <a:cs typeface="Times New Roman" pitchFamily="18" charset="0"/>
              </a:rPr>
              <a:t>Техника активного слушания специалистами ЕДДС, определение психологического состояния пострадавших </a:t>
            </a:r>
          </a:p>
          <a:p>
            <a:endParaRPr lang="ru-RU"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22960" y="731520"/>
            <a:ext cx="7511143" cy="4991549"/>
          </a:xfrm>
        </p:spPr>
        <p:txBody>
          <a:bodyPr>
            <a:normAutofit fontScale="92500" lnSpcReduction="20000"/>
          </a:bodyPr>
          <a:lstStyle/>
          <a:p>
            <a:pPr algn="ctr">
              <a:buNone/>
            </a:pPr>
            <a:r>
              <a:rPr lang="ru-RU" sz="3000"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Первая группа – это специалисты. </a:t>
            </a:r>
          </a:p>
          <a:p>
            <a:pPr>
              <a:buNone/>
            </a:pPr>
            <a:r>
              <a:rPr lang="ru-RU" dirty="0" smtClean="0">
                <a:latin typeface="Times New Roman" pitchFamily="18" charset="0"/>
                <a:cs typeface="Times New Roman" pitchFamily="18" charset="0"/>
              </a:rPr>
              <a:t>Люди, оказывающие помощь пострадавшим, принимающие участие в ликвидации последствий ЧС. В ситуации выполнения профессиональных обязанностей, связанных с помощью другим людям, эмоциональные переживания ощущаются как приглушенные, специалист в первую очередь ориентирован на выполнение задачи. Часто это беспокоит специалистов. Один спасатель рассказывал: «Как же так? Я совсем ничего не чувствую. Я вижу ужасные картины, смерть, горе людей, и меня это не трогает. Все ли со мной в порядке?» В основе этого явления лежит механизм </a:t>
            </a:r>
            <a:r>
              <a:rPr lang="ru-RU" b="1" dirty="0" smtClean="0">
                <a:latin typeface="Times New Roman" pitchFamily="18" charset="0"/>
                <a:cs typeface="Times New Roman" pitchFamily="18" charset="0"/>
              </a:rPr>
              <a:t>психологической защиты </a:t>
            </a:r>
            <a:r>
              <a:rPr lang="ru-RU" dirty="0" smtClean="0">
                <a:latin typeface="Times New Roman" pitchFamily="18" charset="0"/>
                <a:cs typeface="Times New Roman" pitchFamily="18" charset="0"/>
              </a:rPr>
              <a:t>— </a:t>
            </a:r>
            <a:r>
              <a:rPr lang="ru-RU" b="1" i="1" u="sng" dirty="0" smtClean="0">
                <a:latin typeface="Times New Roman" pitchFamily="18" charset="0"/>
                <a:cs typeface="Times New Roman" pitchFamily="18" charset="0"/>
              </a:rPr>
              <a:t>диссоциация</a:t>
            </a:r>
            <a:r>
              <a:rPr lang="ru-RU" u="sng"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(взгляд на ситуацию извне, со стороны, без личной эмоциональной вовлеченности), часто проявляющийся в том случае, если человек по роду своей профессиональной деятельности постоянно сталкивается с болью и страданиями других людей. </a:t>
            </a:r>
            <a:endParaRPr lang="ru-RU" dirty="0">
              <a:latin typeface="Times New Roman" pitchFamily="18" charset="0"/>
              <a:cs typeface="Times New Roman" pitchFamily="18" charset="0"/>
            </a:endParaRPr>
          </a:p>
        </p:txBody>
      </p:sp>
      <p:pic>
        <p:nvPicPr>
          <p:cNvPr id="4" name="Рисунок 3" descr="C:\Users\Администратор\Pictures\13.jpg"/>
          <p:cNvPicPr/>
          <p:nvPr/>
        </p:nvPicPr>
        <p:blipFill>
          <a:blip r:embed="rId2" cstate="print"/>
          <a:srcRect/>
          <a:stretch>
            <a:fillRect/>
          </a:stretch>
        </p:blipFill>
        <p:spPr bwMode="auto">
          <a:xfrm>
            <a:off x="6540386" y="5154552"/>
            <a:ext cx="1493271" cy="104251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09898" y="770708"/>
            <a:ext cx="7576456" cy="5447211"/>
          </a:xfrm>
        </p:spPr>
        <p:txBody>
          <a:bodyPr>
            <a:normAutofit fontScale="70000" lnSpcReduction="20000"/>
          </a:bodyPr>
          <a:lstStyle/>
          <a:p>
            <a:pPr algn="ctr">
              <a:buNone/>
            </a:pPr>
            <a:r>
              <a:rPr lang="ru-RU" sz="3300" b="1" i="1" u="sng" dirty="0" smtClean="0">
                <a:solidFill>
                  <a:srgbClr val="C00000"/>
                </a:solidFill>
                <a:latin typeface="Times New Roman" pitchFamily="18" charset="0"/>
                <a:cs typeface="Times New Roman" pitchFamily="18" charset="0"/>
              </a:rPr>
              <a:t>Вторая группа – жертвы.</a:t>
            </a:r>
            <a:r>
              <a:rPr lang="ru-RU" sz="3300" b="1" u="sng" dirty="0" smtClean="0">
                <a:solidFill>
                  <a:srgbClr val="C00000"/>
                </a:solidFill>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Люди, пострадавшие, изолированные в очаге чрезвычайной ситуации (заложники, люди под завалами, на крышах затопленных домов и т.д.). Как правило, люди, пережившие чрезвычайную ситуацию, потратили много сил на борьбу за жизнь и уже сам факт того, что они остались живы, является для них огромным ресурсом для дальнейшего преодоления ситуации и возвращения к нормальной жизни.</a:t>
            </a:r>
          </a:p>
          <a:p>
            <a:pPr>
              <a:buNone/>
            </a:pPr>
            <a:r>
              <a:rPr lang="ru-RU" dirty="0" smtClean="0">
                <a:latin typeface="Times New Roman" pitchFamily="18" charset="0"/>
                <a:cs typeface="Times New Roman" pitchFamily="18" charset="0"/>
              </a:rPr>
              <a:t>Психические реакции этой категории людей после катастрофы можно разделить на четыре стадии:</a:t>
            </a:r>
          </a:p>
          <a:p>
            <a:pPr>
              <a:buNone/>
            </a:pPr>
            <a:r>
              <a:rPr lang="ru-RU" dirty="0" smtClean="0">
                <a:solidFill>
                  <a:srgbClr val="C00000"/>
                </a:solidFill>
                <a:latin typeface="Times New Roman" pitchFamily="18" charset="0"/>
                <a:cs typeface="Times New Roman" pitchFamily="18" charset="0"/>
              </a:rPr>
              <a:t>первая стадия </a:t>
            </a:r>
            <a:r>
              <a:rPr lang="ru-RU" dirty="0" smtClean="0">
                <a:latin typeface="Times New Roman" pitchFamily="18" charset="0"/>
                <a:cs typeface="Times New Roman" pitchFamily="18" charset="0"/>
              </a:rPr>
              <a:t>– героизм (альтруизм, героическое по­ведение, желание помочь другим людям и выжить самому);</a:t>
            </a:r>
          </a:p>
          <a:p>
            <a:pPr>
              <a:buNone/>
            </a:pPr>
            <a:r>
              <a:rPr lang="ru-RU" dirty="0" smtClean="0">
                <a:solidFill>
                  <a:srgbClr val="C00000"/>
                </a:solidFill>
                <a:latin typeface="Times New Roman" pitchFamily="18" charset="0"/>
                <a:cs typeface="Times New Roman" pitchFamily="18" charset="0"/>
              </a:rPr>
              <a:t>вторая стадия </a:t>
            </a:r>
            <a:r>
              <a:rPr lang="ru-RU" dirty="0" smtClean="0">
                <a:latin typeface="Times New Roman" pitchFamily="18" charset="0"/>
                <a:cs typeface="Times New Roman" pitchFamily="18" charset="0"/>
              </a:rPr>
              <a:t>– «медовый месяц» (чувство гордости за то, что выжил и преодолел все опасности);</a:t>
            </a:r>
          </a:p>
          <a:p>
            <a:pPr>
              <a:buNone/>
            </a:pPr>
            <a:r>
              <a:rPr lang="ru-RU" dirty="0" smtClean="0">
                <a:solidFill>
                  <a:srgbClr val="C00000"/>
                </a:solidFill>
                <a:latin typeface="Times New Roman" pitchFamily="18" charset="0"/>
                <a:cs typeface="Times New Roman" pitchFamily="18" charset="0"/>
              </a:rPr>
              <a:t>третья стадия </a:t>
            </a:r>
            <a:r>
              <a:rPr lang="ru-RU" dirty="0" smtClean="0">
                <a:latin typeface="Times New Roman" pitchFamily="18" charset="0"/>
                <a:cs typeface="Times New Roman" pitchFamily="18" charset="0"/>
              </a:rPr>
              <a:t>– разочарование (гнев, разочарование: «мне казалось в моей жизни все должно измениться, а все осталось по-прежнему, о моем подвиге все забыли, только я помню о нем», крушение надежд);</a:t>
            </a:r>
          </a:p>
          <a:p>
            <a:pPr>
              <a:buNone/>
            </a:pPr>
            <a:r>
              <a:rPr lang="ru-RU" dirty="0" smtClean="0">
                <a:solidFill>
                  <a:srgbClr val="C00000"/>
                </a:solidFill>
                <a:latin typeface="Times New Roman" pitchFamily="18" charset="0"/>
                <a:cs typeface="Times New Roman" pitchFamily="18" charset="0"/>
              </a:rPr>
              <a:t>четвертая стадия </a:t>
            </a:r>
            <a:r>
              <a:rPr lang="ru-RU" dirty="0" smtClean="0">
                <a:latin typeface="Times New Roman" pitchFamily="18" charset="0"/>
                <a:cs typeface="Times New Roman" pitchFamily="18" charset="0"/>
              </a:rPr>
              <a:t>– восстановление (осознание, что </a:t>
            </a:r>
          </a:p>
          <a:p>
            <a:pPr>
              <a:buNone/>
            </a:pPr>
            <a:r>
              <a:rPr lang="ru-RU" dirty="0" smtClean="0">
                <a:latin typeface="Times New Roman" pitchFamily="18" charset="0"/>
                <a:cs typeface="Times New Roman" pitchFamily="18" charset="0"/>
              </a:rPr>
              <a:t>необходимо налаживать быт, возвращаться к своим </a:t>
            </a:r>
          </a:p>
          <a:p>
            <a:pPr>
              <a:buNone/>
            </a:pPr>
            <a:r>
              <a:rPr lang="ru-RU" dirty="0" smtClean="0">
                <a:latin typeface="Times New Roman" pitchFamily="18" charset="0"/>
                <a:cs typeface="Times New Roman" pitchFamily="18" charset="0"/>
              </a:rPr>
              <a:t>обязанностям).</a:t>
            </a:r>
          </a:p>
          <a:p>
            <a:pPr>
              <a:buNone/>
            </a:pPr>
            <a:endParaRPr lang="ru-RU" dirty="0"/>
          </a:p>
        </p:txBody>
      </p:sp>
      <p:pic>
        <p:nvPicPr>
          <p:cNvPr id="4" name="Рисунок 3" descr="C:\Users\Администратор\Pictures\14.jpg"/>
          <p:cNvPicPr/>
          <p:nvPr/>
        </p:nvPicPr>
        <p:blipFill>
          <a:blip r:embed="rId2" cstate="print"/>
          <a:srcRect/>
          <a:stretch>
            <a:fillRect/>
          </a:stretch>
        </p:blipFill>
        <p:spPr bwMode="auto">
          <a:xfrm>
            <a:off x="6354364" y="4532811"/>
            <a:ext cx="1692355" cy="155447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836023" y="574766"/>
            <a:ext cx="7537267" cy="5643154"/>
          </a:xfrm>
        </p:spPr>
        <p:txBody>
          <a:bodyPr/>
          <a:lstStyle/>
          <a:p>
            <a:pPr algn="ctr">
              <a:buNone/>
            </a:pPr>
            <a:r>
              <a:rPr lang="ru-RU" sz="2800" b="1" u="sng" dirty="0" smtClean="0">
                <a:solidFill>
                  <a:srgbClr val="C00000"/>
                </a:solidFill>
                <a:latin typeface="Times New Roman" pitchFamily="18" charset="0"/>
                <a:cs typeface="Times New Roman" pitchFamily="18" charset="0"/>
              </a:rPr>
              <a:t>Третья группа – пострадавшие</a:t>
            </a:r>
          </a:p>
          <a:p>
            <a:pPr algn="ctr">
              <a:buNone/>
            </a:pPr>
            <a:r>
              <a:rPr lang="ru-RU" sz="2800" b="1" u="sng" dirty="0" smtClean="0">
                <a:solidFill>
                  <a:srgbClr val="C00000"/>
                </a:solidFill>
                <a:latin typeface="Times New Roman" pitchFamily="18" charset="0"/>
                <a:cs typeface="Times New Roman" pitchFamily="18" charset="0"/>
              </a:rPr>
              <a:t> (материально или физически). </a:t>
            </a:r>
          </a:p>
          <a:p>
            <a:pPr>
              <a:buNone/>
            </a:pPr>
            <a:r>
              <a:rPr lang="ru-RU" dirty="0" smtClean="0">
                <a:latin typeface="Times New Roman" pitchFamily="18" charset="0"/>
                <a:cs typeface="Times New Roman" pitchFamily="18" charset="0"/>
              </a:rPr>
              <a:t>Люди, потерявшие своих близких или не имеющие информации об их судьбе, лишившиеся своих домов, имущества и т.д. В этой группе наблюдаются наиболее </a:t>
            </a:r>
            <a:r>
              <a:rPr lang="ru-RU" u="sng" dirty="0" smtClean="0">
                <a:latin typeface="Times New Roman" pitchFamily="18" charset="0"/>
                <a:cs typeface="Times New Roman" pitchFamily="18" charset="0"/>
              </a:rPr>
              <a:t>тяжелые эмоциональные реакции, длительные негативные переживания</a:t>
            </a:r>
            <a:r>
              <a:rPr lang="ru-RU" dirty="0" smtClean="0">
                <a:latin typeface="Times New Roman" pitchFamily="18" charset="0"/>
                <a:cs typeface="Times New Roman" pitchFamily="18" charset="0"/>
              </a:rPr>
              <a:t>. Пострадавшим особенно трудно смириться с постигшим их горем, адаптироваться к изменившимся условиям жизни. В этой группе выявляется наибольшее количество отсроченных психических последствий.</a:t>
            </a:r>
          </a:p>
          <a:p>
            <a:endParaRPr lang="ru-RU" dirty="0"/>
          </a:p>
        </p:txBody>
      </p:sp>
      <p:pic>
        <p:nvPicPr>
          <p:cNvPr id="4" name="Рисунок 3" descr="C:\Users\Администратор\Pictures\15.jpg"/>
          <p:cNvPicPr/>
          <p:nvPr/>
        </p:nvPicPr>
        <p:blipFill>
          <a:blip r:embed="rId2" cstate="print"/>
          <a:srcRect/>
          <a:stretch>
            <a:fillRect/>
          </a:stretch>
        </p:blipFill>
        <p:spPr bwMode="auto">
          <a:xfrm>
            <a:off x="6459736" y="4572000"/>
            <a:ext cx="1952744" cy="167204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36024" y="627016"/>
            <a:ext cx="7485016" cy="5656217"/>
          </a:xfrm>
        </p:spPr>
        <p:txBody>
          <a:bodyPr>
            <a:normAutofit/>
          </a:bodyPr>
          <a:lstStyle/>
          <a:p>
            <a:pPr>
              <a:buNone/>
            </a:pPr>
            <a:r>
              <a:rPr lang="ru-RU" sz="2800" u="sng" dirty="0" smtClean="0">
                <a:solidFill>
                  <a:srgbClr val="C00000"/>
                </a:solidFill>
                <a:latin typeface="Times New Roman" pitchFamily="18" charset="0"/>
                <a:cs typeface="Times New Roman" pitchFamily="18" charset="0"/>
              </a:rPr>
              <a:t>Четвертая группа – очевидцы или свидетели. </a:t>
            </a:r>
            <a:r>
              <a:rPr lang="ru-RU" sz="2000" dirty="0" smtClean="0">
                <a:latin typeface="Times New Roman" pitchFamily="18" charset="0"/>
                <a:cs typeface="Times New Roman" pitchFamily="18" charset="0"/>
              </a:rPr>
              <a:t>Люди, про­живающие или оказавшиеся в непосредственной близости к зоне ЧС.</a:t>
            </a:r>
          </a:p>
          <a:p>
            <a:pPr algn="ctr">
              <a:buNone/>
            </a:pPr>
            <a:r>
              <a:rPr lang="ru-RU" sz="2000" u="sng" dirty="0" smtClean="0">
                <a:solidFill>
                  <a:srgbClr val="C00000"/>
                </a:solidFill>
                <a:latin typeface="Times New Roman" pitchFamily="18" charset="0"/>
                <a:cs typeface="Times New Roman" pitchFamily="18" charset="0"/>
              </a:rPr>
              <a:t>Пятая группа – наблюдатели (или зеваки). </a:t>
            </a:r>
          </a:p>
          <a:p>
            <a:pPr algn="just">
              <a:buNone/>
            </a:pPr>
            <a:r>
              <a:rPr lang="ru-RU" sz="2000" dirty="0" smtClean="0">
                <a:latin typeface="Times New Roman" pitchFamily="18" charset="0"/>
                <a:cs typeface="Times New Roman" pitchFamily="18" charset="0"/>
              </a:rPr>
              <a:t>Люди, получившие информацию о происходящем и прибывшие на место.</a:t>
            </a:r>
          </a:p>
          <a:p>
            <a:pPr>
              <a:buNone/>
            </a:pPr>
            <a:r>
              <a:rPr lang="ru-RU" sz="2000" dirty="0" smtClean="0">
                <a:latin typeface="Times New Roman" pitchFamily="18" charset="0"/>
                <a:cs typeface="Times New Roman" pitchFamily="18" charset="0"/>
              </a:rPr>
              <a:t>Степень </a:t>
            </a:r>
            <a:r>
              <a:rPr lang="ru-RU" sz="2000" dirty="0" err="1" smtClean="0">
                <a:latin typeface="Times New Roman" pitchFamily="18" charset="0"/>
                <a:cs typeface="Times New Roman" pitchFamily="18" charset="0"/>
              </a:rPr>
              <a:t>травматизации</a:t>
            </a:r>
            <a:r>
              <a:rPr lang="ru-RU" sz="2000" dirty="0" smtClean="0">
                <a:latin typeface="Times New Roman" pitchFamily="18" charset="0"/>
                <a:cs typeface="Times New Roman" pitchFamily="18" charset="0"/>
              </a:rPr>
              <a:t> людей в этих двух группах во многом зависит от их личностных особенностей и наличия травматических ситуаций в прошлом. Для одних</a:t>
            </a:r>
          </a:p>
          <a:p>
            <a:pPr>
              <a:buNone/>
            </a:pPr>
            <a:r>
              <a:rPr lang="ru-RU" sz="2000" dirty="0" smtClean="0">
                <a:latin typeface="Times New Roman" pitchFamily="18" charset="0"/>
                <a:cs typeface="Times New Roman" pitchFamily="18" charset="0"/>
              </a:rPr>
              <a:t> тушение пожара в жилом доме станет лишь</a:t>
            </a:r>
          </a:p>
          <a:p>
            <a:pPr>
              <a:buNone/>
            </a:pPr>
            <a:r>
              <a:rPr lang="ru-RU" sz="2000" dirty="0" smtClean="0">
                <a:latin typeface="Times New Roman" pitchFamily="18" charset="0"/>
                <a:cs typeface="Times New Roman" pitchFamily="18" charset="0"/>
              </a:rPr>
              <a:t> любопытным, захватывающим зрелищем,</a:t>
            </a:r>
          </a:p>
          <a:p>
            <a:pPr>
              <a:buNone/>
            </a:pPr>
            <a:r>
              <a:rPr lang="ru-RU" sz="2000" dirty="0" smtClean="0">
                <a:latin typeface="Times New Roman" pitchFamily="18" charset="0"/>
                <a:cs typeface="Times New Roman" pitchFamily="18" charset="0"/>
              </a:rPr>
              <a:t> у других может вызвать психические </a:t>
            </a:r>
          </a:p>
          <a:p>
            <a:pPr>
              <a:buNone/>
            </a:pPr>
            <a:r>
              <a:rPr lang="ru-RU" sz="2000" dirty="0" smtClean="0">
                <a:latin typeface="Times New Roman" pitchFamily="18" charset="0"/>
                <a:cs typeface="Times New Roman" pitchFamily="18" charset="0"/>
              </a:rPr>
              <a:t>(страхи, неврозы) и соматические (обострение хронических заболеваний, бессонница, головные боли) нарушения.</a:t>
            </a:r>
          </a:p>
          <a:p>
            <a:endParaRPr lang="ru-RU" sz="2000" dirty="0"/>
          </a:p>
        </p:txBody>
      </p:sp>
      <p:pic>
        <p:nvPicPr>
          <p:cNvPr id="4" name="Рисунок 3" descr="C:\Users\Администратор\Pictures\16.jpg"/>
          <p:cNvPicPr/>
          <p:nvPr/>
        </p:nvPicPr>
        <p:blipFill>
          <a:blip r:embed="rId2" cstate="print"/>
          <a:srcRect/>
          <a:stretch>
            <a:fillRect/>
          </a:stretch>
        </p:blipFill>
        <p:spPr bwMode="auto">
          <a:xfrm>
            <a:off x="6322423" y="3631474"/>
            <a:ext cx="1642074" cy="130268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88274" y="653142"/>
            <a:ext cx="7406640" cy="5538651"/>
          </a:xfrm>
        </p:spPr>
        <p:txBody>
          <a:bodyPr>
            <a:normAutofit fontScale="92500" lnSpcReduction="10000"/>
          </a:bodyPr>
          <a:lstStyle/>
          <a:p>
            <a:pPr algn="ctr">
              <a:buNone/>
            </a:pPr>
            <a:r>
              <a:rPr lang="ru-RU" sz="3000"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Шестая группа – телезрители </a:t>
            </a:r>
          </a:p>
          <a:p>
            <a:pPr>
              <a:buNone/>
            </a:pPr>
            <a:r>
              <a:rPr lang="ru-RU" dirty="0" smtClean="0">
                <a:latin typeface="Times New Roman" pitchFamily="18" charset="0"/>
                <a:cs typeface="Times New Roman" pitchFamily="18" charset="0"/>
              </a:rPr>
              <a:t>Люди, получающие информацию о ЧС и следящие за развитием ситуации с помощью средств массовой информации (СМИ). </a:t>
            </a:r>
          </a:p>
          <a:p>
            <a:pPr>
              <a:buNone/>
            </a:pPr>
            <a:r>
              <a:rPr lang="ru-RU" sz="2200" dirty="0" smtClean="0">
                <a:latin typeface="Times New Roman" pitchFamily="18" charset="0"/>
                <a:cs typeface="Times New Roman" pitchFamily="18" charset="0"/>
              </a:rPr>
              <a:t>Как пример можно привести освещение СМИ террористического акта, совершенного в октябре 2002г. в здании, где шло представление мюзикла «Норд-Ост». Миллионы</a:t>
            </a:r>
          </a:p>
          <a:p>
            <a:pPr>
              <a:buNone/>
            </a:pPr>
            <a:r>
              <a:rPr lang="ru-RU" sz="2200" dirty="0" smtClean="0">
                <a:latin typeface="Times New Roman" pitchFamily="18" charset="0"/>
                <a:cs typeface="Times New Roman" pitchFamily="18" charset="0"/>
              </a:rPr>
              <a:t> людей были эмоционально включены в ситуацию </a:t>
            </a:r>
          </a:p>
          <a:p>
            <a:pPr>
              <a:buNone/>
            </a:pPr>
            <a:r>
              <a:rPr lang="ru-RU" sz="2200" dirty="0" smtClean="0">
                <a:latin typeface="Times New Roman" pitchFamily="18" charset="0"/>
                <a:cs typeface="Times New Roman" pitchFamily="18" charset="0"/>
              </a:rPr>
              <a:t>практически круглосуточной трансляцией с места</a:t>
            </a:r>
          </a:p>
          <a:p>
            <a:pPr>
              <a:buNone/>
            </a:pPr>
            <a:r>
              <a:rPr lang="ru-RU" sz="2200" dirty="0" smtClean="0">
                <a:latin typeface="Times New Roman" pitchFamily="18" charset="0"/>
                <a:cs typeface="Times New Roman" pitchFamily="18" charset="0"/>
              </a:rPr>
              <a:t> событий. Особенность этой ситуации состояла и </a:t>
            </a:r>
          </a:p>
          <a:p>
            <a:pPr>
              <a:buNone/>
            </a:pPr>
            <a:r>
              <a:rPr lang="ru-RU" sz="2200" dirty="0" smtClean="0">
                <a:latin typeface="Times New Roman" pitchFamily="18" charset="0"/>
                <a:cs typeface="Times New Roman" pitchFamily="18" charset="0"/>
              </a:rPr>
              <a:t>в ее длительности (несколько суток). Мало кого </a:t>
            </a:r>
          </a:p>
          <a:p>
            <a:pPr>
              <a:buNone/>
            </a:pPr>
            <a:r>
              <a:rPr lang="ru-RU" sz="2200" dirty="0" smtClean="0">
                <a:latin typeface="Times New Roman" pitchFamily="18" charset="0"/>
                <a:cs typeface="Times New Roman" pitchFamily="18" charset="0"/>
              </a:rPr>
              <a:t>события тех дней оставили равнодушными. Впоследствии люди обращались за помощью к специалистам с жалобами на страхи, тревогу за себя и за своих близких, нарушение чувства безопасности, подавленное состояние, плохое физическое самочувствие, актуализацию травматического опыта, полученного ранее </a:t>
            </a:r>
            <a:endParaRPr lang="ru-RU" sz="2200" dirty="0">
              <a:latin typeface="Times New Roman" pitchFamily="18" charset="0"/>
              <a:cs typeface="Times New Roman" pitchFamily="18" charset="0"/>
            </a:endParaRPr>
          </a:p>
        </p:txBody>
      </p:sp>
      <p:pic>
        <p:nvPicPr>
          <p:cNvPr id="4" name="Рисунок 3" descr="C:\Users\Администратор\Pictures\17.jpg"/>
          <p:cNvPicPr/>
          <p:nvPr/>
        </p:nvPicPr>
        <p:blipFill>
          <a:blip r:embed="rId2" cstate="print"/>
          <a:srcRect/>
          <a:stretch>
            <a:fillRect/>
          </a:stretch>
        </p:blipFill>
        <p:spPr bwMode="auto">
          <a:xfrm>
            <a:off x="6651704" y="2599509"/>
            <a:ext cx="1734650" cy="180267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83772" y="587829"/>
            <a:ext cx="7628708" cy="5643153"/>
          </a:xfrm>
          <a:solidFill>
            <a:schemeClr val="bg2"/>
          </a:solidFill>
        </p:spPr>
        <p:txBody>
          <a:bodyPr/>
          <a:lstStyle/>
          <a:p>
            <a:pPr algn="ctr">
              <a:buNone/>
            </a:pPr>
            <a:endParaRPr lang="ru-RU" b="1" dirty="0" smtClean="0"/>
          </a:p>
          <a:p>
            <a:pPr algn="ctr">
              <a:buNone/>
            </a:pPr>
            <a:endParaRPr lang="ru-RU" b="1" dirty="0" smtClean="0"/>
          </a:p>
          <a:p>
            <a:pPr algn="ctr">
              <a:buNone/>
            </a:pPr>
            <a:endParaRPr lang="ru-RU" b="1" dirty="0" smtClean="0"/>
          </a:p>
          <a:p>
            <a:pPr algn="ctr">
              <a:buNone/>
            </a:pPr>
            <a:r>
              <a:rPr lang="ru-RU" sz="2800" b="1" dirty="0" smtClean="0">
                <a:latin typeface="Times New Roman" pitchFamily="18" charset="0"/>
                <a:cs typeface="Times New Roman" pitchFamily="18" charset="0"/>
              </a:rPr>
              <a:t>Алгоритмы действий диспетчеров при контакте с пострадавшими в результате чрезвычайной ситуации</a:t>
            </a:r>
            <a:endParaRPr lang="ru-RU" sz="2800" dirty="0" smtClean="0">
              <a:latin typeface="Times New Roman" pitchFamily="18" charset="0"/>
              <a:cs typeface="Times New Roman" pitchFamily="18" charset="0"/>
            </a:endParaRPr>
          </a:p>
          <a:p>
            <a:endParaRPr lang="ru-RU"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901338" y="744582"/>
            <a:ext cx="7328262" cy="5447211"/>
          </a:xfrm>
        </p:spPr>
        <p:txBody>
          <a:bodyPr>
            <a:normAutofit fontScale="85000" lnSpcReduction="20000"/>
          </a:bodyPr>
          <a:lstStyle/>
          <a:p>
            <a:pPr algn="ctr">
              <a:buNone/>
            </a:pPr>
            <a:r>
              <a:rPr lang="ru-RU"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При поступлении звонка на пульт диспетчера от пострадавшего в чрезвычайной ситуации, целесообразно вести диалог следующего содержания:</a:t>
            </a:r>
            <a:endPar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lvl="0" indent="-457200">
              <a:buNone/>
            </a:pPr>
            <a:r>
              <a:rPr lang="ru-RU" dirty="0" smtClean="0">
                <a:latin typeface="Times New Roman" pitchFamily="18" charset="0"/>
                <a:cs typeface="Times New Roman" pitchFamily="18" charset="0"/>
              </a:rPr>
              <a:t>1. Знакомство: представление сотрудника (должность, функции - коротко).</a:t>
            </a:r>
          </a:p>
          <a:p>
            <a:pPr marL="457200" lvl="0" indent="-457200">
              <a:buNone/>
            </a:pPr>
            <a:r>
              <a:rPr lang="ru-RU" dirty="0" smtClean="0">
                <a:latin typeface="Times New Roman" pitchFamily="18" charset="0"/>
                <a:cs typeface="Times New Roman" pitchFamily="18" charset="0"/>
              </a:rPr>
              <a:t>2. Внушение уверенности в спасении и </a:t>
            </a:r>
          </a:p>
          <a:p>
            <a:pPr marL="457200" lvl="0" indent="-457200">
              <a:buNone/>
            </a:pPr>
            <a:r>
              <a:rPr lang="ru-RU" dirty="0" smtClean="0">
                <a:latin typeface="Times New Roman" pitchFamily="18" charset="0"/>
                <a:cs typeface="Times New Roman" pitchFamily="18" charset="0"/>
              </a:rPr>
              <a:t>оказании помощи:</a:t>
            </a:r>
          </a:p>
          <a:p>
            <a:pPr lvl="0">
              <a:buFont typeface="Wingdings" pitchFamily="2" charset="2"/>
              <a:buChar char="Ø"/>
            </a:pPr>
            <a:r>
              <a:rPr lang="ru-RU" dirty="0" smtClean="0">
                <a:latin typeface="Times New Roman" pitchFamily="18" charset="0"/>
                <a:cs typeface="Times New Roman" pitchFamily="18" charset="0"/>
              </a:rPr>
              <a:t>заверение в принятии мер по спасению </a:t>
            </a:r>
          </a:p>
          <a:p>
            <a:pPr lvl="0">
              <a:buNone/>
            </a:pPr>
            <a:r>
              <a:rPr lang="ru-RU" dirty="0" smtClean="0">
                <a:latin typeface="Times New Roman" pitchFamily="18" charset="0"/>
                <a:cs typeface="Times New Roman" pitchFamily="18" charset="0"/>
              </a:rPr>
              <a:t>(уже принимаются), в чем заключаются;</a:t>
            </a:r>
          </a:p>
          <a:p>
            <a:pPr lvl="0">
              <a:buFont typeface="Wingdings" pitchFamily="2" charset="2"/>
              <a:buChar char="Ø"/>
            </a:pPr>
            <a:r>
              <a:rPr lang="ru-RU" dirty="0" smtClean="0">
                <a:latin typeface="Times New Roman" pitchFamily="18" charset="0"/>
                <a:cs typeface="Times New Roman" pitchFamily="18" charset="0"/>
              </a:rPr>
              <a:t>внушение уверенности в том, что пострадавший не одинок и теперь его не бросят;</a:t>
            </a:r>
          </a:p>
          <a:p>
            <a:pPr lvl="0">
              <a:buFont typeface="Wingdings" pitchFamily="2" charset="2"/>
              <a:buChar char="Ø"/>
            </a:pPr>
            <a:r>
              <a:rPr lang="ru-RU" dirty="0" smtClean="0">
                <a:latin typeface="Times New Roman" pitchFamily="18" charset="0"/>
                <a:cs typeface="Times New Roman" pitchFamily="18" charset="0"/>
              </a:rPr>
              <a:t>рассказ о компетентности и опыте сотрудников;</a:t>
            </a:r>
          </a:p>
          <a:p>
            <a:pPr lvl="0">
              <a:buFont typeface="Wingdings" pitchFamily="2" charset="2"/>
              <a:buChar char="Ø"/>
            </a:pPr>
            <a:r>
              <a:rPr lang="ru-RU" dirty="0" smtClean="0">
                <a:latin typeface="Times New Roman" pitchFamily="18" charset="0"/>
                <a:cs typeface="Times New Roman" pitchFamily="18" charset="0"/>
              </a:rPr>
              <a:t>поддержка добрым словом и необходимыми в данной ситуации советами.</a:t>
            </a:r>
          </a:p>
          <a:p>
            <a:pPr marL="457200" lvl="0" indent="-457200">
              <a:buNone/>
            </a:pPr>
            <a:r>
              <a:rPr lang="ru-RU" dirty="0" smtClean="0">
                <a:latin typeface="Times New Roman" pitchFamily="18" charset="0"/>
                <a:cs typeface="Times New Roman" pitchFamily="18" charset="0"/>
              </a:rPr>
              <a:t>3. Налаживание контакта с пострадавшим: </a:t>
            </a:r>
          </a:p>
          <a:p>
            <a:pPr lvl="0">
              <a:buFont typeface="Wingdings" pitchFamily="2" charset="2"/>
              <a:buChar char="Ø"/>
            </a:pPr>
            <a:r>
              <a:rPr lang="ru-RU" dirty="0" smtClean="0">
                <a:latin typeface="Times New Roman" pitchFamily="18" charset="0"/>
                <a:cs typeface="Times New Roman" pitchFamily="18" charset="0"/>
              </a:rPr>
              <a:t>внимательное выслушивание;</a:t>
            </a:r>
          </a:p>
          <a:p>
            <a:pPr lvl="0">
              <a:buFont typeface="Wingdings" pitchFamily="2" charset="2"/>
              <a:buChar char="Ø"/>
            </a:pPr>
            <a:r>
              <a:rPr lang="ru-RU" dirty="0" smtClean="0">
                <a:latin typeface="Times New Roman" pitchFamily="18" charset="0"/>
                <a:cs typeface="Times New Roman" pitchFamily="18" charset="0"/>
              </a:rPr>
              <a:t>тактичность при общении;  </a:t>
            </a:r>
          </a:p>
          <a:p>
            <a:pPr>
              <a:buFont typeface="Wingdings" pitchFamily="2" charset="2"/>
              <a:buChar char="Ø"/>
            </a:pPr>
            <a:r>
              <a:rPr lang="ru-RU" dirty="0" smtClean="0">
                <a:latin typeface="Times New Roman" pitchFamily="18" charset="0"/>
                <a:cs typeface="Times New Roman" pitchFamily="18" charset="0"/>
              </a:rPr>
              <a:t>проявление терпения при выполнении обязанностей</a:t>
            </a:r>
            <a:endParaRPr lang="ru-RU" dirty="0">
              <a:latin typeface="Times New Roman" pitchFamily="18" charset="0"/>
              <a:cs typeface="Times New Roman" pitchFamily="18" charset="0"/>
            </a:endParaRPr>
          </a:p>
        </p:txBody>
      </p:sp>
      <p:pic>
        <p:nvPicPr>
          <p:cNvPr id="4" name="Рисунок 3" descr="C:\Users\Администратор\Pictures\18.jpg"/>
          <p:cNvPicPr/>
          <p:nvPr/>
        </p:nvPicPr>
        <p:blipFill>
          <a:blip r:embed="rId2" cstate="print"/>
          <a:srcRect/>
          <a:stretch>
            <a:fillRect/>
          </a:stretch>
        </p:blipFill>
        <p:spPr bwMode="auto">
          <a:xfrm>
            <a:off x="6061165" y="1828800"/>
            <a:ext cx="1933303" cy="158060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955964" y="817582"/>
            <a:ext cx="6703481" cy="4905487"/>
          </a:xfrm>
        </p:spPr>
        <p:txBody>
          <a:bodyPr>
            <a:normAutofit lnSpcReduction="10000"/>
          </a:bodyPr>
          <a:lstStyle/>
          <a:p>
            <a:pPr algn="ctr"/>
            <a:r>
              <a:rPr lang="ru-RU"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Особенности общения с абонентом. Конструктивное общение</a:t>
            </a:r>
          </a:p>
          <a:p>
            <a:pPr algn="just">
              <a:spcBef>
                <a:spcPts val="1800"/>
              </a:spcBef>
            </a:pPr>
            <a:r>
              <a:rPr lang="ru-RU" b="1" dirty="0" smtClean="0">
                <a:latin typeface="Times New Roman"/>
                <a:ea typeface="Times New Roman"/>
              </a:rPr>
              <a:t>Общение</a:t>
            </a:r>
            <a:r>
              <a:rPr lang="ru-RU" dirty="0" smtClean="0">
                <a:latin typeface="Times New Roman"/>
                <a:ea typeface="Times New Roman"/>
              </a:rPr>
              <a:t> </a:t>
            </a:r>
            <a:r>
              <a:rPr lang="ru-RU" dirty="0">
                <a:latin typeface="Times New Roman"/>
                <a:ea typeface="Times New Roman"/>
              </a:rPr>
              <a:t>- это процесс установления контакта между людьми, в ходе которого происходит обмен информацией, необходимой для сотрудничества.</a:t>
            </a:r>
            <a:endParaRPr lang="en-US" dirty="0">
              <a:latin typeface="Times New Roman"/>
              <a:ea typeface="Times New Roman"/>
            </a:endParaRPr>
          </a:p>
          <a:p>
            <a:pPr algn="just">
              <a:spcBef>
                <a:spcPts val="1800"/>
              </a:spcBef>
            </a:pPr>
            <a:r>
              <a:rPr lang="ru-RU" dirty="0">
                <a:latin typeface="Times New Roman"/>
                <a:ea typeface="Times New Roman"/>
                <a:cs typeface="Times New Roman"/>
              </a:rPr>
              <a:t>Общение с абонентами по форме является формальным, по содержанию – направленным на получение конкретной информации о произошедшем, по способу осуществления – опосредованным через телефонный аппарат (без реально видимого собеседника).</a:t>
            </a:r>
            <a:endParaRPr lang="ru-RU" dirty="0">
              <a:latin typeface="Calibri"/>
              <a:ea typeface="Times New Roman"/>
              <a:cs typeface="Times New Roman"/>
            </a:endParaRPr>
          </a:p>
          <a:p>
            <a:endParaRPr lang="ru-RU" dirty="0"/>
          </a:p>
        </p:txBody>
      </p:sp>
    </p:spTree>
    <p:extLst>
      <p:ext uri="{BB962C8B-B14F-4D97-AF65-F5344CB8AC3E}">
        <p14:creationId xmlns:p14="http://schemas.microsoft.com/office/powerpoint/2010/main" val="4190743038"/>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972589" y="817582"/>
            <a:ext cx="7340137" cy="4905487"/>
          </a:xfrm>
        </p:spPr>
        <p:txBody>
          <a:bodyPr/>
          <a:lstStyle/>
          <a:p>
            <a:pPr indent="0" algn="ctr">
              <a:spcBef>
                <a:spcPts val="1200"/>
              </a:spcBef>
              <a:spcAft>
                <a:spcPts val="0"/>
              </a:spcAft>
              <a:buNone/>
            </a:pPr>
            <a:r>
              <a:rPr lang="ru-RU"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rPr>
              <a:t>Выделяют три компонента общения: </a:t>
            </a:r>
          </a:p>
          <a:p>
            <a:pPr indent="540385" algn="just">
              <a:spcBef>
                <a:spcPts val="1200"/>
              </a:spcBef>
              <a:spcAft>
                <a:spcPts val="0"/>
              </a:spcAft>
              <a:tabLst>
                <a:tab pos="228600" algn="l"/>
              </a:tabLst>
            </a:pPr>
            <a:r>
              <a:rPr lang="ru-RU" b="1" dirty="0">
                <a:latin typeface="Times New Roman"/>
                <a:ea typeface="Times New Roman"/>
                <a:cs typeface="Times New Roman"/>
              </a:rPr>
              <a:t>Вербальный компонент </a:t>
            </a:r>
            <a:r>
              <a:rPr lang="ru-RU" b="1" i="1" dirty="0">
                <a:latin typeface="Times New Roman"/>
                <a:ea typeface="Times New Roman"/>
                <a:cs typeface="Times New Roman"/>
              </a:rPr>
              <a:t>– </a:t>
            </a:r>
            <a:r>
              <a:rPr lang="ru-RU" dirty="0">
                <a:latin typeface="Times New Roman"/>
                <a:ea typeface="Times New Roman"/>
                <a:cs typeface="Times New Roman"/>
              </a:rPr>
              <a:t>это передача информации посредством произносимых слов. </a:t>
            </a:r>
            <a:endParaRPr lang="ru-RU" dirty="0">
              <a:latin typeface="Calibri"/>
              <a:ea typeface="Times New Roman"/>
              <a:cs typeface="Times New Roman"/>
            </a:endParaRPr>
          </a:p>
          <a:p>
            <a:pPr indent="540385" algn="just">
              <a:spcBef>
                <a:spcPts val="1200"/>
              </a:spcBef>
              <a:spcAft>
                <a:spcPts val="0"/>
              </a:spcAft>
              <a:tabLst>
                <a:tab pos="228600" algn="l"/>
              </a:tabLst>
            </a:pPr>
            <a:r>
              <a:rPr lang="ru-RU" b="1" dirty="0">
                <a:latin typeface="Times New Roman"/>
                <a:ea typeface="Times New Roman"/>
                <a:cs typeface="Times New Roman"/>
              </a:rPr>
              <a:t>Невербальный компонент</a:t>
            </a:r>
            <a:r>
              <a:rPr lang="ru-RU" b="1" i="1" dirty="0">
                <a:latin typeface="Times New Roman"/>
                <a:ea typeface="Times New Roman"/>
                <a:cs typeface="Times New Roman"/>
              </a:rPr>
              <a:t> </a:t>
            </a:r>
            <a:r>
              <a:rPr lang="ru-RU" dirty="0">
                <a:latin typeface="Times New Roman"/>
                <a:ea typeface="Times New Roman"/>
                <a:cs typeface="Times New Roman"/>
              </a:rPr>
              <a:t>– это неречевая форма общения, которая включает в себя жесты, мимику, позы, контакт глазами, прикосновения. </a:t>
            </a:r>
            <a:endParaRPr lang="ru-RU" dirty="0">
              <a:latin typeface="Calibri"/>
              <a:ea typeface="Times New Roman"/>
              <a:cs typeface="Times New Roman"/>
            </a:endParaRPr>
          </a:p>
          <a:p>
            <a:pPr indent="540385" algn="just">
              <a:spcBef>
                <a:spcPts val="1200"/>
              </a:spcBef>
              <a:spcAft>
                <a:spcPts val="0"/>
              </a:spcAft>
              <a:tabLst>
                <a:tab pos="228600" algn="l"/>
              </a:tabLst>
            </a:pPr>
            <a:r>
              <a:rPr lang="ru-RU" b="1" dirty="0" err="1">
                <a:latin typeface="Times New Roman"/>
                <a:ea typeface="Times New Roman"/>
                <a:cs typeface="Times New Roman"/>
              </a:rPr>
              <a:t>Паравербальный</a:t>
            </a:r>
            <a:r>
              <a:rPr lang="ru-RU" b="1" dirty="0">
                <a:latin typeface="Times New Roman"/>
                <a:ea typeface="Times New Roman"/>
                <a:cs typeface="Times New Roman"/>
              </a:rPr>
              <a:t> компонент</a:t>
            </a:r>
            <a:r>
              <a:rPr lang="ru-RU" dirty="0">
                <a:latin typeface="Times New Roman"/>
                <a:ea typeface="Times New Roman"/>
                <a:cs typeface="Times New Roman"/>
              </a:rPr>
              <a:t> </a:t>
            </a:r>
            <a:r>
              <a:rPr lang="ru-RU" dirty="0">
                <a:solidFill>
                  <a:srgbClr val="424456"/>
                </a:solidFill>
                <a:latin typeface="Times New Roman"/>
                <a:ea typeface="Times New Roman"/>
                <a:cs typeface="Times New Roman"/>
              </a:rPr>
              <a:t>–</a:t>
            </a:r>
            <a:r>
              <a:rPr lang="ru-RU" dirty="0">
                <a:latin typeface="Times New Roman"/>
                <a:ea typeface="Times New Roman"/>
                <a:cs typeface="Times New Roman"/>
              </a:rPr>
              <a:t> это передача информации через тон голоса, тембр, высоту, скорость, интонацию произносимых слов.</a:t>
            </a:r>
            <a:endParaRPr lang="ru-RU" dirty="0">
              <a:latin typeface="Calibri"/>
              <a:ea typeface="Times New Roman"/>
              <a:cs typeface="Times New Roman"/>
            </a:endParaRPr>
          </a:p>
          <a:p>
            <a:endParaRPr lang="ru-RU" dirty="0"/>
          </a:p>
        </p:txBody>
      </p:sp>
    </p:spTree>
    <p:extLst>
      <p:ext uri="{BB962C8B-B14F-4D97-AF65-F5344CB8AC3E}">
        <p14:creationId xmlns:p14="http://schemas.microsoft.com/office/powerpoint/2010/main" val="3474304219"/>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163782" y="1180407"/>
            <a:ext cx="6999316" cy="4542662"/>
          </a:xfrm>
        </p:spPr>
        <p:txBody>
          <a:bodyPr>
            <a:normAutofit lnSpcReduction="10000"/>
          </a:bodyPr>
          <a:lstStyle/>
          <a:p>
            <a:pPr indent="0" algn="just">
              <a:spcBef>
                <a:spcPts val="0"/>
              </a:spcBef>
              <a:spcAft>
                <a:spcPts val="0"/>
              </a:spcAft>
              <a:buNone/>
              <a:tabLst>
                <a:tab pos="228600" algn="l"/>
              </a:tabLst>
            </a:pPr>
            <a:r>
              <a:rPr lang="ru-RU" u="sng" dirty="0">
                <a:latin typeface="Times New Roman" pitchFamily="18" charset="0"/>
                <a:cs typeface="Times New Roman" pitchFamily="18" charset="0"/>
              </a:rPr>
              <a:t>Вербальные характеристики.</a:t>
            </a:r>
          </a:p>
          <a:p>
            <a:pPr indent="0" algn="just">
              <a:spcBef>
                <a:spcPts val="0"/>
              </a:spcBef>
              <a:spcAft>
                <a:spcPts val="0"/>
              </a:spcAft>
              <a:buNone/>
              <a:tabLst>
                <a:tab pos="228600" algn="l"/>
              </a:tabLst>
            </a:pPr>
            <a:r>
              <a:rPr lang="ru-RU" dirty="0">
                <a:latin typeface="Times New Roman" pitchFamily="18" charset="0"/>
                <a:cs typeface="Times New Roman" pitchFamily="18" charset="0"/>
              </a:rPr>
              <a:t>К вербальным характеристикам относят содержание разговора, а также форма изложения данного содержания.</a:t>
            </a:r>
          </a:p>
          <a:p>
            <a:pPr indent="0" algn="just">
              <a:spcBef>
                <a:spcPts val="0"/>
              </a:spcBef>
              <a:spcAft>
                <a:spcPts val="0"/>
              </a:spcAft>
              <a:buNone/>
              <a:tabLst>
                <a:tab pos="228600" algn="l"/>
              </a:tabLst>
            </a:pPr>
            <a:r>
              <a:rPr lang="ru-RU" dirty="0">
                <a:latin typeface="Times New Roman" pitchFamily="18" charset="0"/>
                <a:cs typeface="Times New Roman" pitchFamily="18" charset="0"/>
              </a:rPr>
              <a:t>В условиях телефонной коммуникации существуют несколько этапов взаимодействия</a:t>
            </a:r>
            <a:r>
              <a:rPr lang="ru-RU" dirty="0">
                <a:latin typeface="Times New Roman" pitchFamily="18" charset="0"/>
                <a:ea typeface="Times New Roman"/>
                <a:cs typeface="Times New Roman" pitchFamily="18" charset="0"/>
              </a:rPr>
              <a:t>:</a:t>
            </a:r>
          </a:p>
          <a:p>
            <a:pPr indent="540385" algn="just">
              <a:spcBef>
                <a:spcPts val="0"/>
              </a:spcBef>
              <a:spcAft>
                <a:spcPts val="0"/>
              </a:spcAft>
              <a:tabLst>
                <a:tab pos="228600" algn="l"/>
              </a:tabLst>
            </a:pPr>
            <a:r>
              <a:rPr lang="ru-RU" dirty="0">
                <a:latin typeface="Times New Roman" pitchFamily="18" charset="0"/>
                <a:cs typeface="Times New Roman" pitchFamily="18" charset="0"/>
              </a:rPr>
              <a:t>1. Установление контакта </a:t>
            </a:r>
          </a:p>
          <a:p>
            <a:pPr indent="540385" algn="just">
              <a:spcBef>
                <a:spcPts val="0"/>
              </a:spcBef>
              <a:spcAft>
                <a:spcPts val="0"/>
              </a:spcAft>
              <a:tabLst>
                <a:tab pos="228600" algn="l"/>
              </a:tabLst>
            </a:pPr>
            <a:r>
              <a:rPr lang="ru-RU" dirty="0">
                <a:latin typeface="Times New Roman" pitchFamily="18" charset="0"/>
                <a:cs typeface="Times New Roman" pitchFamily="18" charset="0"/>
              </a:rPr>
              <a:t>2. Начало разговора </a:t>
            </a:r>
          </a:p>
          <a:p>
            <a:pPr indent="540385" algn="just">
              <a:spcBef>
                <a:spcPts val="0"/>
              </a:spcBef>
              <a:spcAft>
                <a:spcPts val="0"/>
              </a:spcAft>
              <a:tabLst>
                <a:tab pos="228600" algn="l"/>
                <a:tab pos="1371600" algn="l"/>
              </a:tabLst>
            </a:pPr>
            <a:r>
              <a:rPr lang="ru-RU" dirty="0">
                <a:latin typeface="Times New Roman" pitchFamily="18" charset="0"/>
                <a:cs typeface="Times New Roman" pitchFamily="18" charset="0"/>
              </a:rPr>
              <a:t>3.</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Развитие темы </a:t>
            </a:r>
          </a:p>
          <a:p>
            <a:pPr indent="540385" algn="just">
              <a:spcBef>
                <a:spcPts val="0"/>
              </a:spcBef>
              <a:spcAft>
                <a:spcPts val="0"/>
              </a:spcAft>
              <a:tabLst>
                <a:tab pos="228600" algn="l"/>
                <a:tab pos="1371600" algn="l"/>
              </a:tabLst>
            </a:pPr>
            <a:r>
              <a:rPr lang="ru-RU" dirty="0">
                <a:latin typeface="Times New Roman" pitchFamily="18" charset="0"/>
                <a:ea typeface="Times New Roman"/>
                <a:cs typeface="Times New Roman" pitchFamily="18" charset="0"/>
              </a:rPr>
              <a:t>4. Конец разговора</a:t>
            </a:r>
          </a:p>
          <a:p>
            <a:pPr indent="0" algn="just">
              <a:spcBef>
                <a:spcPts val="0"/>
              </a:spcBef>
              <a:spcAft>
                <a:spcPts val="0"/>
              </a:spcAft>
              <a:buNone/>
              <a:tabLst>
                <a:tab pos="228600" algn="l"/>
                <a:tab pos="1371600" algn="l"/>
              </a:tabLst>
            </a:pPr>
            <a:endParaRPr lang="ru-RU" dirty="0">
              <a:latin typeface="Times New Roman" pitchFamily="18" charset="0"/>
              <a:cs typeface="Times New Roman" pitchFamily="18" charset="0"/>
            </a:endParaRPr>
          </a:p>
          <a:p>
            <a:pPr indent="0" algn="just">
              <a:spcBef>
                <a:spcPts val="0"/>
              </a:spcBef>
              <a:spcAft>
                <a:spcPts val="0"/>
              </a:spcAft>
              <a:buNone/>
              <a:tabLst>
                <a:tab pos="228600" algn="l"/>
                <a:tab pos="1371600" algn="l"/>
              </a:tabLst>
            </a:pPr>
            <a:r>
              <a:rPr lang="ru-RU" dirty="0">
                <a:latin typeface="Times New Roman" pitchFamily="18" charset="0"/>
                <a:ea typeface="Times New Roman"/>
                <a:cs typeface="Times New Roman" pitchFamily="18" charset="0"/>
              </a:rPr>
              <a:t>На каждом этапе взаимодействия существуют свои особенности ведения диалога. </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296310876"/>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31521" y="535578"/>
            <a:ext cx="7759336" cy="5760720"/>
          </a:xfrm>
          <a:solidFill>
            <a:schemeClr val="accent2">
              <a:lumMod val="40000"/>
              <a:lumOff val="60000"/>
            </a:schemeClr>
          </a:solidFill>
        </p:spPr>
        <p:txBody>
          <a:bodyPr/>
          <a:lstStyle/>
          <a:p>
            <a:pPr marL="274320" lvl="1" algn="ctr">
              <a:buNone/>
            </a:pPr>
            <a:endParaRPr lang="ru-RU" sz="4000" b="1" dirty="0" smtClean="0">
              <a:solidFill>
                <a:schemeClr val="tx1">
                  <a:lumMod val="75000"/>
                  <a:lumOff val="25000"/>
                </a:schemeClr>
              </a:solidFill>
              <a:latin typeface="Times New Roman" pitchFamily="18" charset="0"/>
              <a:cs typeface="Times New Roman" pitchFamily="18" charset="0"/>
            </a:endParaRPr>
          </a:p>
          <a:p>
            <a:pPr marL="274320" lvl="1" algn="ctr">
              <a:buNone/>
            </a:pPr>
            <a:r>
              <a:rPr lang="ru-RU" sz="4000" b="1" dirty="0" smtClean="0">
                <a:solidFill>
                  <a:schemeClr val="tx1">
                    <a:lumMod val="75000"/>
                    <a:lumOff val="25000"/>
                  </a:schemeClr>
                </a:solidFill>
                <a:latin typeface="Times New Roman" pitchFamily="18" charset="0"/>
                <a:cs typeface="Times New Roman" pitchFamily="18" charset="0"/>
              </a:rPr>
              <a:t>Психологические задачи, решаемые диспетчером ЕДДС</a:t>
            </a:r>
            <a:endParaRPr lang="ru-RU" sz="4000" dirty="0" smtClean="0">
              <a:solidFill>
                <a:schemeClr val="tx1">
                  <a:lumMod val="75000"/>
                  <a:lumOff val="25000"/>
                </a:schemeClr>
              </a:solidFill>
              <a:latin typeface="Times New Roman" pitchFamily="18" charset="0"/>
              <a:cs typeface="Times New Roman" pitchFamily="18" charset="0"/>
            </a:endParaRPr>
          </a:p>
          <a:p>
            <a:endParaRPr lang="ru-RU" dirty="0"/>
          </a:p>
        </p:txBody>
      </p:sp>
      <p:pic>
        <p:nvPicPr>
          <p:cNvPr id="4" name="Рисунок 3" descr="C:\Users\Администратор\Pictures\1.jpg"/>
          <p:cNvPicPr/>
          <p:nvPr/>
        </p:nvPicPr>
        <p:blipFill>
          <a:blip r:embed="rId2" cstate="print"/>
          <a:srcRect/>
          <a:stretch>
            <a:fillRect/>
          </a:stretch>
        </p:blipFill>
        <p:spPr bwMode="auto">
          <a:xfrm>
            <a:off x="3553097" y="4180115"/>
            <a:ext cx="2586446" cy="1711234"/>
          </a:xfrm>
          <a:prstGeom prst="rect">
            <a:avLst/>
          </a:prstGeom>
          <a:noFill/>
          <a:ln w="9525">
            <a:noFill/>
            <a:miter lim="800000"/>
            <a:headEnd/>
            <a:tailEnd/>
          </a:ln>
        </p:spPr>
      </p:pic>
      <p:pic>
        <p:nvPicPr>
          <p:cNvPr id="5" name="Рисунок 4" descr="C:\Users\Администратор\Pictures\3.jpg"/>
          <p:cNvPicPr/>
          <p:nvPr/>
        </p:nvPicPr>
        <p:blipFill>
          <a:blip r:embed="rId3" cstate="print"/>
          <a:srcRect/>
          <a:stretch>
            <a:fillRect/>
          </a:stretch>
        </p:blipFill>
        <p:spPr bwMode="auto">
          <a:xfrm>
            <a:off x="5408024" y="2649307"/>
            <a:ext cx="2560320" cy="1272002"/>
          </a:xfrm>
          <a:prstGeom prst="rect">
            <a:avLst/>
          </a:prstGeom>
          <a:noFill/>
          <a:ln w="9525">
            <a:noFill/>
            <a:miter lim="800000"/>
            <a:headEnd/>
            <a:tailEnd/>
          </a:ln>
        </p:spPr>
      </p:pic>
      <p:pic>
        <p:nvPicPr>
          <p:cNvPr id="6" name="Рисунок 5" descr="C:\Users\Администратор\Pictures\2.jpg"/>
          <p:cNvPicPr/>
          <p:nvPr/>
        </p:nvPicPr>
        <p:blipFill>
          <a:blip r:embed="rId4" cstate="print"/>
          <a:srcRect/>
          <a:stretch>
            <a:fillRect/>
          </a:stretch>
        </p:blipFill>
        <p:spPr bwMode="auto">
          <a:xfrm>
            <a:off x="1410788" y="2679306"/>
            <a:ext cx="2769326" cy="126425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188720" y="1130531"/>
            <a:ext cx="6871548" cy="4592538"/>
          </a:xfrm>
        </p:spPr>
        <p:txBody>
          <a:bodyPr>
            <a:normAutofit fontScale="92500" lnSpcReduction="10000"/>
          </a:bodyPr>
          <a:lstStyle/>
          <a:p>
            <a:pPr algn="just">
              <a:spcBef>
                <a:spcPts val="1200"/>
              </a:spcBef>
            </a:pPr>
            <a:r>
              <a:rPr lang="ru-RU" dirty="0">
                <a:latin typeface="Times New Roman" pitchFamily="18" charset="0"/>
                <a:cs typeface="Times New Roman" pitchFamily="18" charset="0"/>
              </a:rPr>
              <a:t>На этапе </a:t>
            </a:r>
            <a:r>
              <a:rPr lang="ru-RU" b="1" dirty="0">
                <a:latin typeface="Times New Roman" pitchFamily="18" charset="0"/>
                <a:cs typeface="Times New Roman" pitchFamily="18" charset="0"/>
              </a:rPr>
              <a:t>«Установление контакта» </a:t>
            </a:r>
            <a:r>
              <a:rPr lang="ru-RU" dirty="0">
                <a:latin typeface="Times New Roman" pitchFamily="18" charset="0"/>
                <a:cs typeface="Times New Roman" pitchFamily="18" charset="0"/>
              </a:rPr>
              <a:t>диспетчер </a:t>
            </a:r>
            <a:r>
              <a:rPr lang="ru-RU" dirty="0">
                <a:latin typeface="Times New Roman" pitchFamily="18" charset="0"/>
                <a:ea typeface="Times New Roman"/>
                <a:cs typeface="Times New Roman" pitchFamily="18" charset="0"/>
              </a:rPr>
              <a:t>приветствует абонента и уточняет информацию о качестве связи.</a:t>
            </a:r>
          </a:p>
          <a:p>
            <a:pPr algn="just">
              <a:spcBef>
                <a:spcPts val="1200"/>
              </a:spcBef>
            </a:pPr>
            <a:r>
              <a:rPr lang="ru-RU" dirty="0">
                <a:latin typeface="Times New Roman" pitchFamily="18" charset="0"/>
                <a:cs typeface="Times New Roman" pitchFamily="18" charset="0"/>
              </a:rPr>
              <a:t>На этапе </a:t>
            </a:r>
            <a:r>
              <a:rPr lang="ru-RU" b="1" dirty="0">
                <a:latin typeface="Times New Roman" pitchFamily="18" charset="0"/>
                <a:cs typeface="Times New Roman" pitchFamily="18" charset="0"/>
              </a:rPr>
              <a:t>«Начало разговора» </a:t>
            </a:r>
            <a:r>
              <a:rPr lang="ru-RU" dirty="0">
                <a:latin typeface="Times New Roman" pitchFamily="18" charset="0"/>
                <a:cs typeface="Times New Roman" pitchFamily="18" charset="0"/>
              </a:rPr>
              <a:t>– получает от абонента общую информацию о случившемся.</a:t>
            </a:r>
          </a:p>
          <a:p>
            <a:pPr algn="just">
              <a:spcBef>
                <a:spcPts val="1200"/>
              </a:spcBef>
            </a:pPr>
            <a:r>
              <a:rPr lang="ru-RU" dirty="0">
                <a:latin typeface="Times New Roman" pitchFamily="18" charset="0"/>
                <a:cs typeface="Times New Roman" pitchFamily="18" charset="0"/>
              </a:rPr>
              <a:t> На этапе </a:t>
            </a:r>
            <a:r>
              <a:rPr lang="ru-RU" b="1" dirty="0">
                <a:latin typeface="Times New Roman" pitchFamily="18" charset="0"/>
                <a:cs typeface="Times New Roman" pitchFamily="18" charset="0"/>
              </a:rPr>
              <a:t>«Развитие темы»</a:t>
            </a:r>
            <a:r>
              <a:rPr lang="ru-RU" dirty="0">
                <a:latin typeface="Times New Roman" pitchFamily="18" charset="0"/>
                <a:cs typeface="Times New Roman" pitchFamily="18" charset="0"/>
              </a:rPr>
              <a:t> – задает точные разъясняющие произошедшую ситуацию вопросы.</a:t>
            </a:r>
          </a:p>
          <a:p>
            <a:pPr algn="just">
              <a:spcBef>
                <a:spcPts val="1200"/>
              </a:spcBef>
            </a:pPr>
            <a:r>
              <a:rPr lang="ru-RU" dirty="0">
                <a:latin typeface="Times New Roman" pitchFamily="18" charset="0"/>
                <a:cs typeface="Times New Roman" pitchFamily="18" charset="0"/>
              </a:rPr>
              <a:t>На этапе </a:t>
            </a:r>
            <a:r>
              <a:rPr lang="ru-RU" b="1" dirty="0">
                <a:latin typeface="Times New Roman" pitchFamily="18" charset="0"/>
                <a:cs typeface="Times New Roman" pitchFamily="18" charset="0"/>
              </a:rPr>
              <a:t>«Конец разговора» </a:t>
            </a:r>
            <a:r>
              <a:rPr lang="ru-RU" dirty="0">
                <a:latin typeface="Times New Roman" pitchFamily="18" charset="0"/>
                <a:cs typeface="Times New Roman" pitchFamily="18" charset="0"/>
              </a:rPr>
              <a:t>– обобщает информацию и  получает «обратную связь» от абонента.</a:t>
            </a:r>
          </a:p>
          <a:p>
            <a:pPr marL="45720" indent="0" algn="ctr">
              <a:spcBef>
                <a:spcPts val="1200"/>
              </a:spcBef>
              <a:buNone/>
            </a:pPr>
            <a:r>
              <a:rPr lang="ru-RU" dirty="0">
                <a:latin typeface="Times New Roman" pitchFamily="18" charset="0"/>
                <a:cs typeface="Times New Roman" pitchFamily="18" charset="0"/>
              </a:rPr>
              <a:t>Важно сформировать у абонента ощущение, что он услышан и помощь будет оказана.</a:t>
            </a:r>
          </a:p>
          <a:p>
            <a:endParaRPr lang="ru-RU" dirty="0"/>
          </a:p>
        </p:txBody>
      </p:sp>
    </p:spTree>
    <p:extLst>
      <p:ext uri="{BB962C8B-B14F-4D97-AF65-F5344CB8AC3E}">
        <p14:creationId xmlns:p14="http://schemas.microsoft.com/office/powerpoint/2010/main" val="3870812013"/>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463040" y="1255222"/>
            <a:ext cx="6196405" cy="4467847"/>
          </a:xfrm>
        </p:spPr>
        <p:txBody>
          <a:bodyPr>
            <a:normAutofit lnSpcReduction="10000"/>
          </a:bodyPr>
          <a:lstStyle/>
          <a:p>
            <a:pPr indent="0" algn="just">
              <a:lnSpc>
                <a:spcPct val="120000"/>
              </a:lnSpc>
              <a:spcBef>
                <a:spcPts val="1200"/>
              </a:spcBef>
              <a:spcAft>
                <a:spcPts val="0"/>
              </a:spcAft>
              <a:buNone/>
              <a:tabLst>
                <a:tab pos="228600" algn="l"/>
              </a:tabLst>
            </a:pPr>
            <a:r>
              <a:rPr lang="ru-RU" dirty="0">
                <a:latin typeface="Times New Roman"/>
              </a:rPr>
              <a:t>Специфика ЕДДС требует от диспетчера:</a:t>
            </a:r>
          </a:p>
          <a:p>
            <a:pPr indent="540385" algn="just">
              <a:lnSpc>
                <a:spcPct val="120000"/>
              </a:lnSpc>
              <a:spcBef>
                <a:spcPts val="0"/>
              </a:spcBef>
              <a:spcAft>
                <a:spcPts val="0"/>
              </a:spcAft>
              <a:tabLst>
                <a:tab pos="228600" algn="l"/>
              </a:tabLst>
            </a:pPr>
            <a:r>
              <a:rPr lang="ru-RU" dirty="0">
                <a:latin typeface="Times New Roman"/>
              </a:rPr>
              <a:t>четкости формулировки вопросов</a:t>
            </a:r>
            <a:r>
              <a:rPr lang="en-US" dirty="0">
                <a:latin typeface="Times New Roman"/>
              </a:rPr>
              <a:t>;</a:t>
            </a:r>
            <a:r>
              <a:rPr lang="ru-RU" dirty="0">
                <a:latin typeface="Times New Roman"/>
              </a:rPr>
              <a:t> </a:t>
            </a:r>
          </a:p>
          <a:p>
            <a:pPr indent="540385" algn="just">
              <a:lnSpc>
                <a:spcPct val="120000"/>
              </a:lnSpc>
              <a:spcBef>
                <a:spcPts val="0"/>
              </a:spcBef>
              <a:spcAft>
                <a:spcPts val="0"/>
              </a:spcAft>
              <a:tabLst>
                <a:tab pos="228600" algn="l"/>
              </a:tabLst>
            </a:pPr>
            <a:r>
              <a:rPr lang="ru-RU" dirty="0">
                <a:latin typeface="Times New Roman"/>
              </a:rPr>
              <a:t>лаконичности изложения</a:t>
            </a:r>
            <a:r>
              <a:rPr lang="en-US" dirty="0">
                <a:latin typeface="Times New Roman"/>
              </a:rPr>
              <a:t>;</a:t>
            </a:r>
            <a:endParaRPr lang="ru-RU" dirty="0">
              <a:latin typeface="Times New Roman"/>
            </a:endParaRPr>
          </a:p>
          <a:p>
            <a:pPr indent="540385" algn="just">
              <a:lnSpc>
                <a:spcPct val="120000"/>
              </a:lnSpc>
              <a:spcBef>
                <a:spcPts val="0"/>
              </a:spcBef>
              <a:spcAft>
                <a:spcPts val="0"/>
              </a:spcAft>
              <a:tabLst>
                <a:tab pos="228600" algn="l"/>
              </a:tabLst>
            </a:pPr>
            <a:r>
              <a:rPr lang="ru-RU" dirty="0">
                <a:latin typeface="Times New Roman"/>
              </a:rPr>
              <a:t>общения с абонентом на доступном для него языке</a:t>
            </a:r>
            <a:r>
              <a:rPr lang="en-US" dirty="0">
                <a:latin typeface="Times New Roman"/>
              </a:rPr>
              <a:t>;</a:t>
            </a:r>
            <a:endParaRPr lang="ru-RU" dirty="0">
              <a:latin typeface="Times New Roman"/>
            </a:endParaRPr>
          </a:p>
          <a:p>
            <a:pPr indent="540385" algn="just">
              <a:lnSpc>
                <a:spcPct val="120000"/>
              </a:lnSpc>
              <a:spcBef>
                <a:spcPts val="0"/>
              </a:spcBef>
              <a:spcAft>
                <a:spcPts val="0"/>
              </a:spcAft>
              <a:tabLst>
                <a:tab pos="228600" algn="l"/>
              </a:tabLst>
            </a:pPr>
            <a:r>
              <a:rPr lang="ru-RU" dirty="0">
                <a:latin typeface="Times New Roman"/>
              </a:rPr>
              <a:t>избегания слов-паразитов, профессионально- специфических выражений</a:t>
            </a:r>
            <a:r>
              <a:rPr lang="en-US" dirty="0">
                <a:latin typeface="Times New Roman"/>
              </a:rPr>
              <a:t>;</a:t>
            </a:r>
            <a:endParaRPr lang="ru-RU" dirty="0">
              <a:latin typeface="Times New Roman"/>
            </a:endParaRPr>
          </a:p>
          <a:p>
            <a:pPr indent="540385" algn="just">
              <a:lnSpc>
                <a:spcPct val="120000"/>
              </a:lnSpc>
              <a:spcBef>
                <a:spcPts val="0"/>
              </a:spcBef>
              <a:spcAft>
                <a:spcPts val="0"/>
              </a:spcAft>
              <a:tabLst>
                <a:tab pos="228600" algn="l"/>
              </a:tabLst>
            </a:pPr>
            <a:r>
              <a:rPr lang="ru-RU" dirty="0">
                <a:latin typeface="Times New Roman"/>
              </a:rPr>
              <a:t>избегания фраз по типу «нет», «я не знаю», «мы не можем этого сделать».</a:t>
            </a:r>
            <a:endParaRPr lang="ru-RU" dirty="0"/>
          </a:p>
          <a:p>
            <a:endParaRPr lang="ru-RU" dirty="0"/>
          </a:p>
        </p:txBody>
      </p:sp>
    </p:spTree>
    <p:extLst>
      <p:ext uri="{BB962C8B-B14F-4D97-AF65-F5344CB8AC3E}">
        <p14:creationId xmlns:p14="http://schemas.microsoft.com/office/powerpoint/2010/main" val="1440966107"/>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415636"/>
            <a:ext cx="6965245" cy="515389"/>
          </a:xfrm>
        </p:spPr>
        <p:txBody>
          <a:bodyPr>
            <a:normAutofit fontScale="90000"/>
          </a:bodyPr>
          <a:lstStyle/>
          <a:p>
            <a:r>
              <a:rPr lang="ru-RU" sz="24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Выражения, которых следует избегать</a:t>
            </a:r>
            <a:endParaRPr lang="ru-RU" sz="24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053691946"/>
              </p:ext>
            </p:extLst>
          </p:nvPr>
        </p:nvGraphicFramePr>
        <p:xfrm>
          <a:off x="856209" y="1371600"/>
          <a:ext cx="7489768" cy="4289720"/>
        </p:xfrm>
        <a:graphic>
          <a:graphicData uri="http://schemas.openxmlformats.org/drawingml/2006/table">
            <a:tbl>
              <a:tblPr firstRow="1" bandRow="1">
                <a:tableStyleId>{5C22544A-7EE6-4342-B048-85BDC9FD1C3A}</a:tableStyleId>
              </a:tblPr>
              <a:tblGrid>
                <a:gridCol w="1645922">
                  <a:extLst>
                    <a:ext uri="{9D8B030D-6E8A-4147-A177-3AD203B41FA5}">
                      <a16:colId xmlns:a16="http://schemas.microsoft.com/office/drawing/2014/main" val="3399254223"/>
                    </a:ext>
                  </a:extLst>
                </a:gridCol>
                <a:gridCol w="5843846">
                  <a:extLst>
                    <a:ext uri="{9D8B030D-6E8A-4147-A177-3AD203B41FA5}">
                      <a16:colId xmlns:a16="http://schemas.microsoft.com/office/drawing/2014/main" val="3118171770"/>
                    </a:ext>
                  </a:extLst>
                </a:gridCol>
              </a:tblGrid>
              <a:tr h="592969">
                <a:tc>
                  <a:txBody>
                    <a:bodyPr/>
                    <a:lstStyle/>
                    <a:p>
                      <a:pPr algn="just" fontAlgn="base" hangingPunct="0">
                        <a:lnSpc>
                          <a:spcPct val="115000"/>
                        </a:lnSpc>
                        <a:spcAft>
                          <a:spcPts val="0"/>
                        </a:spcAft>
                        <a:tabLst>
                          <a:tab pos="228600" algn="l"/>
                        </a:tabLst>
                      </a:pPr>
                      <a:r>
                        <a:rPr lang="ru-RU"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Я не знаю</a:t>
                      </a:r>
                      <a:endParaRPr lang="ru-R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15000"/>
                        </a:lnSpc>
                        <a:spcAft>
                          <a:spcPts val="0"/>
                        </a:spcAft>
                        <a:tabLst>
                          <a:tab pos="228600" algn="l"/>
                        </a:tabLst>
                      </a:pPr>
                      <a:r>
                        <a:rPr lang="ru-RU"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Такой ответ подрывает </a:t>
                      </a:r>
                      <a:r>
                        <a:rPr lang="ru-RU" sz="1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доверие. </a:t>
                      </a:r>
                      <a:r>
                        <a:rPr lang="ru-RU"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Лучше попросить разрешения подождать и уточнить необходимую информацию, например: «Разрешите, я уточню это для вас</a:t>
                      </a:r>
                      <a:r>
                        <a:rPr lang="ru-RU" sz="1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fontAlgn="base" hangingPunct="0">
                        <a:lnSpc>
                          <a:spcPct val="115000"/>
                        </a:lnSpc>
                        <a:spcAft>
                          <a:spcPts val="0"/>
                        </a:spcAft>
                        <a:tabLst>
                          <a:tab pos="228600" algn="l"/>
                        </a:tabLst>
                      </a:pPr>
                      <a:endParaRPr lang="ru-R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2490441"/>
                  </a:ext>
                </a:extLst>
              </a:tr>
              <a:tr h="774810">
                <a:tc>
                  <a:txBody>
                    <a:bodyPr/>
                    <a:lstStyle/>
                    <a:p>
                      <a:pPr algn="just" fontAlgn="base" hangingPunct="0">
                        <a:lnSpc>
                          <a:spcPct val="115000"/>
                        </a:lnSpc>
                        <a:spcAft>
                          <a:spcPts val="0"/>
                        </a:spcAft>
                        <a:tabLst>
                          <a:tab pos="228600" algn="l"/>
                        </a:tabLs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Мы не сможем этого сделать</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15000"/>
                        </a:lnSpc>
                        <a:spcAft>
                          <a:spcPts val="0"/>
                        </a:spcAft>
                        <a:tabLst>
                          <a:tab pos="22860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С помощью такой фразы вы можете потерять </a:t>
                      </a:r>
                      <a:r>
                        <a:rPr lang="ru-RU"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абонента. </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Попытайтесь найти возможное решение проблемы собеседника. Думайте о том, что можно в этой ситуации сделать, а не о том, чего </a:t>
                      </a:r>
                      <a:r>
                        <a:rPr lang="ru-RU"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нельзя</a:t>
                      </a:r>
                    </a:p>
                    <a:p>
                      <a:pPr algn="just" fontAlgn="base" hangingPunct="0">
                        <a:lnSpc>
                          <a:spcPct val="115000"/>
                        </a:lnSpc>
                        <a:spcAft>
                          <a:spcPts val="0"/>
                        </a:spcAft>
                        <a:tabLst>
                          <a:tab pos="228600" algn="l"/>
                        </a:tabLst>
                      </a:pP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4303022"/>
                  </a:ext>
                </a:extLst>
              </a:tr>
              <a:tr h="678852">
                <a:tc>
                  <a:txBody>
                    <a:bodyPr/>
                    <a:lstStyle/>
                    <a:p>
                      <a:pPr algn="just" fontAlgn="base" hangingPunct="0">
                        <a:lnSpc>
                          <a:spcPct val="115000"/>
                        </a:lnSpc>
                        <a:spcAft>
                          <a:spcPts val="0"/>
                        </a:spcAft>
                        <a:tabLst>
                          <a:tab pos="228600" algn="l"/>
                        </a:tabLs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Подождите секундочку, я скоро вернусь</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15000"/>
                        </a:lnSpc>
                        <a:spcAft>
                          <a:spcPts val="0"/>
                        </a:spcAft>
                        <a:tabLst>
                          <a:tab pos="22860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Говорите правду, когда прерываете разговор: «Для того, чтобы найти нужную информацию, может потребоваться две-три минуты. Можете ли подождать или позвольте я перезвоню», запишите номер телефона </a:t>
                      </a:r>
                      <a:endParaRPr lang="ru-RU" sz="14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hangingPunct="0">
                        <a:lnSpc>
                          <a:spcPct val="115000"/>
                        </a:lnSpc>
                        <a:spcAft>
                          <a:spcPts val="0"/>
                        </a:spcAft>
                        <a:tabLst>
                          <a:tab pos="228600" algn="l"/>
                        </a:tabLst>
                      </a:pP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7990883"/>
                  </a:ext>
                </a:extLst>
              </a:tr>
              <a:tr h="1388594">
                <a:tc>
                  <a:txBody>
                    <a:bodyPr/>
                    <a:lstStyle/>
                    <a:p>
                      <a:pPr algn="just" fontAlgn="base" hangingPunct="0">
                        <a:lnSpc>
                          <a:spcPct val="115000"/>
                        </a:lnSpc>
                        <a:spcAft>
                          <a:spcPts val="0"/>
                        </a:spcAft>
                        <a:tabLst>
                          <a:tab pos="228600" algn="l"/>
                        </a:tabLs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Нет</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15000"/>
                        </a:lnSpc>
                        <a:spcAft>
                          <a:spcPts val="0"/>
                        </a:spcAft>
                        <a:tabLst>
                          <a:tab pos="22860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«Нет» в начале предложения не способствует конструктивному решению проблемы. </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2561806"/>
                  </a:ext>
                </a:extLst>
              </a:tr>
            </a:tbl>
          </a:graphicData>
        </a:graphic>
      </p:graphicFrame>
    </p:spTree>
    <p:extLst>
      <p:ext uri="{BB962C8B-B14F-4D97-AF65-F5344CB8AC3E}">
        <p14:creationId xmlns:p14="http://schemas.microsoft.com/office/powerpoint/2010/main" val="4273837641"/>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321262"/>
          </a:xfrm>
        </p:spPr>
        <p:txBody>
          <a:bodyPr>
            <a:normAutofit fontScale="90000"/>
          </a:bodyPr>
          <a:lstStyle/>
          <a:p>
            <a:r>
              <a:rPr lang="ru-RU" sz="2400" dirty="0" smtClean="0">
                <a:latin typeface="Times New Roman" panose="02020603050405020304" pitchFamily="18" charset="0"/>
                <a:cs typeface="Times New Roman" panose="02020603050405020304" pitchFamily="18" charset="0"/>
              </a:rPr>
              <a:t>При общении с абонентом</a:t>
            </a: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609370129"/>
              </p:ext>
            </p:extLst>
          </p:nvPr>
        </p:nvGraphicFramePr>
        <p:xfrm>
          <a:off x="739831" y="1138845"/>
          <a:ext cx="7672648" cy="5112326"/>
        </p:xfrm>
        <a:graphic>
          <a:graphicData uri="http://schemas.openxmlformats.org/drawingml/2006/table">
            <a:tbl>
              <a:tblPr firstRow="1" bandRow="1">
                <a:tableStyleId>{5C22544A-7EE6-4342-B048-85BDC9FD1C3A}</a:tableStyleId>
              </a:tblPr>
              <a:tblGrid>
                <a:gridCol w="3836324">
                  <a:extLst>
                    <a:ext uri="{9D8B030D-6E8A-4147-A177-3AD203B41FA5}">
                      <a16:colId xmlns:a16="http://schemas.microsoft.com/office/drawing/2014/main" val="911016303"/>
                    </a:ext>
                  </a:extLst>
                </a:gridCol>
                <a:gridCol w="3836324">
                  <a:extLst>
                    <a:ext uri="{9D8B030D-6E8A-4147-A177-3AD203B41FA5}">
                      <a16:colId xmlns:a16="http://schemas.microsoft.com/office/drawing/2014/main" val="3475935631"/>
                    </a:ext>
                  </a:extLst>
                </a:gridCol>
              </a:tblGrid>
              <a:tr h="718823">
                <a:tc>
                  <a:txBody>
                    <a:bodyPr/>
                    <a:lstStyle/>
                    <a:p>
                      <a:r>
                        <a:rPr lang="ru-RU" dirty="0" smtClean="0"/>
                        <a:t>Чего не следует делать</a:t>
                      </a:r>
                      <a:endParaRPr lang="ru-RU" dirty="0"/>
                    </a:p>
                  </a:txBody>
                  <a:tcPr/>
                </a:tc>
                <a:tc>
                  <a:txBody>
                    <a:bodyPr/>
                    <a:lstStyle/>
                    <a:p>
                      <a:r>
                        <a:rPr lang="ru-RU" dirty="0" smtClean="0"/>
                        <a:t>Что следует делать</a:t>
                      </a:r>
                      <a:endParaRPr lang="ru-RU" dirty="0"/>
                    </a:p>
                  </a:txBody>
                  <a:tcPr/>
                </a:tc>
                <a:extLst>
                  <a:ext uri="{0D108BD9-81ED-4DB2-BD59-A6C34878D82A}">
                    <a16:rowId xmlns:a16="http://schemas.microsoft.com/office/drawing/2014/main" val="3623970220"/>
                  </a:ext>
                </a:extLst>
              </a:tr>
              <a:tr h="4393503">
                <a:tc>
                  <a:txBody>
                    <a:bodyPr/>
                    <a:lstStyle/>
                    <a:p>
                      <a:pPr marL="45720" indent="0" algn="just">
                        <a:spcBef>
                          <a:spcPts val="1200"/>
                        </a:spcBef>
                        <a:buNone/>
                      </a:pPr>
                      <a:r>
                        <a:rPr lang="ru-RU" sz="1800" dirty="0" smtClean="0">
                          <a:latin typeface="Times New Roman" pitchFamily="18" charset="0"/>
                          <a:cs typeface="Times New Roman" pitchFamily="18" charset="0"/>
                        </a:rPr>
                        <a:t>Долго не поднимать трубку. </a:t>
                      </a:r>
                    </a:p>
                    <a:p>
                      <a:pPr marL="45720" indent="0" algn="just">
                        <a:spcBef>
                          <a:spcPts val="1200"/>
                        </a:spcBef>
                        <a:buNone/>
                      </a:pPr>
                      <a:r>
                        <a:rPr lang="ru-RU" sz="1800" dirty="0" smtClean="0">
                          <a:latin typeface="Times New Roman" pitchFamily="18" charset="0"/>
                          <a:cs typeface="Times New Roman" pitchFamily="18" charset="0"/>
                        </a:rPr>
                        <a:t>Начинать разговор словами «Привет», «Да», «Говорите». </a:t>
                      </a:r>
                    </a:p>
                    <a:p>
                      <a:pPr marL="45720" indent="0" algn="just">
                        <a:spcBef>
                          <a:spcPts val="1200"/>
                        </a:spcBef>
                        <a:buNone/>
                      </a:pPr>
                      <a:r>
                        <a:rPr lang="ru-RU" sz="1800" dirty="0" smtClean="0">
                          <a:latin typeface="Times New Roman" pitchFamily="18" charset="0"/>
                          <a:cs typeface="Times New Roman" pitchFamily="18" charset="0"/>
                        </a:rPr>
                        <a:t>Вести две беседы одновременно. </a:t>
                      </a:r>
                    </a:p>
                    <a:p>
                      <a:pPr marL="45720" indent="0" algn="just">
                        <a:spcBef>
                          <a:spcPts val="1200"/>
                        </a:spcBef>
                        <a:buNone/>
                      </a:pPr>
                      <a:r>
                        <a:rPr lang="ru-RU" sz="1800" dirty="0" smtClean="0">
                          <a:latin typeface="Times New Roman" pitchFamily="18" charset="0"/>
                          <a:cs typeface="Times New Roman" pitchFamily="18" charset="0"/>
                        </a:rPr>
                        <a:t>Оставлять телефон без присмотра хотя бы ненадолго или подолгу его занимать. </a:t>
                      </a:r>
                    </a:p>
                    <a:p>
                      <a:pPr marL="45720" indent="0" algn="just">
                        <a:spcBef>
                          <a:spcPts val="1200"/>
                        </a:spcBef>
                        <a:buNone/>
                      </a:pPr>
                      <a:r>
                        <a:rPr lang="ru-RU" sz="1800" dirty="0" smtClean="0">
                          <a:latin typeface="Times New Roman" pitchFamily="18" charset="0"/>
                          <a:cs typeface="Times New Roman" pitchFamily="18" charset="0"/>
                        </a:rPr>
                        <a:t>Использовать для заметок клочки бумаги и листки календаря. </a:t>
                      </a:r>
                    </a:p>
                    <a:p>
                      <a:pPr marL="45720" indent="0" algn="just">
                        <a:spcBef>
                          <a:spcPts val="1200"/>
                        </a:spcBef>
                        <a:buNone/>
                      </a:pPr>
                      <a:r>
                        <a:rPr lang="ru-RU" sz="1800" dirty="0" smtClean="0">
                          <a:latin typeface="Times New Roman" pitchFamily="18" charset="0"/>
                          <a:cs typeface="Times New Roman" pitchFamily="18" charset="0"/>
                        </a:rPr>
                        <a:t>Говорить «Все обедают», «Никого нет», «Перезвоните».</a:t>
                      </a:r>
                    </a:p>
                    <a:p>
                      <a:endParaRPr lang="ru-RU" dirty="0"/>
                    </a:p>
                  </a:txBody>
                  <a:tcPr/>
                </a:tc>
                <a:tc>
                  <a:txBody>
                    <a:bodyPr/>
                    <a:lstStyle/>
                    <a:p>
                      <a:pPr indent="0" algn="just">
                        <a:lnSpc>
                          <a:spcPct val="100000"/>
                        </a:lnSpc>
                        <a:spcBef>
                          <a:spcPts val="0"/>
                        </a:spcBef>
                        <a:spcAft>
                          <a:spcPts val="0"/>
                        </a:spcAft>
                        <a:buNone/>
                      </a:pPr>
                      <a:r>
                        <a:rPr lang="ru-RU" sz="1800" dirty="0" smtClean="0">
                          <a:latin typeface="Times New Roman" panose="02020603050405020304" pitchFamily="18" charset="0"/>
                          <a:ea typeface="Times New Roman"/>
                          <a:cs typeface="Times New Roman" panose="02020603050405020304" pitchFamily="18" charset="0"/>
                        </a:rPr>
                        <a:t>Поднять трубку до четвертого звонка Представиться, назвать свое подразделение и вашу должность. </a:t>
                      </a:r>
                    </a:p>
                    <a:p>
                      <a:pPr indent="0" algn="just">
                        <a:lnSpc>
                          <a:spcPct val="100000"/>
                        </a:lnSpc>
                        <a:spcBef>
                          <a:spcPts val="0"/>
                        </a:spcBef>
                        <a:spcAft>
                          <a:spcPts val="0"/>
                        </a:spcAft>
                        <a:buNone/>
                      </a:pPr>
                      <a:r>
                        <a:rPr lang="ru-RU" sz="1800" dirty="0" smtClean="0">
                          <a:latin typeface="Times New Roman" panose="02020603050405020304" pitchFamily="18" charset="0"/>
                          <a:ea typeface="Times New Roman"/>
                          <a:cs typeface="Times New Roman" panose="02020603050405020304" pitchFamily="18" charset="0"/>
                        </a:rPr>
                        <a:t>Спросить «Чем я могу вам помочь?» </a:t>
                      </a:r>
                    </a:p>
                    <a:p>
                      <a:pPr indent="0" algn="just">
                        <a:lnSpc>
                          <a:spcPct val="100000"/>
                        </a:lnSpc>
                        <a:spcBef>
                          <a:spcPts val="0"/>
                        </a:spcBef>
                        <a:spcAft>
                          <a:spcPts val="0"/>
                        </a:spcAft>
                        <a:buNone/>
                      </a:pPr>
                      <a:r>
                        <a:rPr lang="ru-RU" sz="1800" dirty="0" smtClean="0">
                          <a:latin typeface="Times New Roman" panose="02020603050405020304" pitchFamily="18" charset="0"/>
                          <a:ea typeface="Times New Roman"/>
                          <a:cs typeface="Times New Roman" panose="02020603050405020304" pitchFamily="18" charset="0"/>
                        </a:rPr>
                        <a:t>Концентрировать внимание на одной беседе; внимательно слушать. </a:t>
                      </a:r>
                    </a:p>
                    <a:p>
                      <a:pPr indent="0" algn="just">
                        <a:lnSpc>
                          <a:spcPct val="100000"/>
                        </a:lnSpc>
                        <a:spcBef>
                          <a:spcPts val="0"/>
                        </a:spcBef>
                        <a:spcAft>
                          <a:spcPts val="0"/>
                        </a:spcAft>
                        <a:buNone/>
                      </a:pPr>
                      <a:r>
                        <a:rPr lang="ru-RU" sz="1800" dirty="0" smtClean="0">
                          <a:latin typeface="Times New Roman" panose="02020603050405020304" pitchFamily="18" charset="0"/>
                          <a:ea typeface="Times New Roman"/>
                          <a:cs typeface="Times New Roman" panose="02020603050405020304" pitchFamily="18" charset="0"/>
                        </a:rPr>
                        <a:t>Использовать бланки для записи телефонных разговоров или деловой блокнот. </a:t>
                      </a:r>
                    </a:p>
                    <a:p>
                      <a:pPr indent="0" algn="just">
                        <a:lnSpc>
                          <a:spcPct val="100000"/>
                        </a:lnSpc>
                        <a:spcBef>
                          <a:spcPts val="0"/>
                        </a:spcBef>
                        <a:spcAft>
                          <a:spcPts val="0"/>
                        </a:spcAft>
                        <a:buNone/>
                      </a:pPr>
                      <a:r>
                        <a:rPr lang="ru-RU" sz="1800" dirty="0" smtClean="0">
                          <a:latin typeface="Times New Roman" panose="02020603050405020304" pitchFamily="18" charset="0"/>
                          <a:ea typeface="Times New Roman"/>
                          <a:cs typeface="Times New Roman" panose="02020603050405020304" pitchFamily="18" charset="0"/>
                        </a:rPr>
                        <a:t>Записать информацию и сообщить абоненту, что ему перезвонят.  </a:t>
                      </a:r>
                    </a:p>
                    <a:p>
                      <a:pPr indent="0" algn="just">
                        <a:lnSpc>
                          <a:spcPct val="100000"/>
                        </a:lnSpc>
                        <a:spcBef>
                          <a:spcPts val="0"/>
                        </a:spcBef>
                        <a:spcAft>
                          <a:spcPts val="0"/>
                        </a:spcAft>
                        <a:buNone/>
                      </a:pPr>
                      <a:r>
                        <a:rPr lang="ru-RU" sz="1800" dirty="0" smtClean="0">
                          <a:latin typeface="Times New Roman" panose="02020603050405020304" pitchFamily="18" charset="0"/>
                          <a:ea typeface="Times New Roman"/>
                          <a:cs typeface="Times New Roman" panose="02020603050405020304" pitchFamily="18" charset="0"/>
                        </a:rPr>
                        <a:t>Предложить перезвонить, если требуется время для выяснения деталей.</a:t>
                      </a:r>
                      <a:endParaRPr lang="ru-RU" dirty="0"/>
                    </a:p>
                  </a:txBody>
                  <a:tcPr/>
                </a:tc>
                <a:extLst>
                  <a:ext uri="{0D108BD9-81ED-4DB2-BD59-A6C34878D82A}">
                    <a16:rowId xmlns:a16="http://schemas.microsoft.com/office/drawing/2014/main" val="3967210226"/>
                  </a:ext>
                </a:extLst>
              </a:tr>
            </a:tbl>
          </a:graphicData>
        </a:graphic>
      </p:graphicFrame>
    </p:spTree>
    <p:extLst>
      <p:ext uri="{BB962C8B-B14F-4D97-AF65-F5344CB8AC3E}">
        <p14:creationId xmlns:p14="http://schemas.microsoft.com/office/powerpoint/2010/main" val="4101591262"/>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70709" y="535578"/>
            <a:ext cx="7654833" cy="5747656"/>
          </a:xfrm>
          <a:solidFill>
            <a:schemeClr val="bg2"/>
          </a:solidFill>
        </p:spPr>
        <p:txBody>
          <a:bodyPr/>
          <a:lstStyle/>
          <a:p>
            <a:pPr algn="ctr">
              <a:buNone/>
            </a:pPr>
            <a:endParaRPr lang="ru-RU" b="1" dirty="0" smtClean="0">
              <a:latin typeface="Times New Roman" pitchFamily="18" charset="0"/>
              <a:cs typeface="Times New Roman" pitchFamily="18" charset="0"/>
            </a:endParaRPr>
          </a:p>
          <a:p>
            <a:pPr algn="ctr">
              <a:buNone/>
            </a:pPr>
            <a:endParaRPr lang="ru-RU" b="1" dirty="0" smtClean="0">
              <a:latin typeface="Times New Roman" pitchFamily="18" charset="0"/>
              <a:cs typeface="Times New Roman" pitchFamily="18" charset="0"/>
            </a:endParaRPr>
          </a:p>
          <a:p>
            <a:pPr algn="ctr">
              <a:buNone/>
            </a:pPr>
            <a:endParaRPr lang="ru-RU" b="1" dirty="0" smtClean="0">
              <a:latin typeface="Times New Roman" pitchFamily="18" charset="0"/>
              <a:cs typeface="Times New Roman" pitchFamily="18" charset="0"/>
            </a:endParaRPr>
          </a:p>
          <a:p>
            <a:pPr algn="ctr">
              <a:buNone/>
            </a:pPr>
            <a:endParaRPr lang="ru-RU"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Техника активного слушания специалистами ЕДДС, определение психологического состояния пострадавших</a:t>
            </a:r>
            <a:endParaRPr lang="ru-RU" dirty="0" smtClean="0">
              <a:latin typeface="Times New Roman" pitchFamily="18" charset="0"/>
              <a:cs typeface="Times New Roman" pitchFamily="18" charset="0"/>
            </a:endParaRPr>
          </a:p>
          <a:p>
            <a:endParaRPr lang="ru-RU" dirty="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666206" y="600890"/>
            <a:ext cx="7759337" cy="5682343"/>
          </a:xfrm>
        </p:spPr>
        <p:txBody>
          <a:bodyPr>
            <a:normAutofit fontScale="92500" lnSpcReduction="20000"/>
          </a:bodyPr>
          <a:lstStyle/>
          <a:p>
            <a:pPr>
              <a:buNone/>
            </a:pPr>
            <a:r>
              <a:rPr lang="ru-RU"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Слушание</a:t>
            </a:r>
            <a:r>
              <a:rPr lang="ru-RU" dirty="0" smtClean="0">
                <a:latin typeface="Times New Roman" pitchFamily="18" charset="0"/>
                <a:cs typeface="Times New Roman" pitchFamily="18" charset="0"/>
              </a:rPr>
              <a:t> – это процесс, в ходе которого устанавливаются невидимые связи между людьми, возникает ощущение взаимопонимания, делающее процесс общения более эффективным.</a:t>
            </a:r>
          </a:p>
          <a:p>
            <a:pPr>
              <a:buNone/>
            </a:pPr>
            <a:r>
              <a:rPr lang="ru-RU" b="1" u="sng" dirty="0" smtClean="0">
                <a:solidFill>
                  <a:srgbClr val="C00000"/>
                </a:solidFill>
                <a:latin typeface="Times New Roman" pitchFamily="18" charset="0"/>
                <a:cs typeface="Times New Roman" pitchFamily="18" charset="0"/>
              </a:rPr>
              <a:t>Слушание бывает пассивным и активным. </a:t>
            </a:r>
          </a:p>
          <a:p>
            <a:pPr>
              <a:buNone/>
            </a:pPr>
            <a:r>
              <a:rPr lang="ru-RU" dirty="0" smtClean="0">
                <a:latin typeface="Times New Roman" pitchFamily="18" charset="0"/>
                <a:cs typeface="Times New Roman" pitchFamily="18" charset="0"/>
              </a:rPr>
              <a:t>При пассивном слушании нам сложно понять, воспринимает ли собеседник нашу речь. При этом нет ни мимических, ни физических реакций на получаемую информацию. Создаётся впечатление, что собеседник лишь смотрит на нас, но думает о своём.  Ощущение отсутствия включённости в процесс.</a:t>
            </a:r>
          </a:p>
          <a:p>
            <a:pPr>
              <a:buNone/>
            </a:pPr>
            <a:r>
              <a:rPr lang="ru-RU" dirty="0" smtClean="0">
                <a:latin typeface="Times New Roman" pitchFamily="18" charset="0"/>
                <a:cs typeface="Times New Roman" pitchFamily="18" charset="0"/>
              </a:rPr>
              <a:t>Активное слушание помогает понять, оценить и запомнить информацию, полученную от собеседника. Кроме того, использование приемов активного слушания может побуждать собеседника к ответам, направлять беседу в нужное русло и способствовать лучшему пониманию и верной интерпретации информации, полученной от собеседника в ходе вашего общения. Это является особо важным при ведении переговоров и при общении с пострадавшими в зоне ЧС.</a:t>
            </a:r>
          </a:p>
          <a:p>
            <a:endParaRPr lang="ru-RU"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09897" y="600890"/>
            <a:ext cx="7628709" cy="5682343"/>
          </a:xfrm>
        </p:spPr>
        <p:txBody>
          <a:bodyPr/>
          <a:lstStyle/>
          <a:p>
            <a:pPr algn="ctr">
              <a:buNone/>
            </a:pPr>
            <a:r>
              <a:rPr lang="ru-RU" b="1" u="sng" dirty="0" smtClean="0">
                <a:solidFill>
                  <a:srgbClr val="C00000"/>
                </a:solidFill>
                <a:latin typeface="Times New Roman" pitchFamily="18" charset="0"/>
                <a:cs typeface="Times New Roman" pitchFamily="18" charset="0"/>
              </a:rPr>
              <a:t>Основные приёмы активного слушания:</a:t>
            </a:r>
            <a:endParaRPr lang="ru-RU" u="sng" dirty="0" smtClean="0">
              <a:solidFill>
                <a:srgbClr val="C00000"/>
              </a:solidFill>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1. Поддакивание: «угу», «ага».</a:t>
            </a:r>
          </a:p>
          <a:p>
            <a:pPr>
              <a:buNone/>
            </a:pPr>
            <a:r>
              <a:rPr lang="ru-RU" dirty="0" smtClean="0">
                <a:latin typeface="Times New Roman" pitchFamily="18" charset="0"/>
                <a:cs typeface="Times New Roman" pitchFamily="18" charset="0"/>
              </a:rPr>
              <a:t>2. Своевременная пауза. </a:t>
            </a:r>
          </a:p>
          <a:p>
            <a:pPr>
              <a:buNone/>
            </a:pPr>
            <a:r>
              <a:rPr lang="ru-RU" dirty="0" smtClean="0">
                <a:latin typeface="Times New Roman" pitchFamily="18" charset="0"/>
                <a:cs typeface="Times New Roman" pitchFamily="18" charset="0"/>
              </a:rPr>
              <a:t>3. Особенности постановки вопросов.</a:t>
            </a:r>
          </a:p>
          <a:p>
            <a:pPr>
              <a:buNone/>
            </a:pPr>
            <a:r>
              <a:rPr lang="ru-RU" dirty="0" smtClean="0">
                <a:latin typeface="Times New Roman" pitchFamily="18" charset="0"/>
                <a:cs typeface="Times New Roman" pitchFamily="18" charset="0"/>
              </a:rPr>
              <a:t>4. Перефразирование полученной информации.</a:t>
            </a:r>
          </a:p>
          <a:p>
            <a:pPr>
              <a:buNone/>
            </a:pPr>
            <a:r>
              <a:rPr lang="ru-RU" dirty="0" smtClean="0">
                <a:latin typeface="Times New Roman" pitchFamily="18" charset="0"/>
                <a:cs typeface="Times New Roman" pitchFamily="18" charset="0"/>
              </a:rPr>
              <a:t>5. </a:t>
            </a:r>
            <a:r>
              <a:rPr lang="ru-RU" dirty="0" err="1" smtClean="0">
                <a:latin typeface="Times New Roman" pitchFamily="18" charset="0"/>
                <a:cs typeface="Times New Roman" pitchFamily="18" charset="0"/>
              </a:rPr>
              <a:t>Резюмирование</a:t>
            </a:r>
            <a:r>
              <a:rPr lang="ru-RU" dirty="0" smtClean="0">
                <a:latin typeface="Times New Roman" pitchFamily="18" charset="0"/>
                <a:cs typeface="Times New Roman" pitchFamily="18" charset="0"/>
              </a:rPr>
              <a:t> полученной информации.</a:t>
            </a:r>
          </a:p>
          <a:p>
            <a:pPr>
              <a:buNone/>
            </a:pPr>
            <a:r>
              <a:rPr lang="ru-RU" dirty="0" smtClean="0">
                <a:latin typeface="Times New Roman" pitchFamily="18" charset="0"/>
                <a:cs typeface="Times New Roman" pitchFamily="18" charset="0"/>
              </a:rPr>
              <a:t>6. Раппорт – присоединение к дыханию, темпу речи, интонации.</a:t>
            </a:r>
          </a:p>
          <a:p>
            <a:pPr>
              <a:buNone/>
            </a:pPr>
            <a:r>
              <a:rPr lang="ru-RU" dirty="0" smtClean="0">
                <a:latin typeface="Times New Roman" pitchFamily="18" charset="0"/>
                <a:cs typeface="Times New Roman" pitchFamily="18" charset="0"/>
              </a:rPr>
              <a:t>7. Отражение чувств, </a:t>
            </a:r>
            <a:r>
              <a:rPr lang="ru-RU" dirty="0" err="1" smtClean="0">
                <a:latin typeface="Times New Roman" pitchFamily="18" charset="0"/>
                <a:cs typeface="Times New Roman" pitchFamily="18" charset="0"/>
              </a:rPr>
              <a:t>эмпатия</a:t>
            </a:r>
            <a:r>
              <a:rPr lang="ru-RU" dirty="0" smtClean="0">
                <a:latin typeface="Times New Roman" pitchFamily="18" charset="0"/>
                <a:cs typeface="Times New Roman" pitchFamily="18" charset="0"/>
              </a:rPr>
              <a:t>.</a:t>
            </a:r>
          </a:p>
          <a:p>
            <a:endParaRPr lang="ru-RU" dirty="0"/>
          </a:p>
        </p:txBody>
      </p:sp>
      <p:pic>
        <p:nvPicPr>
          <p:cNvPr id="4" name="Рисунок 3" descr="C:\Users\Администратор\Pictures\23.jpg"/>
          <p:cNvPicPr/>
          <p:nvPr/>
        </p:nvPicPr>
        <p:blipFill>
          <a:blip r:embed="rId2" cstate="print"/>
          <a:srcRect/>
          <a:stretch>
            <a:fillRect/>
          </a:stretch>
        </p:blipFill>
        <p:spPr bwMode="auto">
          <a:xfrm>
            <a:off x="4976949" y="3788230"/>
            <a:ext cx="2913017" cy="231212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70710" y="653142"/>
            <a:ext cx="7550330" cy="5473337"/>
          </a:xfrm>
        </p:spPr>
        <p:txBody>
          <a:bodyPr/>
          <a:lstStyle/>
          <a:p>
            <a:pPr algn="ctr">
              <a:buNone/>
            </a:pPr>
            <a:r>
              <a:rPr lang="ru-RU" sz="2800" b="1" u="sng" dirty="0" smtClean="0">
                <a:solidFill>
                  <a:srgbClr val="C00000"/>
                </a:solidFill>
                <a:latin typeface="Times New Roman" pitchFamily="18" charset="0"/>
                <a:cs typeface="Times New Roman" pitchFamily="18" charset="0"/>
              </a:rPr>
              <a:t>«Угу» – поддакивание</a:t>
            </a:r>
            <a:r>
              <a:rPr lang="ru-RU" sz="2800" u="sng" dirty="0" smtClean="0">
                <a:solidFill>
                  <a:srgbClr val="C00000"/>
                </a:solidFill>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Это самый простой прием активного слушания. Любой человек им пользуется почти интуитивно. Во время разговора рекомендуется периодически говорить «да», «угу», «ага» и т.п. Этим вы даете собеседнику понять, что вы его слушаете и заинтересованы в нём. Например, когда вы о чём-то рассказываете по телефону, то использование таких приёмов собеседником дают вам понять, что вас слушают. Молчание же, на протяжении всего рассказа, вызвали бы у вас сомнения в заинтересованности партнера  вашей информацией.</a:t>
            </a:r>
          </a:p>
          <a:p>
            <a:pPr>
              <a:buNone/>
            </a:pP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36024" y="587828"/>
            <a:ext cx="7511142" cy="5630091"/>
          </a:xfrm>
        </p:spPr>
        <p:txBody>
          <a:bodyPr/>
          <a:lstStyle/>
          <a:p>
            <a:pPr algn="ctr">
              <a:buNone/>
            </a:pPr>
            <a:r>
              <a:rPr lang="ru-RU" sz="28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Пауза</a:t>
            </a:r>
            <a:endParaRPr lang="ru-RU" sz="2800"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Пауза необходима в разговоре для того, чтобы помочь собеседнику выговориться до конца. Во-первых, человеку часто необходимо время для того, чтобы сформулировать свои мысли и чувства (особенно в чрезвычайной ситуации), а во-вторых, паузы  освобождают разговор от лишней и не нужной информации. Например, рассказывая историю, человек, скорее всего, представляет себе её. И, для того, чтобы образное представление переложить в словесную историю, необходимо подобрать нужные слова. И паузы здесь являются необходимым средством «перевоплощения» образа в слово.</a:t>
            </a:r>
          </a:p>
          <a:p>
            <a:endParaRPr lang="ru-RU"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70709" y="613954"/>
            <a:ext cx="7602581" cy="5643155"/>
          </a:xfrm>
        </p:spPr>
        <p:txBody>
          <a:bodyPr>
            <a:normAutofit fontScale="92500" lnSpcReduction="20000"/>
          </a:bodyPr>
          <a:lstStyle/>
          <a:p>
            <a:pPr algn="ctr">
              <a:buNone/>
            </a:pPr>
            <a:r>
              <a:rPr lang="ru-RU" sz="30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Особенности постановки вопросов </a:t>
            </a:r>
            <a:endParaRPr lang="ru-RU" sz="3000"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Вопросы делятся на открытые и закрытые. </a:t>
            </a:r>
            <a:r>
              <a:rPr lang="ru-RU" i="1" dirty="0" smtClean="0">
                <a:solidFill>
                  <a:srgbClr val="C00000"/>
                </a:solidFill>
                <a:latin typeface="Times New Roman" pitchFamily="18" charset="0"/>
                <a:cs typeface="Times New Roman" pitchFamily="18" charset="0"/>
              </a:rPr>
              <a:t>Закрытые вопросы</a:t>
            </a:r>
            <a:r>
              <a:rPr lang="ru-RU" dirty="0" smtClean="0">
                <a:solidFill>
                  <a:srgbClr val="C0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уместны не тогда, когда вы хотите получить от собеседника как можно больше информации, а тогда когда нужно ускорить получение согласия или подтверждения ранее достигнутой договоренности, подтвердить или опровергнуть свои предположения. Вопросы данного типа подразумевают ответы: «да» или «нет». К примеру, можно привести такие вопросы: «Ты ел сегодня?», «Ты здоров?», «Ты здесь давно?» «Ты был один?» и т.п.</a:t>
            </a:r>
          </a:p>
          <a:p>
            <a:pPr>
              <a:buNone/>
            </a:pPr>
            <a:r>
              <a:rPr lang="ru-RU" i="1" dirty="0" smtClean="0">
                <a:latin typeface="Times New Roman" pitchFamily="18" charset="0"/>
                <a:cs typeface="Times New Roman" pitchFamily="18" charset="0"/>
              </a:rPr>
              <a:t> </a:t>
            </a:r>
            <a:r>
              <a:rPr lang="ru-RU" i="1" dirty="0" smtClean="0">
                <a:solidFill>
                  <a:srgbClr val="C00000"/>
                </a:solidFill>
                <a:latin typeface="Times New Roman" pitchFamily="18" charset="0"/>
                <a:cs typeface="Times New Roman" pitchFamily="18" charset="0"/>
              </a:rPr>
              <a:t>Открытые вопросы</a:t>
            </a:r>
            <a:r>
              <a:rPr lang="ru-RU" dirty="0" smtClean="0">
                <a:solidFill>
                  <a:srgbClr val="C0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характеризуются тем, что на них нельзя ответить «да» или «нет». Они требуют какого-либо объяснения. Обычно начинаются со слов: «что», «кто», «как», «сколько», «почему», «каково ваше мнение». С помощью вопросов этого типа вы позволяете собеседнику маневрировать, а беседе – перейти от монолога к диалогу. К такому типу вопросов могут относиться следующие: «Что ты ел сегодня?», «Как ты себя чувствуешь?», «Как давно ты здесь?».</a:t>
            </a:r>
          </a:p>
          <a:p>
            <a:endParaRPr lang="ru-RU"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18458" y="757646"/>
            <a:ext cx="7667896" cy="5460274"/>
          </a:xfrm>
        </p:spPr>
        <p:txBody>
          <a:bodyPr>
            <a:normAutofit lnSpcReduction="10000"/>
          </a:bodyPr>
          <a:lstStyle/>
          <a:p>
            <a:pPr algn="ctr">
              <a:buNone/>
            </a:pPr>
            <a:r>
              <a:rPr lang="ru-RU"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Психологические задачи, решаемые диспетчером ЕДДС, можно разделить на следующие основные группы</a:t>
            </a:r>
            <a:r>
              <a:rPr lang="ru-RU" sz="2800" dirty="0" smtClean="0">
                <a:solidFill>
                  <a:srgbClr val="002060"/>
                </a:solidFill>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1) изучение оперативной обстановки;</a:t>
            </a:r>
          </a:p>
          <a:p>
            <a:pPr>
              <a:buNone/>
            </a:pPr>
            <a:r>
              <a:rPr lang="ru-RU" dirty="0" smtClean="0">
                <a:latin typeface="Times New Roman" pitchFamily="18" charset="0"/>
                <a:cs typeface="Times New Roman" pitchFamily="18" charset="0"/>
              </a:rPr>
              <a:t>2) прием информации, то есть прием сообщений о пожарах, авариях, стихийных бедствиях и т. д.;</a:t>
            </a:r>
          </a:p>
          <a:p>
            <a:pPr>
              <a:buNone/>
            </a:pPr>
            <a:r>
              <a:rPr lang="ru-RU" dirty="0" smtClean="0">
                <a:latin typeface="Times New Roman" pitchFamily="18" charset="0"/>
                <a:cs typeface="Times New Roman" pitchFamily="18" charset="0"/>
              </a:rPr>
              <a:t>3) сохранение и переработка информации;</a:t>
            </a:r>
          </a:p>
          <a:p>
            <a:pPr>
              <a:buNone/>
            </a:pPr>
            <a:r>
              <a:rPr lang="ru-RU" dirty="0" smtClean="0">
                <a:latin typeface="Times New Roman" pitchFamily="18" charset="0"/>
                <a:cs typeface="Times New Roman" pitchFamily="18" charset="0"/>
              </a:rPr>
              <a:t>4) принятие решения;</a:t>
            </a:r>
          </a:p>
          <a:p>
            <a:pPr>
              <a:buNone/>
            </a:pPr>
            <a:r>
              <a:rPr lang="ru-RU" dirty="0" smtClean="0">
                <a:latin typeface="Times New Roman" pitchFamily="18" charset="0"/>
                <a:cs typeface="Times New Roman" pitchFamily="18" charset="0"/>
              </a:rPr>
              <a:t>5) передача информации в оперативный штаб пожаротушения, различным службам;</a:t>
            </a:r>
          </a:p>
          <a:p>
            <a:pPr>
              <a:buNone/>
            </a:pPr>
            <a:r>
              <a:rPr lang="ru-RU" dirty="0" smtClean="0">
                <a:latin typeface="Times New Roman" pitchFamily="18" charset="0"/>
                <a:cs typeface="Times New Roman" pitchFamily="18" charset="0"/>
              </a:rPr>
              <a:t>6) прием и передача информации (приказов, распоряжений); </a:t>
            </a:r>
          </a:p>
          <a:p>
            <a:pPr>
              <a:buNone/>
            </a:pPr>
            <a:r>
              <a:rPr lang="ru-RU" dirty="0" smtClean="0">
                <a:latin typeface="Times New Roman" pitchFamily="18" charset="0"/>
                <a:cs typeface="Times New Roman" pitchFamily="18" charset="0"/>
              </a:rPr>
              <a:t>7) обобщение и точное сохранение информации</a:t>
            </a:r>
            <a:endParaRPr lang="ru-RU"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22960" y="627016"/>
            <a:ext cx="7498080" cy="5525589"/>
          </a:xfrm>
        </p:spPr>
        <p:txBody>
          <a:bodyPr>
            <a:normAutofit fontScale="92500" lnSpcReduction="10000"/>
          </a:bodyPr>
          <a:lstStyle/>
          <a:p>
            <a:pPr algn="ctr">
              <a:buNone/>
            </a:pPr>
            <a:r>
              <a:rPr lang="ru-RU" sz="3000" b="1" u="sng" dirty="0" smtClean="0">
                <a:solidFill>
                  <a:srgbClr val="C00000"/>
                </a:solidFill>
                <a:latin typeface="Times New Roman" pitchFamily="18" charset="0"/>
                <a:cs typeface="Times New Roman" pitchFamily="18" charset="0"/>
              </a:rPr>
              <a:t>Перефразирование</a:t>
            </a:r>
            <a:r>
              <a:rPr lang="ru-RU" sz="3000" u="sng" dirty="0" smtClean="0">
                <a:solidFill>
                  <a:srgbClr val="C00000"/>
                </a:solidFill>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Это формулировка той же мысли, но иными словами. Перефразирование дает возможность говорящему человеку увидеть, что его правильно понимают. А если нет – у него есть возможность вовремя внести коррективы. При перефразировании ориентируйтесь на смысл и содержание сообщения, а не на эмоции, которыми оно сопровождается.</a:t>
            </a:r>
          </a:p>
          <a:p>
            <a:pPr>
              <a:buNone/>
            </a:pPr>
            <a:r>
              <a:rPr lang="ru-RU" dirty="0" smtClean="0">
                <a:latin typeface="Times New Roman" pitchFamily="18" charset="0"/>
                <a:cs typeface="Times New Roman" pitchFamily="18" charset="0"/>
              </a:rPr>
              <a:t>Перефразирование можно начать следующими фразами:</a:t>
            </a:r>
          </a:p>
          <a:p>
            <a:pPr>
              <a:buNone/>
            </a:pPr>
            <a:r>
              <a:rPr lang="ru-RU" dirty="0" smtClean="0">
                <a:latin typeface="Times New Roman" pitchFamily="18" charset="0"/>
                <a:cs typeface="Times New Roman" pitchFamily="18" charset="0"/>
              </a:rPr>
              <a:t>- «Если я вас правильно понял, то…»;</a:t>
            </a:r>
          </a:p>
          <a:p>
            <a:pPr>
              <a:buNone/>
            </a:pPr>
            <a:r>
              <a:rPr lang="ru-RU" dirty="0" smtClean="0">
                <a:latin typeface="Times New Roman" pitchFamily="18" charset="0"/>
                <a:cs typeface="Times New Roman" pitchFamily="18" charset="0"/>
              </a:rPr>
              <a:t>- «Поправьте меня, если я ошибаюсь, но вы говорите что…»;</a:t>
            </a:r>
          </a:p>
          <a:p>
            <a:pPr>
              <a:buNone/>
            </a:pPr>
            <a:r>
              <a:rPr lang="ru-RU" dirty="0" smtClean="0">
                <a:latin typeface="Times New Roman" pitchFamily="18" charset="0"/>
                <a:cs typeface="Times New Roman" pitchFamily="18" charset="0"/>
              </a:rPr>
              <a:t>- «Другими словами вы считаете, что…»;</a:t>
            </a:r>
          </a:p>
          <a:p>
            <a:pPr>
              <a:buNone/>
            </a:pPr>
            <a:r>
              <a:rPr lang="ru-RU" dirty="0" smtClean="0">
                <a:latin typeface="Times New Roman" pitchFamily="18" charset="0"/>
                <a:cs typeface="Times New Roman" pitchFamily="18" charset="0"/>
              </a:rPr>
              <a:t>Данный прием уместен тогда, когда говорящий логически завершил один из фрагментов рассказа и собирается с мыслями  чтобы продолжить. Не стоит его перебивать, пока фрагмент рассказа не закончен.</a:t>
            </a:r>
          </a:p>
          <a:p>
            <a:endParaRPr lang="ru-RU"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70709" y="640080"/>
            <a:ext cx="7537267" cy="5564777"/>
          </a:xfrm>
        </p:spPr>
        <p:txBody>
          <a:bodyPr>
            <a:normAutofit lnSpcReduction="10000"/>
          </a:bodyPr>
          <a:lstStyle/>
          <a:p>
            <a:pPr algn="ctr">
              <a:buNone/>
            </a:pPr>
            <a:r>
              <a:rPr lang="ru-RU" sz="2800" b="1" u="sng" dirty="0" err="1" smtClean="0">
                <a:solidFill>
                  <a:srgbClr val="C00000"/>
                </a:solidFill>
                <a:latin typeface="Times New Roman" pitchFamily="18" charset="0"/>
                <a:cs typeface="Times New Roman" pitchFamily="18" charset="0"/>
              </a:rPr>
              <a:t>Резюмирование</a:t>
            </a:r>
            <a:endParaRPr lang="ru-RU" sz="2800" u="sng" dirty="0" smtClean="0">
              <a:solidFill>
                <a:srgbClr val="C00000"/>
              </a:solidFill>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Этот приём подытоживает основные идеи и чувства. Это, как бы, вывод из всего того, что уже было сказано человеком. Резюмирующая фраза представляет собой речь собеседника в «свернутом» виде. Данный прием активного слушания принципиально отличается от перефразирования, суть которого, как вы помните, в повторении мысли оппонента, но своими словами (что показывает собеседнику наше внимание и понимание). При </a:t>
            </a:r>
            <a:r>
              <a:rPr lang="ru-RU" dirty="0" err="1" smtClean="0">
                <a:latin typeface="Times New Roman" pitchFamily="18" charset="0"/>
                <a:cs typeface="Times New Roman" pitchFamily="18" charset="0"/>
              </a:rPr>
              <a:t>резюмировании</a:t>
            </a:r>
            <a:r>
              <a:rPr lang="ru-RU" dirty="0" smtClean="0">
                <a:latin typeface="Times New Roman" pitchFamily="18" charset="0"/>
                <a:cs typeface="Times New Roman" pitchFamily="18" charset="0"/>
              </a:rPr>
              <a:t>, из целой части разговора, выделяется только главная мысль, для этого полезны такие фразы, как:</a:t>
            </a:r>
          </a:p>
          <a:p>
            <a:pPr>
              <a:buNone/>
            </a:pPr>
            <a:r>
              <a:rPr lang="ru-RU" dirty="0" smtClean="0">
                <a:latin typeface="Times New Roman" pitchFamily="18" charset="0"/>
                <a:cs typeface="Times New Roman" pitchFamily="18" charset="0"/>
              </a:rPr>
              <a:t>- «Ваша основная идея, как я понял, в том, что…»;</a:t>
            </a:r>
          </a:p>
          <a:p>
            <a:pPr>
              <a:buNone/>
            </a:pPr>
            <a:r>
              <a:rPr lang="ru-RU" dirty="0" smtClean="0">
                <a:latin typeface="Times New Roman" pitchFamily="18" charset="0"/>
                <a:cs typeface="Times New Roman" pitchFamily="18" charset="0"/>
              </a:rPr>
              <a:t>- «Если подытожить сказанное, то…».</a:t>
            </a:r>
          </a:p>
          <a:p>
            <a:endParaRPr lang="ru-RU"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83772" y="587829"/>
            <a:ext cx="7602582" cy="5643154"/>
          </a:xfrm>
        </p:spPr>
        <p:txBody>
          <a:bodyPr/>
          <a:lstStyle/>
          <a:p>
            <a:pPr algn="ctr">
              <a:buNone/>
            </a:pPr>
            <a:r>
              <a:rPr lang="ru-RU" sz="2800" b="1" u="sng" dirty="0" smtClean="0">
                <a:solidFill>
                  <a:srgbClr val="C00000"/>
                </a:solidFill>
                <a:latin typeface="Times New Roman" pitchFamily="18" charset="0"/>
                <a:cs typeface="Times New Roman" pitchFamily="18" charset="0"/>
              </a:rPr>
              <a:t>Раппорт</a:t>
            </a:r>
          </a:p>
          <a:p>
            <a:pPr>
              <a:buNone/>
            </a:pPr>
            <a:r>
              <a:rPr lang="ru-RU" dirty="0" smtClean="0">
                <a:latin typeface="Times New Roman" pitchFamily="18" charset="0"/>
                <a:cs typeface="Times New Roman" pitchFamily="18" charset="0"/>
              </a:rPr>
              <a:t> Раппорт включает в себя «присоединение» к человеку по определенным «каналам»: по интонации, по темпу речи и по дыханию.</a:t>
            </a:r>
          </a:p>
          <a:p>
            <a:endParaRPr lang="ru-RU" dirty="0"/>
          </a:p>
        </p:txBody>
      </p:sp>
      <p:pic>
        <p:nvPicPr>
          <p:cNvPr id="4" name="Рисунок 3" descr="C:\Users\Администратор\Pictures\21.jpg"/>
          <p:cNvPicPr/>
          <p:nvPr/>
        </p:nvPicPr>
        <p:blipFill>
          <a:blip r:embed="rId2" cstate="print"/>
          <a:srcRect/>
          <a:stretch>
            <a:fillRect/>
          </a:stretch>
        </p:blipFill>
        <p:spPr bwMode="auto">
          <a:xfrm>
            <a:off x="2429691" y="2468880"/>
            <a:ext cx="4114800" cy="245581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36024" y="692331"/>
            <a:ext cx="7602582" cy="5538652"/>
          </a:xfrm>
        </p:spPr>
        <p:txBody>
          <a:bodyPr>
            <a:normAutofit fontScale="92500" lnSpcReduction="10000"/>
          </a:bodyPr>
          <a:lstStyle/>
          <a:p>
            <a:pPr algn="ctr">
              <a:buNone/>
            </a:pPr>
            <a:r>
              <a:rPr lang="ru-RU" sz="3000" u="sng" dirty="0" smtClean="0">
                <a:solidFill>
                  <a:srgbClr val="C00000"/>
                </a:solidFill>
                <a:latin typeface="Times New Roman" pitchFamily="18" charset="0"/>
                <a:cs typeface="Times New Roman" pitchFamily="18" charset="0"/>
              </a:rPr>
              <a:t>Присоединение по интонации.</a:t>
            </a:r>
          </a:p>
          <a:p>
            <a:pPr>
              <a:buNone/>
            </a:pPr>
            <a:r>
              <a:rPr lang="ru-RU" dirty="0" smtClean="0">
                <a:latin typeface="Times New Roman" pitchFamily="18" charset="0"/>
                <a:cs typeface="Times New Roman" pitchFamily="18" charset="0"/>
              </a:rPr>
              <a:t>Одни и те же слова, произносимые с разной интонацией, способны передать различные смыслы, вплоть до противоположных. Даже самое простое слово «да» при разном интонировании может нести в себе отрицание. Интонация способна передать глубокие эмоции: грусть, жалость, нежные чувства и т.д., и различные состояния: равнодушие, любопытство, умиротворенность, гнев, тревогу и т.п.</a:t>
            </a:r>
          </a:p>
          <a:p>
            <a:pPr>
              <a:buNone/>
            </a:pPr>
            <a:r>
              <a:rPr lang="ru-RU" dirty="0" smtClean="0">
                <a:latin typeface="Times New Roman" pitchFamily="18" charset="0"/>
                <a:cs typeface="Times New Roman" pitchFamily="18" charset="0"/>
              </a:rPr>
              <a:t>Поэтому, для того, чтобы нас правильно поняли, очень важно отслеживать собственную интонацию.</a:t>
            </a:r>
          </a:p>
          <a:p>
            <a:pPr>
              <a:buNone/>
            </a:pPr>
            <a:r>
              <a:rPr lang="ru-RU" dirty="0" smtClean="0">
                <a:latin typeface="Times New Roman" pitchFamily="18" charset="0"/>
                <a:cs typeface="Times New Roman" pitchFamily="18" charset="0"/>
              </a:rPr>
              <a:t>Например, фраза «Все будет хорошо» при разном интонировании может носить разный смысл. В одном случае мы понимаем, что человек искренне сопереживает нам, а  в другом – что эта фраза сказана только из норм вежливости.</a:t>
            </a:r>
          </a:p>
          <a:p>
            <a:endParaRPr lang="ru-RU"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744584" y="666206"/>
            <a:ext cx="7602582" cy="5590903"/>
          </a:xfrm>
        </p:spPr>
        <p:txBody>
          <a:bodyPr>
            <a:normAutofit fontScale="92500"/>
          </a:bodyPr>
          <a:lstStyle/>
          <a:p>
            <a:pPr algn="ctr">
              <a:buNone/>
            </a:pPr>
            <a:r>
              <a:rPr lang="ru-RU" u="sng" dirty="0" smtClean="0">
                <a:solidFill>
                  <a:srgbClr val="C00000"/>
                </a:solidFill>
                <a:latin typeface="Times New Roman" pitchFamily="18" charset="0"/>
                <a:cs typeface="Times New Roman" pitchFamily="18" charset="0"/>
              </a:rPr>
              <a:t>Присоединение по темпу речи </a:t>
            </a:r>
          </a:p>
          <a:p>
            <a:pPr>
              <a:buNone/>
            </a:pPr>
            <a:r>
              <a:rPr lang="ru-RU" dirty="0" smtClean="0">
                <a:latin typeface="Times New Roman" pitchFamily="18" charset="0"/>
                <a:cs typeface="Times New Roman" pitchFamily="18" charset="0"/>
              </a:rPr>
              <a:t>Темп включает в себя быстроту речи в целом, длительность звучания отдельных слов и пауз. Слишком быстрая речь может свидетельствовать о волнении и высоком внутреннем напряжении, даже какой-то нервозности. Слишком медленная и вялая речь может свидетельствовать о депрессивном, апатичном состоянии человека. Но для того, чтобы определить, какое в действительности состояние преобладает у нашего собеседника в данный момент, одного этого фактора не достаточно, так как для некоторых людей, в силу особенностей темперамента, быстрый или медленный темп речи является повседневным. Если речь пострадавшего очень быстрая мы можем постепенно, замедляя свой темп, несколько снизить нервозность и внутреннее напряжение оппонента.    </a:t>
            </a:r>
          </a:p>
          <a:p>
            <a:endParaRPr lang="ru-RU"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88274" y="809897"/>
            <a:ext cx="7419703" cy="5303520"/>
          </a:xfrm>
        </p:spPr>
        <p:txBody>
          <a:bodyPr>
            <a:normAutofit fontScale="92500" lnSpcReduction="20000"/>
          </a:bodyPr>
          <a:lstStyle/>
          <a:p>
            <a:pPr algn="ctr">
              <a:buNone/>
            </a:pPr>
            <a:r>
              <a:rPr lang="ru-RU" sz="3000" u="sng" dirty="0" smtClean="0">
                <a:solidFill>
                  <a:srgbClr val="C00000"/>
                </a:solidFill>
                <a:latin typeface="Times New Roman" pitchFamily="18" charset="0"/>
                <a:cs typeface="Times New Roman" pitchFamily="18" charset="0"/>
              </a:rPr>
              <a:t>Присоединение по дыханию. </a:t>
            </a:r>
          </a:p>
          <a:p>
            <a:pPr>
              <a:buNone/>
            </a:pPr>
            <a:r>
              <a:rPr lang="ru-RU" dirty="0" smtClean="0">
                <a:latin typeface="Times New Roman" pitchFamily="18" charset="0"/>
                <a:cs typeface="Times New Roman" pitchFamily="18" charset="0"/>
              </a:rPr>
              <a:t>«Присоединившись» к дыханию собеседника, с одной стороны, значительно проще разговаривать в одном темпе с собеседником (так как темп речи зависит от дыхания), а с другой, –  появляется возможность изменить его эмоциональное состояние, изменив как темп, так и его дыхание. Например, вам позвонил разъяренный мужчина, недовольный действием скорой медицинской помощи. Его речь быстрая, дыхание учащённое. И в данной ситуации необходимо присоединиться к нему и эмоционально, и по частоте дыхания, вести с ним диалог. В этом случае собеседник ощутит, что вы слышите его и понимаете его чувства. После того, как вы понимаете, что взаимодействие произошло, необходимо уменьшить частоту своего дыхания и снизить эмоциональный фон речи. Через некоторое время вы увидите, что ваш собеседник разговаривает с вами в таком же режиме.</a:t>
            </a:r>
          </a:p>
          <a:p>
            <a:endParaRPr lang="ru-RU"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36024" y="809896"/>
            <a:ext cx="7550330" cy="5381897"/>
          </a:xfrm>
        </p:spPr>
        <p:txBody>
          <a:bodyPr>
            <a:normAutofit fontScale="70000" lnSpcReduction="20000"/>
          </a:bodyPr>
          <a:lstStyle/>
          <a:p>
            <a:pPr algn="ctr">
              <a:buNone/>
            </a:pPr>
            <a:r>
              <a:rPr lang="ru-RU" sz="3600" b="1" u="sng" dirty="0" smtClean="0">
                <a:solidFill>
                  <a:srgbClr val="C00000"/>
                </a:solidFill>
                <a:latin typeface="Times New Roman" pitchFamily="18" charset="0"/>
                <a:cs typeface="Times New Roman" pitchFamily="18" charset="0"/>
              </a:rPr>
              <a:t>Отражение чувств, </a:t>
            </a:r>
            <a:r>
              <a:rPr lang="ru-RU" sz="3600" b="1" u="sng" dirty="0" err="1" smtClean="0">
                <a:solidFill>
                  <a:srgbClr val="C00000"/>
                </a:solidFill>
                <a:latin typeface="Times New Roman" pitchFamily="18" charset="0"/>
                <a:cs typeface="Times New Roman" pitchFamily="18" charset="0"/>
              </a:rPr>
              <a:t>эмпатия</a:t>
            </a:r>
            <a:endParaRPr lang="ru-RU" sz="3600" b="1" u="sng" dirty="0" smtClean="0">
              <a:solidFill>
                <a:srgbClr val="C00000"/>
              </a:solidFill>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Понятие «</a:t>
            </a:r>
            <a:r>
              <a:rPr lang="ru-RU" dirty="0" err="1" smtClean="0">
                <a:latin typeface="Times New Roman" pitchFamily="18" charset="0"/>
                <a:cs typeface="Times New Roman" pitchFamily="18" charset="0"/>
              </a:rPr>
              <a:t>эмпатия</a:t>
            </a:r>
            <a:r>
              <a:rPr lang="ru-RU" dirty="0" smtClean="0">
                <a:latin typeface="Times New Roman" pitchFamily="18" charset="0"/>
                <a:cs typeface="Times New Roman" pitchFamily="18" charset="0"/>
              </a:rPr>
              <a:t>» означает способность человека к переживанию тех эмоций, которые возникают у другого человека в процессе общения с ним. Это способность представить себя на месте другого и понять его чувства, желания, идеи и поступки.</a:t>
            </a:r>
          </a:p>
          <a:p>
            <a:pPr>
              <a:buNone/>
            </a:pPr>
            <a:r>
              <a:rPr lang="ru-RU" dirty="0" smtClean="0">
                <a:latin typeface="Times New Roman" pitchFamily="18" charset="0"/>
                <a:cs typeface="Times New Roman" pitchFamily="18" charset="0"/>
              </a:rPr>
              <a:t>Для установления эффективного взаимодействия необходимо использовать прием «отражения чувств», и тогда беседа становится более искренней, создается ощущение понимания и сопереживания, а у собеседника появляется желание продолжить контакт. Прием «отражения чувств» включает в себя два компонента:</a:t>
            </a:r>
          </a:p>
          <a:p>
            <a:pPr>
              <a:buNone/>
            </a:pPr>
            <a:r>
              <a:rPr lang="ru-RU" dirty="0" smtClean="0">
                <a:latin typeface="Times New Roman" pitchFamily="18" charset="0"/>
                <a:cs typeface="Times New Roman" pitchFamily="18" charset="0"/>
              </a:rPr>
              <a:t>1) </a:t>
            </a:r>
            <a:r>
              <a:rPr lang="ru-RU" dirty="0" smtClean="0">
                <a:solidFill>
                  <a:srgbClr val="C00000"/>
                </a:solidFill>
                <a:latin typeface="Times New Roman" pitchFamily="18" charset="0"/>
                <a:cs typeface="Times New Roman" pitchFamily="18" charset="0"/>
              </a:rPr>
              <a:t>отражение чувств собеседника</a:t>
            </a:r>
            <a:r>
              <a:rPr lang="ru-RU" dirty="0" smtClean="0">
                <a:latin typeface="Times New Roman" pitchFamily="18" charset="0"/>
                <a:cs typeface="Times New Roman" pitchFamily="18" charset="0"/>
              </a:rPr>
              <a:t>. Когда вы называете чувства, которые испытывает человек, понимаете его и «попадаете» в его ощущения, ваш собеседник ощущает «родственность душ», начинает больше доверять вам и общение переходит на качественно новый уровень.</a:t>
            </a:r>
          </a:p>
          <a:p>
            <a:pPr>
              <a:buNone/>
            </a:pPr>
            <a:r>
              <a:rPr lang="ru-RU" dirty="0" smtClean="0">
                <a:latin typeface="Times New Roman" pitchFamily="18" charset="0"/>
                <a:cs typeface="Times New Roman" pitchFamily="18" charset="0"/>
              </a:rPr>
              <a:t>2) </a:t>
            </a:r>
            <a:r>
              <a:rPr lang="ru-RU" dirty="0" smtClean="0">
                <a:solidFill>
                  <a:srgbClr val="C00000"/>
                </a:solidFill>
                <a:latin typeface="Times New Roman" pitchFamily="18" charset="0"/>
                <a:cs typeface="Times New Roman" pitchFamily="18" charset="0"/>
              </a:rPr>
              <a:t>отражение своих чувств</a:t>
            </a:r>
            <a:r>
              <a:rPr lang="ru-RU" dirty="0" smtClean="0">
                <a:latin typeface="Times New Roman" pitchFamily="18" charset="0"/>
                <a:cs typeface="Times New Roman" pitchFamily="18" charset="0"/>
              </a:rPr>
              <a:t>. Говоря о своих чувствах, можно решить сразу несколько проблем.</a:t>
            </a:r>
          </a:p>
          <a:p>
            <a:pPr>
              <a:buFont typeface="Wingdings" pitchFamily="2" charset="2"/>
              <a:buChar char="Ø"/>
            </a:pPr>
            <a:r>
              <a:rPr lang="ru-RU" dirty="0" smtClean="0">
                <a:latin typeface="Times New Roman" pitchFamily="18" charset="0"/>
                <a:cs typeface="Times New Roman" pitchFamily="18" charset="0"/>
              </a:rPr>
              <a:t> Во-первых, можно существенно снизить негативные чувства и переживания самим фактом того, что эти чувства озвучены.</a:t>
            </a:r>
          </a:p>
          <a:p>
            <a:pPr>
              <a:buFont typeface="Wingdings" pitchFamily="2" charset="2"/>
              <a:buChar char="Ø"/>
            </a:pPr>
            <a:r>
              <a:rPr lang="ru-RU" dirty="0" smtClean="0">
                <a:latin typeface="Times New Roman" pitchFamily="18" charset="0"/>
                <a:cs typeface="Times New Roman" pitchFamily="18" charset="0"/>
              </a:rPr>
              <a:t> Во-вторых, сама беседа становится более искренней. </a:t>
            </a:r>
          </a:p>
          <a:p>
            <a:pPr>
              <a:buFont typeface="Wingdings" pitchFamily="2" charset="2"/>
              <a:buChar char="Ø"/>
            </a:pPr>
            <a:r>
              <a:rPr lang="ru-RU" dirty="0" smtClean="0">
                <a:latin typeface="Times New Roman" pitchFamily="18" charset="0"/>
                <a:cs typeface="Times New Roman" pitchFamily="18" charset="0"/>
              </a:rPr>
              <a:t> В-третьих, побуждает собеседника открыто выражать и свои чувства.</a:t>
            </a:r>
          </a:p>
          <a:p>
            <a:endParaRPr lang="ru-RU"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96834" y="587829"/>
            <a:ext cx="7550332" cy="5708468"/>
          </a:xfrm>
        </p:spPr>
        <p:txBody>
          <a:bodyPr>
            <a:normAutofit/>
          </a:bodyPr>
          <a:lstStyle/>
          <a:p>
            <a:pPr>
              <a:buNone/>
            </a:pPr>
            <a:r>
              <a:rPr lang="ru-RU" dirty="0" smtClean="0">
                <a:latin typeface="Times New Roman" pitchFamily="18" charset="0"/>
                <a:cs typeface="Times New Roman" pitchFamily="18" charset="0"/>
              </a:rPr>
              <a:t>В процессе слушания важно не забывать и </a:t>
            </a:r>
            <a:r>
              <a:rPr lang="ru-RU" u="sng" dirty="0" smtClean="0">
                <a:solidFill>
                  <a:srgbClr val="C00000"/>
                </a:solidFill>
                <a:latin typeface="Times New Roman" pitchFamily="18" charset="0"/>
                <a:cs typeface="Times New Roman" pitchFamily="18" charset="0"/>
              </a:rPr>
              <a:t>о голосовых характеристиках человека</a:t>
            </a:r>
            <a:r>
              <a:rPr lang="ru-RU" dirty="0" smtClean="0">
                <a:latin typeface="Times New Roman" pitchFamily="18" charset="0"/>
                <a:cs typeface="Times New Roman" pitchFamily="18" charset="0"/>
              </a:rPr>
              <a:t>, испытывающего при беседе состояние тревоги или нервное напряжение. Такими характеристиками могут быть:</a:t>
            </a:r>
          </a:p>
          <a:p>
            <a:pPr>
              <a:buNone/>
            </a:pPr>
            <a:r>
              <a:rPr lang="ru-RU" dirty="0" smtClean="0">
                <a:latin typeface="Times New Roman" pitchFamily="18" charset="0"/>
                <a:cs typeface="Times New Roman" pitchFamily="18" charset="0"/>
              </a:rPr>
              <a:t>– неожиданные спазмы голоса – что может говорить о внутреннем напряжении;</a:t>
            </a:r>
          </a:p>
          <a:p>
            <a:pPr>
              <a:buNone/>
            </a:pPr>
            <a:r>
              <a:rPr lang="ru-RU" dirty="0" smtClean="0">
                <a:latin typeface="Times New Roman" pitchFamily="18" charset="0"/>
                <a:cs typeface="Times New Roman" pitchFamily="18" charset="0"/>
              </a:rPr>
              <a:t>– частое покашливание – может сообщить нам о лживости, неуверенности в себе, обеспокоенности. Но не надо забывать, что покашливание может быть результатом дыхательных заболеваний, например, бронхита;</a:t>
            </a:r>
          </a:p>
          <a:p>
            <a:pPr>
              <a:buNone/>
            </a:pPr>
            <a:r>
              <a:rPr lang="ru-RU" dirty="0" smtClean="0">
                <a:latin typeface="Times New Roman" pitchFamily="18" charset="0"/>
                <a:cs typeface="Times New Roman" pitchFamily="18" charset="0"/>
              </a:rPr>
              <a:t>– несоответствующий моменту внезапный хохот – может характеризовать напряжение, отсутствие контроля над происходящим.</a:t>
            </a:r>
          </a:p>
          <a:p>
            <a:endParaRPr lang="ru-RU"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44584" y="587829"/>
            <a:ext cx="7720148" cy="5669280"/>
          </a:xfrm>
        </p:spPr>
        <p:txBody>
          <a:bodyPr>
            <a:normAutofit fontScale="85000" lnSpcReduction="20000"/>
          </a:bodyPr>
          <a:lstStyle/>
          <a:p>
            <a:pPr>
              <a:buNone/>
            </a:pPr>
            <a:r>
              <a:rPr lang="ru-RU" b="1" u="sng" dirty="0" smtClean="0">
                <a:solidFill>
                  <a:srgbClr val="C00000"/>
                </a:solidFill>
                <a:latin typeface="Times New Roman" pitchFamily="18" charset="0"/>
                <a:cs typeface="Times New Roman" pitchFamily="18" charset="0"/>
              </a:rPr>
              <a:t>Распространённые ошибки при методе активного слушания. </a:t>
            </a:r>
            <a:r>
              <a:rPr lang="ru-RU" dirty="0" smtClean="0">
                <a:latin typeface="Times New Roman" pitchFamily="18" charset="0"/>
                <a:cs typeface="Times New Roman" pitchFamily="18" charset="0"/>
              </a:rPr>
              <a:t>Рассмотрим некоторые из них:</a:t>
            </a:r>
          </a:p>
          <a:p>
            <a:pPr>
              <a:buNone/>
            </a:pPr>
            <a:r>
              <a:rPr lang="ru-RU" dirty="0" smtClean="0">
                <a:latin typeface="Times New Roman" pitchFamily="18" charset="0"/>
                <a:cs typeface="Times New Roman" pitchFamily="18" charset="0"/>
              </a:rPr>
              <a:t>1) стремление дать совет;</a:t>
            </a:r>
          </a:p>
          <a:p>
            <a:pPr>
              <a:buNone/>
            </a:pPr>
            <a:r>
              <a:rPr lang="ru-RU" dirty="0" smtClean="0">
                <a:latin typeface="Times New Roman" pitchFamily="18" charset="0"/>
                <a:cs typeface="Times New Roman" pitchFamily="18" charset="0"/>
              </a:rPr>
              <a:t>2) желание задавать уточняющие вопросы.</a:t>
            </a:r>
          </a:p>
          <a:p>
            <a:pPr>
              <a:buNone/>
            </a:pPr>
            <a:r>
              <a:rPr lang="ru-RU" dirty="0" smtClean="0">
                <a:latin typeface="Times New Roman" pitchFamily="18" charset="0"/>
                <a:cs typeface="Times New Roman" pitchFamily="18" charset="0"/>
              </a:rPr>
              <a:t>Первое может быть опасно тем, что у человека, выслушав ваш совет, могут «сработать» механизмы психологической защиты. В результате чего:</a:t>
            </a:r>
          </a:p>
          <a:p>
            <a:pPr>
              <a:buNone/>
            </a:pPr>
            <a:r>
              <a:rPr lang="ru-RU" dirty="0" smtClean="0">
                <a:latin typeface="Times New Roman" pitchFamily="18" charset="0"/>
                <a:cs typeface="Times New Roman" pitchFamily="18" charset="0"/>
              </a:rPr>
              <a:t>во-первых, человек, скорее всего, отвергнет предложенный вами совет (независимо от того, насколько он хорош), либо ответственность за решение переляжет на вас;</a:t>
            </a:r>
          </a:p>
          <a:p>
            <a:pPr>
              <a:buNone/>
            </a:pPr>
            <a:r>
              <a:rPr lang="ru-RU" dirty="0" smtClean="0">
                <a:latin typeface="Times New Roman" pitchFamily="18" charset="0"/>
                <a:cs typeface="Times New Roman" pitchFamily="18" charset="0"/>
              </a:rPr>
              <a:t>во-вторых, возможно разрушение уже раннее установленного контакта.</a:t>
            </a:r>
          </a:p>
          <a:p>
            <a:pPr>
              <a:buNone/>
            </a:pPr>
            <a:r>
              <a:rPr lang="ru-RU" dirty="0" smtClean="0">
                <a:latin typeface="Times New Roman" pitchFamily="18" charset="0"/>
                <a:cs typeface="Times New Roman" pitchFamily="18" charset="0"/>
              </a:rPr>
              <a:t> Задавать много уточняющих вопросов также не рекомендуется по причинам:</a:t>
            </a:r>
          </a:p>
          <a:p>
            <a:pPr>
              <a:buNone/>
            </a:pPr>
            <a:r>
              <a:rPr lang="ru-RU" dirty="0" smtClean="0">
                <a:latin typeface="Times New Roman" pitchFamily="18" charset="0"/>
                <a:cs typeface="Times New Roman" pitchFamily="18" charset="0"/>
              </a:rPr>
              <a:t>во-первых, есть большая опасность увести разговор достаточно далеко от волнующей человека темы;</a:t>
            </a:r>
          </a:p>
          <a:p>
            <a:pPr>
              <a:buNone/>
            </a:pPr>
            <a:r>
              <a:rPr lang="ru-RU" dirty="0" smtClean="0">
                <a:latin typeface="Times New Roman" pitchFamily="18" charset="0"/>
                <a:cs typeface="Times New Roman" pitchFamily="18" charset="0"/>
              </a:rPr>
              <a:t>во-вторых, задавая вопросы, вы берете ответственность за беседу на себя, много говорите сами, вместо того, чтобы дать возможность говорить вашему собеседнику (пострадавшему).</a:t>
            </a:r>
          </a:p>
          <a:p>
            <a:endParaRPr lang="ru-RU" dirty="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75211" y="600892"/>
            <a:ext cx="7471955" cy="5368834"/>
          </a:xfrm>
        </p:spPr>
        <p:txBody>
          <a:bodyPr/>
          <a:lstStyle/>
          <a:p>
            <a:pPr algn="ctr">
              <a:buNone/>
            </a:pPr>
            <a:r>
              <a:rPr lang="ru-RU" u="sng" dirty="0" smtClean="0">
                <a:solidFill>
                  <a:srgbClr val="C00000"/>
                </a:solidFill>
                <a:latin typeface="Times New Roman" pitchFamily="18" charset="0"/>
                <a:cs typeface="Times New Roman" pitchFamily="18" charset="0"/>
              </a:rPr>
              <a:t>При общении с пострадавшими важно придерживаться следующих принципов:</a:t>
            </a:r>
          </a:p>
          <a:p>
            <a:pPr>
              <a:buNone/>
            </a:pPr>
            <a:r>
              <a:rPr lang="ru-RU" dirty="0" smtClean="0">
                <a:latin typeface="Times New Roman" pitchFamily="18" charset="0"/>
                <a:cs typeface="Times New Roman" pitchFamily="18" charset="0"/>
              </a:rPr>
              <a:t>1</a:t>
            </a:r>
            <a:r>
              <a:rPr lang="ru-RU" dirty="0" smtClean="0">
                <a:solidFill>
                  <a:srgbClr val="0070C0"/>
                </a:solidFill>
                <a:latin typeface="Times New Roman" pitchFamily="18" charset="0"/>
                <a:cs typeface="Times New Roman" pitchFamily="18" charset="0"/>
              </a:rPr>
              <a:t>. Свою речь рекомендуется строить в побудительном наклонении.</a:t>
            </a:r>
          </a:p>
          <a:p>
            <a:pPr>
              <a:buNone/>
            </a:pPr>
            <a:r>
              <a:rPr lang="ru-RU" dirty="0" smtClean="0">
                <a:latin typeface="Times New Roman" pitchFamily="18" charset="0"/>
                <a:cs typeface="Times New Roman" pitchFamily="18" charset="0"/>
              </a:rPr>
              <a:t>Не должно быть сложных предложений, сложно построенных словесных оборотов в речи, например: «Извините пожалуйста, ...., не могли бы Вы...», т.к. пострадавшим трудно будет уследить за ходом ваших мыслей. При работе в зоне ЧС необходимо использовать четкие, короткие фразы с однозначным смыслом.</a:t>
            </a:r>
          </a:p>
          <a:p>
            <a:endParaRPr lang="ru-RU"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latin typeface="Times New Roman" pitchFamily="18" charset="0"/>
                <a:cs typeface="Times New Roman" pitchFamily="18" charset="0"/>
              </a:rPr>
              <a:t>Режимы работы диспетчера ЕДДС</a:t>
            </a:r>
            <a:r>
              <a:rPr lang="ru-RU" sz="2000" dirty="0" smtClean="0"/>
              <a:t/>
            </a:r>
            <a:br>
              <a:rPr lang="ru-RU" sz="2000" dirty="0" smtClean="0"/>
            </a:br>
            <a:endParaRPr lang="ru-RU" dirty="0"/>
          </a:p>
        </p:txBody>
      </p:sp>
      <p:sp>
        <p:nvSpPr>
          <p:cNvPr id="3" name="Содержимое 2"/>
          <p:cNvSpPr>
            <a:spLocks noGrp="1"/>
          </p:cNvSpPr>
          <p:nvPr>
            <p:ph idx="1"/>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Font typeface="Wingdings" pitchFamily="2" charset="2"/>
              <a:buChar char="Ø"/>
            </a:pP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оптимальный, </a:t>
            </a:r>
          </a:p>
          <a:p>
            <a:pPr algn="ctr">
              <a:buFont typeface="Wingdings" pitchFamily="2" charset="2"/>
              <a:buChar char="Ø"/>
            </a:pPr>
            <a:endPar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pPr algn="ctr">
              <a:buFont typeface="Wingdings" pitchFamily="2" charset="2"/>
              <a:buChar char="Ø"/>
            </a:pPr>
            <a:r>
              <a:rPr lang="ru-RU"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параэкстремальный</a:t>
            </a: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p>
          <a:p>
            <a:pPr algn="ctr">
              <a:buFont typeface="Wingdings" pitchFamily="2" charset="2"/>
              <a:buChar char="Ø"/>
            </a:pPr>
            <a:endPar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pPr algn="ctr">
              <a:buFont typeface="Wingdings" pitchFamily="2" charset="2"/>
              <a:buChar char="Ø"/>
            </a:pP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экстремальный.</a:t>
            </a:r>
          </a:p>
          <a:p>
            <a:pPr>
              <a:buFont typeface="Wingdings" pitchFamily="2" charset="2"/>
              <a:buChar char="Ø"/>
            </a:pP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88274" y="679269"/>
            <a:ext cx="7406640" cy="5394960"/>
          </a:xfrm>
        </p:spPr>
        <p:txBody>
          <a:bodyPr>
            <a:normAutofit fontScale="92500" lnSpcReduction="10000"/>
          </a:bodyPr>
          <a:lstStyle/>
          <a:p>
            <a:pPr>
              <a:buNone/>
            </a:pPr>
            <a:r>
              <a:rPr lang="ru-RU" b="1" u="sng" dirty="0" smtClean="0">
                <a:solidFill>
                  <a:srgbClr val="0070C0"/>
                </a:solidFill>
                <a:latin typeface="Times New Roman" pitchFamily="18" charset="0"/>
                <a:cs typeface="Times New Roman" pitchFamily="18" charset="0"/>
              </a:rPr>
              <a:t>Не давайте обещаний, которые вы не в состоянии выполнить</a:t>
            </a:r>
            <a:r>
              <a:rPr lang="ru-RU" b="1" u="sng"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(даже если вы обещаете из хороших побуждений, например, чтобы успокоить человека </a:t>
            </a:r>
            <a:r>
              <a:rPr lang="ru-RU" dirty="0" smtClean="0">
                <a:solidFill>
                  <a:srgbClr val="0070C0"/>
                </a:solidFill>
                <a:latin typeface="Times New Roman" pitchFamily="18" charset="0"/>
                <a:cs typeface="Times New Roman" pitchFamily="18" charset="0"/>
              </a:rPr>
              <a:t>«Все будет хорошо»</a:t>
            </a:r>
            <a:r>
              <a:rPr lang="ru-RU" dirty="0" smtClean="0">
                <a:latin typeface="Times New Roman" pitchFamily="18" charset="0"/>
                <a:cs typeface="Times New Roman" pitchFamily="18" charset="0"/>
              </a:rPr>
              <a:t>), потому что в случае не выполнения их, человек вряд ли вам поверит во второй раз, а контакт, состоявшийся между вами ранее - скорее всего, будет разрушен. Помимо этого, недоверие пострадавшего может распространиться не только на вас, но и на людей которые занимаются спасением, что в последующем может:</a:t>
            </a:r>
          </a:p>
          <a:p>
            <a:pPr>
              <a:buNone/>
            </a:pPr>
            <a:r>
              <a:rPr lang="ru-RU" dirty="0" smtClean="0">
                <a:latin typeface="Times New Roman" pitchFamily="18" charset="0"/>
                <a:cs typeface="Times New Roman" pitchFamily="18" charset="0"/>
              </a:rPr>
              <a:t>- затруднить взаимодействие спасателей ЧС с этим пострадавшим;</a:t>
            </a:r>
          </a:p>
          <a:p>
            <a:pPr>
              <a:buNone/>
            </a:pPr>
            <a:r>
              <a:rPr lang="ru-RU" dirty="0" smtClean="0">
                <a:latin typeface="Times New Roman" pitchFamily="18" charset="0"/>
                <a:cs typeface="Times New Roman" pitchFamily="18" charset="0"/>
              </a:rPr>
              <a:t>- повлечь за собой слухи, связанные с недоверием к спасателям, источником которых будет данный пострадавший;</a:t>
            </a:r>
          </a:p>
          <a:p>
            <a:pPr>
              <a:buNone/>
            </a:pPr>
            <a:r>
              <a:rPr lang="ru-RU" dirty="0" smtClean="0">
                <a:latin typeface="Times New Roman" pitchFamily="18" charset="0"/>
                <a:cs typeface="Times New Roman" pitchFamily="18" charset="0"/>
              </a:rPr>
              <a:t>- ухудшить состояние пострадавшего и т.п.</a:t>
            </a:r>
          </a:p>
          <a:p>
            <a:endParaRPr lang="ru-RU"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18457" y="600891"/>
            <a:ext cx="7654833" cy="5760720"/>
          </a:xfrm>
        </p:spPr>
        <p:txBody>
          <a:bodyPr/>
          <a:lstStyle/>
          <a:p>
            <a:pPr>
              <a:buNone/>
            </a:pPr>
            <a:r>
              <a:rPr lang="ru-RU" b="1" dirty="0" smtClean="0">
                <a:solidFill>
                  <a:srgbClr val="0070C0"/>
                </a:solidFill>
                <a:latin typeface="Times New Roman" pitchFamily="18" charset="0"/>
                <a:cs typeface="Times New Roman" pitchFamily="18" charset="0"/>
              </a:rPr>
              <a:t>Специалистам, работающим с пострадавшими, необходимо также контролировать свое эмоциональное состояние</a:t>
            </a:r>
            <a:r>
              <a:rPr lang="ru-RU" dirty="0" smtClean="0">
                <a:latin typeface="Times New Roman" pitchFamily="18" charset="0"/>
                <a:cs typeface="Times New Roman" pitchFamily="18" charset="0"/>
              </a:rPr>
              <a:t>, которое отражается в речи (тембр, громкость голоса, интонация). Голос не должен отражать неуверенность и сомнение. Речь должна быть чёткой, но не рубленная по слогам, с уверенной интонацией и элементами внушения: «Я с тобой, помощь пришла!», «Слушай меня!», «Надо жить!»</a:t>
            </a:r>
          </a:p>
          <a:p>
            <a:endParaRPr lang="ru-RU" dirty="0"/>
          </a:p>
        </p:txBody>
      </p:sp>
      <p:pic>
        <p:nvPicPr>
          <p:cNvPr id="4" name="Рисунок 3" descr="C:\Users\Администратор\Pictures\24.jpg"/>
          <p:cNvPicPr/>
          <p:nvPr/>
        </p:nvPicPr>
        <p:blipFill>
          <a:blip r:embed="rId2" cstate="print"/>
          <a:srcRect/>
          <a:stretch>
            <a:fillRect/>
          </a:stretch>
        </p:blipFill>
        <p:spPr bwMode="auto">
          <a:xfrm>
            <a:off x="3913047" y="3841201"/>
            <a:ext cx="2357124" cy="206321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22960" y="640080"/>
            <a:ext cx="7511143" cy="5603966"/>
          </a:xfrm>
        </p:spPr>
        <p:txBody>
          <a:bodyPr>
            <a:normAutofit/>
          </a:bodyPr>
          <a:lstStyle/>
          <a:p>
            <a:pPr>
              <a:buNone/>
            </a:pPr>
            <a:r>
              <a:rPr lang="ru-RU" b="1" dirty="0" smtClean="0">
                <a:solidFill>
                  <a:srgbClr val="0070C0"/>
                </a:solidFill>
                <a:latin typeface="Times New Roman" pitchFamily="18" charset="0"/>
                <a:cs typeface="Times New Roman" pitchFamily="18" charset="0"/>
              </a:rPr>
              <a:t>Поиск ресурса, как важная составляющая конструктивного общения с пострадавшими.</a:t>
            </a:r>
          </a:p>
          <a:p>
            <a:pPr>
              <a:buNone/>
            </a:pPr>
            <a:r>
              <a:rPr lang="ru-RU" dirty="0" smtClean="0">
                <a:latin typeface="Times New Roman" pitchFamily="18" charset="0"/>
                <a:cs typeface="Times New Roman" pitchFamily="18" charset="0"/>
              </a:rPr>
              <a:t>Ресурс можно найти в любой, даже в самой страшной и тяжелой ситуации. Однако ресурс не представляет собой решение самой проблемы. Это то, что может помочь человеку в конкретной ситуации, и что поможет ему оставаться в живых. Например, при крушении самолета, пожилая женщина потеряла всю семью и осталась совсем одна. На первоначальном этапе ресурсом являлось опознание всех своих родных и захоронение их по всем правилам и обычаям. Через какое-то время ресурсом стала активная помощь людям, пережившим подобную трагедию.</a:t>
            </a:r>
          </a:p>
          <a:p>
            <a:endParaRPr lang="ru-RU"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49086" y="836023"/>
            <a:ext cx="7289074" cy="5303520"/>
          </a:xfrm>
        </p:spPr>
        <p:txBody>
          <a:bodyPr>
            <a:normAutofit fontScale="85000" lnSpcReduction="20000"/>
          </a:bodyPr>
          <a:lstStyle/>
          <a:p>
            <a:pPr algn="ctr">
              <a:buNone/>
            </a:pPr>
            <a:r>
              <a:rPr lang="ru-RU" b="1" dirty="0" smtClean="0">
                <a:latin typeface="Times New Roman" pitchFamily="18" charset="0"/>
                <a:cs typeface="Times New Roman" pitchFamily="18" charset="0"/>
              </a:rPr>
              <a:t>Элементы косвенного внушения в общении с пострадавшими</a:t>
            </a:r>
          </a:p>
          <a:p>
            <a:pPr>
              <a:buNone/>
            </a:pPr>
            <a:r>
              <a:rPr lang="ru-RU" dirty="0" smtClean="0">
                <a:latin typeface="Times New Roman" pitchFamily="18" charset="0"/>
                <a:cs typeface="Times New Roman" pitchFamily="18" charset="0"/>
              </a:rPr>
              <a:t>В работе диспетчера ЕДДС, подразумевающего общение по телефону подходит техника «Трех «да»</a:t>
            </a:r>
          </a:p>
          <a:p>
            <a:pPr>
              <a:buNone/>
            </a:pPr>
            <a:r>
              <a:rPr lang="ru-RU" dirty="0" smtClean="0">
                <a:latin typeface="Times New Roman" pitchFamily="18" charset="0"/>
                <a:cs typeface="Times New Roman" pitchFamily="18" charset="0"/>
              </a:rPr>
              <a:t>Алгоритм выполнения:</a:t>
            </a:r>
          </a:p>
          <a:p>
            <a:pPr>
              <a:buNone/>
            </a:pPr>
            <a:r>
              <a:rPr lang="ru-RU" dirty="0" smtClean="0">
                <a:latin typeface="Times New Roman" pitchFamily="18" charset="0"/>
                <a:cs typeface="Times New Roman" pitchFamily="18" charset="0"/>
              </a:rPr>
              <a:t>1. Задайте человеку подряд три вопроса, на которые он однозначно ответит «Да».</a:t>
            </a:r>
          </a:p>
          <a:p>
            <a:pPr>
              <a:buNone/>
            </a:pPr>
            <a:r>
              <a:rPr lang="ru-RU" dirty="0" smtClean="0">
                <a:latin typeface="Times New Roman" pitchFamily="18" charset="0"/>
                <a:cs typeface="Times New Roman" pitchFamily="18" charset="0"/>
              </a:rPr>
              <a:t>2. Далее, вы даете установку, желаемое действие или состояние (успокойся, выпей воды и т.д.).</a:t>
            </a:r>
          </a:p>
          <a:p>
            <a:pPr>
              <a:buNone/>
            </a:pPr>
            <a:r>
              <a:rPr lang="ru-RU" dirty="0" smtClean="0">
                <a:latin typeface="Times New Roman" pitchFamily="18" charset="0"/>
                <a:cs typeface="Times New Roman" pitchFamily="18" charset="0"/>
              </a:rPr>
              <a:t>Смысл данной техники заключается в том, что в сознании человека тройное согласие ведет к согласию и с последующим высказыванием. Самое главное, выполняя данную методику, это уметь правильно задать нужные вопросы. Вопросы должны быть короткими, доступными пониманию пострадавшего, задаваться они должны уверенным тоном, а главное - подразумевать только положительные ответы.</a:t>
            </a:r>
          </a:p>
          <a:p>
            <a:pPr>
              <a:buFontTx/>
              <a:buChar char="-"/>
            </a:pPr>
            <a:r>
              <a:rPr lang="ru-RU" dirty="0" smtClean="0">
                <a:latin typeface="Times New Roman" pitchFamily="18" charset="0"/>
                <a:cs typeface="Times New Roman" pitchFamily="18" charset="0"/>
              </a:rPr>
              <a:t>Слышишь меня ?</a:t>
            </a:r>
          </a:p>
          <a:p>
            <a:pPr>
              <a:buFontTx/>
              <a:buChar char="-"/>
            </a:pPr>
            <a:r>
              <a:rPr lang="ru-RU" dirty="0" smtClean="0">
                <a:latin typeface="Times New Roman" pitchFamily="18" charset="0"/>
                <a:cs typeface="Times New Roman" pitchFamily="18" charset="0"/>
              </a:rPr>
              <a:t>Дышишь?</a:t>
            </a:r>
          </a:p>
          <a:p>
            <a:pPr>
              <a:buFontTx/>
              <a:buChar char="-"/>
            </a:pPr>
            <a:r>
              <a:rPr lang="ru-RU" dirty="0" smtClean="0">
                <a:latin typeface="Times New Roman" pitchFamily="18" charset="0"/>
                <a:cs typeface="Times New Roman" pitchFamily="18" charset="0"/>
              </a:rPr>
              <a:t>Видишь?</a:t>
            </a:r>
          </a:p>
          <a:p>
            <a:pPr algn="ctr">
              <a:buNone/>
            </a:pPr>
            <a:endParaRPr lang="ru-RU" dirty="0">
              <a:latin typeface="Times New Roman" pitchFamily="18" charset="0"/>
              <a:cs typeface="Times New Roman" pitchFamily="18" charset="0"/>
            </a:endParaRPr>
          </a:p>
        </p:txBody>
      </p:sp>
      <p:pic>
        <p:nvPicPr>
          <p:cNvPr id="4" name="Рисунок 3" descr="C:\Users\Администратор\Pictures\25.jpg"/>
          <p:cNvPicPr/>
          <p:nvPr/>
        </p:nvPicPr>
        <p:blipFill>
          <a:blip r:embed="rId2" cstate="print"/>
          <a:srcRect/>
          <a:stretch>
            <a:fillRect/>
          </a:stretch>
        </p:blipFill>
        <p:spPr bwMode="auto">
          <a:xfrm>
            <a:off x="3698930" y="5077061"/>
            <a:ext cx="1197499" cy="119749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96834" y="627017"/>
            <a:ext cx="7511143" cy="4991549"/>
          </a:xfrm>
        </p:spPr>
        <p:txBody>
          <a:bodyPr>
            <a:normAutofit lnSpcReduction="10000"/>
          </a:bodyPr>
          <a:lstStyle/>
          <a:p>
            <a:pPr algn="ctr">
              <a:buNone/>
            </a:pPr>
            <a:r>
              <a:rPr lang="ru-RU" b="1" dirty="0" smtClean="0">
                <a:solidFill>
                  <a:schemeClr val="bg2">
                    <a:lumMod val="50000"/>
                  </a:schemeClr>
                </a:solidFill>
                <a:latin typeface="Times New Roman" pitchFamily="18" charset="0"/>
                <a:cs typeface="Times New Roman" pitchFamily="18" charset="0"/>
              </a:rPr>
              <a:t>ЗАКЛЮЧЕНИЕ</a:t>
            </a:r>
          </a:p>
          <a:p>
            <a:pPr>
              <a:buNone/>
            </a:pPr>
            <a:r>
              <a:rPr lang="ru-RU" dirty="0" smtClean="0">
                <a:latin typeface="Times New Roman" pitchFamily="18" charset="0"/>
                <a:cs typeface="Times New Roman" pitchFamily="18" charset="0"/>
              </a:rPr>
              <a:t> </a:t>
            </a:r>
          </a:p>
          <a:p>
            <a:pPr marL="0">
              <a:spcBef>
                <a:spcPts val="0"/>
              </a:spcBef>
              <a:buNone/>
            </a:pPr>
            <a:r>
              <a:rPr lang="ru-RU" dirty="0" smtClean="0">
                <a:latin typeface="Times New Roman" pitchFamily="18" charset="0"/>
                <a:cs typeface="Times New Roman" pitchFamily="18" charset="0"/>
              </a:rPr>
              <a:t>      Специалисты в ЕДДС, работая в условиях чрезвычайной ситуации, оказываются под воздействием огромного количества </a:t>
            </a:r>
            <a:r>
              <a:rPr lang="ru-RU" dirty="0" err="1" smtClean="0">
                <a:latin typeface="Times New Roman" pitchFamily="18" charset="0"/>
                <a:cs typeface="Times New Roman" pitchFamily="18" charset="0"/>
              </a:rPr>
              <a:t>стрессогенных</a:t>
            </a:r>
            <a:r>
              <a:rPr lang="ru-RU" dirty="0" smtClean="0">
                <a:latin typeface="Times New Roman" pitchFamily="18" charset="0"/>
                <a:cs typeface="Times New Roman" pitchFamily="18" charset="0"/>
              </a:rPr>
              <a:t> факторов. Цена ошибки в таких случаях чрезвычайно высока. Необходимость быстро </a:t>
            </a:r>
          </a:p>
          <a:p>
            <a:pPr marL="0">
              <a:spcBef>
                <a:spcPts val="0"/>
              </a:spcBef>
              <a:buNone/>
            </a:pPr>
            <a:r>
              <a:rPr lang="ru-RU" dirty="0" smtClean="0">
                <a:latin typeface="Times New Roman" pitchFamily="18" charset="0"/>
                <a:cs typeface="Times New Roman" pitchFamily="18" charset="0"/>
              </a:rPr>
              <a:t>принимать решения, от которых </a:t>
            </a:r>
          </a:p>
          <a:p>
            <a:pPr marL="0">
              <a:spcBef>
                <a:spcPts val="0"/>
              </a:spcBef>
              <a:buNone/>
            </a:pPr>
            <a:r>
              <a:rPr lang="ru-RU" dirty="0" smtClean="0">
                <a:latin typeface="Times New Roman" pitchFamily="18" charset="0"/>
                <a:cs typeface="Times New Roman" pitchFamily="18" charset="0"/>
              </a:rPr>
              <a:t>могут зависеть жизни людей, работа </a:t>
            </a:r>
          </a:p>
          <a:p>
            <a:pPr marL="0">
              <a:spcBef>
                <a:spcPts val="0"/>
              </a:spcBef>
              <a:buNone/>
            </a:pPr>
            <a:r>
              <a:rPr lang="ru-RU" dirty="0" smtClean="0">
                <a:latin typeface="Times New Roman" pitchFamily="18" charset="0"/>
                <a:cs typeface="Times New Roman" pitchFamily="18" charset="0"/>
              </a:rPr>
              <a:t>в нестандартных условиях с </a:t>
            </a:r>
          </a:p>
          <a:p>
            <a:pPr marL="0">
              <a:spcBef>
                <a:spcPts val="0"/>
              </a:spcBef>
              <a:buNone/>
            </a:pPr>
            <a:r>
              <a:rPr lang="ru-RU" dirty="0" smtClean="0">
                <a:latin typeface="Times New Roman" pitchFamily="18" charset="0"/>
                <a:cs typeface="Times New Roman" pitchFamily="18" charset="0"/>
              </a:rPr>
              <a:t>ненормированным режимом работы </a:t>
            </a:r>
          </a:p>
          <a:p>
            <a:pPr marL="0">
              <a:spcBef>
                <a:spcPts val="0"/>
              </a:spcBef>
              <a:buNone/>
            </a:pPr>
            <a:r>
              <a:rPr lang="ru-RU" dirty="0" smtClean="0">
                <a:latin typeface="Times New Roman" pitchFamily="18" charset="0"/>
                <a:cs typeface="Times New Roman" pitchFamily="18" charset="0"/>
              </a:rPr>
              <a:t>и дефицитом информации являются </a:t>
            </a:r>
          </a:p>
          <a:p>
            <a:pPr marL="0">
              <a:spcBef>
                <a:spcPts val="0"/>
              </a:spcBef>
              <a:buNone/>
            </a:pPr>
            <a:r>
              <a:rPr lang="ru-RU" dirty="0" smtClean="0">
                <a:latin typeface="Times New Roman" pitchFamily="18" charset="0"/>
                <a:cs typeface="Times New Roman" pitchFamily="18" charset="0"/>
              </a:rPr>
              <a:t>спецификой работы специалиста </a:t>
            </a:r>
          </a:p>
          <a:p>
            <a:pPr marL="0">
              <a:spcBef>
                <a:spcPts val="0"/>
              </a:spcBef>
              <a:buNone/>
            </a:pPr>
            <a:r>
              <a:rPr lang="ru-RU" dirty="0" smtClean="0">
                <a:latin typeface="Times New Roman" pitchFamily="18" charset="0"/>
                <a:cs typeface="Times New Roman" pitchFamily="18" charset="0"/>
              </a:rPr>
              <a:t>экстремального профиля.</a:t>
            </a:r>
          </a:p>
          <a:p>
            <a:endParaRPr lang="ru-RU" dirty="0"/>
          </a:p>
        </p:txBody>
      </p:sp>
      <p:pic>
        <p:nvPicPr>
          <p:cNvPr id="4" name="Рисунок 3" descr="C:\Users\Администратор\Pictures\27.jpg"/>
          <p:cNvPicPr/>
          <p:nvPr/>
        </p:nvPicPr>
        <p:blipFill>
          <a:blip r:embed="rId2" cstate="print"/>
          <a:srcRect/>
          <a:stretch>
            <a:fillRect/>
          </a:stretch>
        </p:blipFill>
        <p:spPr bwMode="auto">
          <a:xfrm>
            <a:off x="5844645" y="2882958"/>
            <a:ext cx="2045321" cy="209399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88274" y="783771"/>
            <a:ext cx="7406640" cy="5238206"/>
          </a:xfrm>
        </p:spPr>
        <p:txBody>
          <a:bodyPr>
            <a:normAutofit/>
          </a:bodyPr>
          <a:lstStyle/>
          <a:p>
            <a:pPr>
              <a:buNone/>
            </a:pPr>
            <a:endParaRPr lang="ru-RU" sz="4400" dirty="0" smtClean="0">
              <a:latin typeface="Times New Roman" pitchFamily="18" charset="0"/>
              <a:cs typeface="Times New Roman" pitchFamily="18" charset="0"/>
            </a:endParaRPr>
          </a:p>
          <a:p>
            <a:pPr>
              <a:buNone/>
            </a:pPr>
            <a:endParaRPr lang="ru-RU" sz="4400" dirty="0" smtClean="0">
              <a:latin typeface="Times New Roman" pitchFamily="18" charset="0"/>
              <a:cs typeface="Times New Roman" pitchFamily="18" charset="0"/>
            </a:endParaRPr>
          </a:p>
          <a:p>
            <a:pPr algn="ctr">
              <a:buNone/>
            </a:pPr>
            <a:r>
              <a:rPr lang="ru-RU" sz="4400" dirty="0" smtClean="0">
                <a:latin typeface="Times New Roman" pitchFamily="18" charset="0"/>
                <a:cs typeface="Times New Roman" pitchFamily="18" charset="0"/>
              </a:rPr>
              <a:t>Спасибо за внимание !!!</a:t>
            </a:r>
            <a:endParaRPr lang="ru-RU" sz="4400" dirty="0">
              <a:latin typeface="Times New Roman" pitchFamily="18" charset="0"/>
              <a:cs typeface="Times New Roman" pitchFamily="18" charset="0"/>
            </a:endParaRPr>
          </a:p>
        </p:txBody>
      </p:sp>
      <p:pic>
        <p:nvPicPr>
          <p:cNvPr id="4" name="Рисунок 3" descr="C:\Users\Администратор\Pictures\28.jpg"/>
          <p:cNvPicPr/>
          <p:nvPr/>
        </p:nvPicPr>
        <p:blipFill>
          <a:blip r:embed="rId2" cstate="print"/>
          <a:srcRect/>
          <a:stretch>
            <a:fillRect/>
          </a:stretch>
        </p:blipFill>
        <p:spPr bwMode="auto">
          <a:xfrm>
            <a:off x="3252651" y="3213463"/>
            <a:ext cx="2312126" cy="250806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62149" y="862149"/>
            <a:ext cx="7354387" cy="5159828"/>
          </a:xfrm>
        </p:spPr>
        <p:txBody>
          <a:bodyPr>
            <a:normAutofit/>
          </a:bodyPr>
          <a:lstStyle/>
          <a:p>
            <a:pPr algn="ctr">
              <a:buNone/>
            </a:pPr>
            <a:endParaRPr lang="ru-RU" sz="4400" dirty="0" smtClean="0">
              <a:solidFill>
                <a:schemeClr val="tx1">
                  <a:lumMod val="75000"/>
                  <a:lumOff val="25000"/>
                </a:schemeClr>
              </a:solidFill>
              <a:latin typeface="Times New Roman" pitchFamily="18" charset="0"/>
              <a:cs typeface="Times New Roman" pitchFamily="18" charset="0"/>
            </a:endParaRPr>
          </a:p>
          <a:p>
            <a:pPr algn="ctr">
              <a:buNone/>
            </a:pPr>
            <a:endParaRPr lang="ru-RU" sz="4400" dirty="0" smtClean="0">
              <a:solidFill>
                <a:schemeClr val="tx1">
                  <a:lumMod val="75000"/>
                  <a:lumOff val="25000"/>
                </a:schemeClr>
              </a:solidFill>
              <a:latin typeface="Times New Roman" pitchFamily="18" charset="0"/>
              <a:cs typeface="Times New Roman" pitchFamily="18" charset="0"/>
            </a:endParaRPr>
          </a:p>
          <a:p>
            <a:pPr algn="ctr">
              <a:buNone/>
            </a:pPr>
            <a:r>
              <a:rPr lang="ru-RU" sz="4400" dirty="0" smtClean="0">
                <a:solidFill>
                  <a:schemeClr val="tx1">
                    <a:lumMod val="75000"/>
                    <a:lumOff val="25000"/>
                  </a:schemeClr>
                </a:solidFill>
                <a:latin typeface="Times New Roman" pitchFamily="18" charset="0"/>
                <a:cs typeface="Times New Roman" pitchFamily="18" charset="0"/>
              </a:rPr>
              <a:t>Какие будут вопросы???</a:t>
            </a:r>
          </a:p>
          <a:p>
            <a:pPr algn="ctr">
              <a:buNone/>
            </a:pPr>
            <a:endParaRPr lang="ru-RU" sz="4400" dirty="0">
              <a:solidFill>
                <a:schemeClr val="tx1">
                  <a:lumMod val="75000"/>
                  <a:lumOff val="25000"/>
                </a:schemeClr>
              </a:solidFill>
            </a:endParaRPr>
          </a:p>
        </p:txBody>
      </p:sp>
      <p:pic>
        <p:nvPicPr>
          <p:cNvPr id="4" name="Рисунок 3" descr="C:\Users\Администратор\Pictures\30.jpg"/>
          <p:cNvPicPr/>
          <p:nvPr/>
        </p:nvPicPr>
        <p:blipFill>
          <a:blip r:embed="rId2" cstate="print"/>
          <a:srcRect/>
          <a:stretch>
            <a:fillRect/>
          </a:stretch>
        </p:blipFill>
        <p:spPr bwMode="auto">
          <a:xfrm>
            <a:off x="3200400" y="3551676"/>
            <a:ext cx="2847703" cy="203922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36023" y="561702"/>
            <a:ext cx="7471953" cy="5538651"/>
          </a:xfrm>
        </p:spPr>
        <p:txBody>
          <a:bodyPr>
            <a:normAutofit fontScale="62500" lnSpcReduction="20000"/>
          </a:bodyPr>
          <a:lstStyle/>
          <a:p>
            <a:pPr algn="ctr">
              <a:buNone/>
            </a:pPr>
            <a:r>
              <a:rPr lang="ru-RU" b="1" dirty="0" smtClean="0">
                <a:latin typeface="Times New Roman" pitchFamily="18" charset="0"/>
                <a:cs typeface="Times New Roman" pitchFamily="18" charset="0"/>
              </a:rPr>
              <a:t>СПИСОК ЛИТЕРАТУРЫ</a:t>
            </a:r>
            <a:endParaRPr lang="ru-RU"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Федеральные законы      </a:t>
            </a:r>
            <a:endParaRPr lang="ru-RU" dirty="0" smtClean="0">
              <a:latin typeface="Times New Roman" pitchFamily="18" charset="0"/>
              <a:cs typeface="Times New Roman" pitchFamily="18" charset="0"/>
            </a:endParaRPr>
          </a:p>
          <a:p>
            <a:pPr lvl="0">
              <a:buNone/>
            </a:pPr>
            <a:r>
              <a:rPr lang="ru-RU" dirty="0" smtClean="0">
                <a:latin typeface="Times New Roman" pitchFamily="18" charset="0"/>
                <a:cs typeface="Times New Roman" pitchFamily="18" charset="0"/>
              </a:rPr>
              <a:t>Федеральный Закон РФ «О защите населения и территорий от чрезвычайных ситуаций природного и техногенного характера» от 21.12.1994 г.</a:t>
            </a:r>
          </a:p>
          <a:p>
            <a:pPr lvl="0">
              <a:buNone/>
            </a:pPr>
            <a:r>
              <a:rPr lang="ru-RU" dirty="0" smtClean="0">
                <a:latin typeface="Times New Roman" pitchFamily="18" charset="0"/>
                <a:cs typeface="Times New Roman" pitchFamily="18" charset="0"/>
              </a:rPr>
              <a:t>Федеральный закон РФ «Об аварийно - спасательных службах и статусе спасателей» от 22.08.1995г.</a:t>
            </a:r>
          </a:p>
          <a:p>
            <a:pPr lvl="0">
              <a:buNone/>
            </a:pPr>
            <a:r>
              <a:rPr lang="ru-RU" dirty="0" smtClean="0">
                <a:latin typeface="Times New Roman" pitchFamily="18" charset="0"/>
                <a:cs typeface="Times New Roman" pitchFamily="18" charset="0"/>
              </a:rPr>
              <a:t>Федеральный закон РФ «О гражданской обороне» от 12.02.1998г.</a:t>
            </a:r>
          </a:p>
          <a:p>
            <a:pPr lvl="0">
              <a:buNone/>
            </a:pPr>
            <a:r>
              <a:rPr lang="ru-RU" dirty="0" smtClean="0">
                <a:latin typeface="Times New Roman" pitchFamily="18" charset="0"/>
                <a:cs typeface="Times New Roman" pitchFamily="18" charset="0"/>
              </a:rPr>
              <a:t>Постановление Правительства РФ от 28.07.1992г. № 528. О создании Российской системы предупреждения и действий в ЧС.</a:t>
            </a:r>
          </a:p>
          <a:p>
            <a:pPr lvl="0">
              <a:buNone/>
            </a:pPr>
            <a:r>
              <a:rPr lang="ru-RU" dirty="0" smtClean="0">
                <a:latin typeface="Times New Roman" pitchFamily="18" charset="0"/>
                <a:cs typeface="Times New Roman" pitchFamily="18" charset="0"/>
              </a:rPr>
              <a:t>Постановление Правительства РФ от 5.11.1995 г. № 1113. «Положение о единой государственной системе предупреждения и ликвидации чрезвычайных ситуаций».</a:t>
            </a:r>
          </a:p>
          <a:p>
            <a:pPr>
              <a:buNone/>
            </a:pPr>
            <a:r>
              <a:rPr lang="ru-RU" dirty="0" smtClean="0">
                <a:latin typeface="Times New Roman" pitchFamily="18" charset="0"/>
                <a:cs typeface="Times New Roman" pitchFamily="18" charset="0"/>
              </a:rPr>
              <a:t>          </a:t>
            </a:r>
          </a:p>
          <a:p>
            <a:pPr>
              <a:buNone/>
            </a:pPr>
            <a:r>
              <a:rPr lang="ru-RU" b="1" dirty="0" smtClean="0">
                <a:latin typeface="Times New Roman" pitchFamily="18" charset="0"/>
                <a:cs typeface="Times New Roman" pitchFamily="18" charset="0"/>
              </a:rPr>
              <a:t>Научно-методическая литература</a:t>
            </a:r>
            <a:endParaRPr lang="ru-RU" dirty="0" smtClean="0">
              <a:latin typeface="Times New Roman" pitchFamily="18" charset="0"/>
              <a:cs typeface="Times New Roman" pitchFamily="18" charset="0"/>
            </a:endParaRPr>
          </a:p>
          <a:p>
            <a:pPr lvl="0">
              <a:buNone/>
            </a:pPr>
            <a:r>
              <a:rPr lang="ru-RU" dirty="0" err="1" smtClean="0">
                <a:latin typeface="Times New Roman" pitchFamily="18" charset="0"/>
                <a:cs typeface="Times New Roman" pitchFamily="18" charset="0"/>
              </a:rPr>
              <a:t>Браш</a:t>
            </a:r>
            <a:r>
              <a:rPr lang="ru-RU" dirty="0" smtClean="0">
                <a:latin typeface="Times New Roman" pitchFamily="18" charset="0"/>
                <a:cs typeface="Times New Roman" pitchFamily="18" charset="0"/>
              </a:rPr>
              <a:t> Х., </a:t>
            </a:r>
            <a:r>
              <a:rPr lang="ru-RU" dirty="0" err="1" smtClean="0">
                <a:latin typeface="Times New Roman" pitchFamily="18" charset="0"/>
                <a:cs typeface="Times New Roman" pitchFamily="18" charset="0"/>
              </a:rPr>
              <a:t>Рихберг</a:t>
            </a:r>
            <a:r>
              <a:rPr lang="ru-RU" dirty="0" smtClean="0">
                <a:latin typeface="Times New Roman" pitchFamily="18" charset="0"/>
                <a:cs typeface="Times New Roman" pitchFamily="18" charset="0"/>
              </a:rPr>
              <a:t> И-М. Беспричинный страх. Пер. с нем., М.: Сигма Пресс. Ростов-на-Дону. </a:t>
            </a:r>
            <a:r>
              <a:rPr lang="ru-RU" dirty="0" err="1" smtClean="0">
                <a:latin typeface="Times New Roman" pitchFamily="18" charset="0"/>
                <a:cs typeface="Times New Roman" pitchFamily="18" charset="0"/>
              </a:rPr>
              <a:t>Фенникс</a:t>
            </a:r>
            <a:r>
              <a:rPr lang="ru-RU" dirty="0" smtClean="0">
                <a:latin typeface="Times New Roman" pitchFamily="18" charset="0"/>
                <a:cs typeface="Times New Roman" pitchFamily="18" charset="0"/>
              </a:rPr>
              <a:t>, 1998. – 124 с.</a:t>
            </a:r>
          </a:p>
          <a:p>
            <a:pPr lvl="0">
              <a:buNone/>
            </a:pPr>
            <a:r>
              <a:rPr lang="ru-RU" dirty="0" smtClean="0">
                <a:latin typeface="Times New Roman" pitchFamily="18" charset="0"/>
                <a:cs typeface="Times New Roman" pitchFamily="18" charset="0"/>
              </a:rPr>
              <a:t>Воробьев А. Боевая психическая травма. Военные знания №11-12. – 1992. – С. 21-23</a:t>
            </a:r>
          </a:p>
          <a:p>
            <a:pPr lvl="0">
              <a:buNone/>
            </a:pPr>
            <a:r>
              <a:rPr lang="ru-RU" dirty="0" err="1" smtClean="0">
                <a:latin typeface="Times New Roman" pitchFamily="18" charset="0"/>
                <a:cs typeface="Times New Roman" pitchFamily="18" charset="0"/>
              </a:rPr>
              <a:t>Гуренкова</a:t>
            </a:r>
            <a:r>
              <a:rPr lang="ru-RU" dirty="0" smtClean="0">
                <a:latin typeface="Times New Roman" pitchFamily="18" charset="0"/>
                <a:cs typeface="Times New Roman" pitchFamily="18" charset="0"/>
              </a:rPr>
              <a:t> Т.Н., Елисеева И.Н., Кузнецова Т.Ю., Макарова О.Л., </a:t>
            </a:r>
            <a:r>
              <a:rPr lang="ru-RU" dirty="0" err="1" smtClean="0">
                <a:latin typeface="Times New Roman" pitchFamily="18" charset="0"/>
                <a:cs typeface="Times New Roman" pitchFamily="18" charset="0"/>
              </a:rPr>
              <a:t>Матафонова</a:t>
            </a:r>
            <a:r>
              <a:rPr lang="ru-RU" dirty="0" smtClean="0">
                <a:latin typeface="Times New Roman" pitchFamily="18" charset="0"/>
                <a:cs typeface="Times New Roman" pitchFamily="18" charset="0"/>
              </a:rPr>
              <a:t> Т.Ю., Павлова М.В., Шойгу Ю.С. Психология экстремальных ситуаций. М., 1997. – 189 с.</a:t>
            </a:r>
          </a:p>
          <a:p>
            <a:pPr lvl="0">
              <a:buNone/>
            </a:pPr>
            <a:r>
              <a:rPr lang="ru-RU" dirty="0" err="1" smtClean="0">
                <a:latin typeface="Times New Roman" pitchFamily="18" charset="0"/>
                <a:cs typeface="Times New Roman" pitchFamily="18" charset="0"/>
              </a:rPr>
              <a:t>Дезорцев</a:t>
            </a:r>
            <a:r>
              <a:rPr lang="ru-RU" dirty="0" smtClean="0">
                <a:latin typeface="Times New Roman" pitchFamily="18" charset="0"/>
                <a:cs typeface="Times New Roman" pitchFamily="18" charset="0"/>
              </a:rPr>
              <a:t> В.В. Эмоции, стресс, неврозы, здоровье. Уфа. </a:t>
            </a:r>
            <a:r>
              <a:rPr lang="ru-RU" dirty="0" err="1" smtClean="0">
                <a:latin typeface="Times New Roman" pitchFamily="18" charset="0"/>
                <a:cs typeface="Times New Roman" pitchFamily="18" charset="0"/>
              </a:rPr>
              <a:t>Полиграфкомбинат</a:t>
            </a:r>
            <a:r>
              <a:rPr lang="ru-RU" dirty="0" smtClean="0">
                <a:latin typeface="Times New Roman" pitchFamily="18" charset="0"/>
                <a:cs typeface="Times New Roman" pitchFamily="18" charset="0"/>
              </a:rPr>
              <a:t>, 1998 г. – 134 с.</a:t>
            </a:r>
          </a:p>
          <a:p>
            <a:pPr lvl="0">
              <a:buNone/>
            </a:pPr>
            <a:r>
              <a:rPr lang="ru-RU" dirty="0" err="1" smtClean="0">
                <a:latin typeface="Times New Roman" pitchFamily="18" charset="0"/>
                <a:cs typeface="Times New Roman" pitchFamily="18" charset="0"/>
              </a:rPr>
              <a:t>Доусуэлл</a:t>
            </a:r>
            <a:r>
              <a:rPr lang="ru-RU" dirty="0" smtClean="0">
                <a:latin typeface="Times New Roman" pitchFamily="18" charset="0"/>
                <a:cs typeface="Times New Roman" pitchFamily="18" charset="0"/>
              </a:rPr>
              <a:t> П. Выживание в экстремальных ситуациях. М.: «</a:t>
            </a:r>
            <a:r>
              <a:rPr lang="ru-RU" dirty="0" err="1" smtClean="0">
                <a:latin typeface="Times New Roman" pitchFamily="18" charset="0"/>
                <a:cs typeface="Times New Roman" pitchFamily="18" charset="0"/>
              </a:rPr>
              <a:t>Росмэн</a:t>
            </a:r>
            <a:r>
              <a:rPr lang="ru-RU" dirty="0" smtClean="0">
                <a:latin typeface="Times New Roman" pitchFamily="18" charset="0"/>
                <a:cs typeface="Times New Roman" pitchFamily="18" charset="0"/>
              </a:rPr>
              <a:t>», 1996 г. стр. 46-49.</a:t>
            </a:r>
          </a:p>
          <a:p>
            <a:pPr lvl="0">
              <a:buNone/>
            </a:pPr>
            <a:r>
              <a:rPr lang="ru-RU" dirty="0" smtClean="0">
                <a:latin typeface="Times New Roman" pitchFamily="18" charset="0"/>
                <a:cs typeface="Times New Roman" pitchFamily="18" charset="0"/>
              </a:rPr>
              <a:t>Дружинин В.Ф., Мотивация деятельности в чрезвычайных ситуациях, М., 1996.– 42 с.</a:t>
            </a:r>
          </a:p>
          <a:p>
            <a:pPr>
              <a:buNone/>
            </a:pP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62149" y="640080"/>
            <a:ext cx="7432765" cy="5617029"/>
          </a:xfrm>
        </p:spPr>
        <p:txBody>
          <a:bodyPr>
            <a:normAutofit fontScale="70000" lnSpcReduction="20000"/>
          </a:bodyPr>
          <a:lstStyle/>
          <a:p>
            <a:pPr lvl="0">
              <a:buNone/>
            </a:pPr>
            <a:r>
              <a:rPr lang="ru-RU" dirty="0" err="1" smtClean="0">
                <a:latin typeface="Times New Roman" pitchFamily="18" charset="0"/>
                <a:cs typeface="Times New Roman" pitchFamily="18" charset="0"/>
              </a:rPr>
              <a:t>Жариков</a:t>
            </a:r>
            <a:r>
              <a:rPr lang="ru-RU" dirty="0" smtClean="0">
                <a:latin typeface="Times New Roman" pitchFamily="18" charset="0"/>
                <a:cs typeface="Times New Roman" pitchFamily="18" charset="0"/>
              </a:rPr>
              <a:t> Е.С. Психологические средства </a:t>
            </a:r>
            <a:r>
              <a:rPr lang="ru-RU" dirty="0" err="1" smtClean="0">
                <a:latin typeface="Times New Roman" pitchFamily="18" charset="0"/>
                <a:cs typeface="Times New Roman" pitchFamily="18" charset="0"/>
              </a:rPr>
              <a:t>стрессоустойчивости</a:t>
            </a:r>
            <a:r>
              <a:rPr lang="ru-RU" dirty="0" smtClean="0">
                <a:latin typeface="Times New Roman" pitchFamily="18" charset="0"/>
                <a:cs typeface="Times New Roman" pitchFamily="18" charset="0"/>
              </a:rPr>
              <a:t>. М., 1990 г. – 124 с.</a:t>
            </a:r>
          </a:p>
          <a:p>
            <a:pPr lvl="0">
              <a:buNone/>
            </a:pPr>
            <a:r>
              <a:rPr lang="ru-RU" dirty="0" err="1" smtClean="0">
                <a:latin typeface="Times New Roman" pitchFamily="18" charset="0"/>
                <a:cs typeface="Times New Roman" pitchFamily="18" charset="0"/>
              </a:rPr>
              <a:t>Завязкин</a:t>
            </a:r>
            <a:r>
              <a:rPr lang="ru-RU" dirty="0" smtClean="0">
                <a:latin typeface="Times New Roman" pitchFamily="18" charset="0"/>
                <a:cs typeface="Times New Roman" pitchFamily="18" charset="0"/>
              </a:rPr>
              <a:t> О.В. Самоконтроль и саморегуляция. Донецк: </a:t>
            </a:r>
            <a:r>
              <a:rPr lang="ru-RU" dirty="0" err="1" smtClean="0">
                <a:latin typeface="Times New Roman" pitchFamily="18" charset="0"/>
                <a:cs typeface="Times New Roman" pitchFamily="18" charset="0"/>
              </a:rPr>
              <a:t>Сталкер</a:t>
            </a:r>
            <a:r>
              <a:rPr lang="ru-RU" dirty="0" smtClean="0">
                <a:latin typeface="Times New Roman" pitchFamily="18" charset="0"/>
                <a:cs typeface="Times New Roman" pitchFamily="18" charset="0"/>
              </a:rPr>
              <a:t>, 1998 г. – 56 с.</a:t>
            </a:r>
          </a:p>
          <a:p>
            <a:pPr lvl="0">
              <a:buNone/>
            </a:pPr>
            <a:r>
              <a:rPr lang="ru-RU" dirty="0" err="1" smtClean="0">
                <a:latin typeface="Times New Roman" pitchFamily="18" charset="0"/>
                <a:cs typeface="Times New Roman" pitchFamily="18" charset="0"/>
              </a:rPr>
              <a:t>Йолов</a:t>
            </a:r>
            <a:r>
              <a:rPr lang="ru-RU" dirty="0" smtClean="0">
                <a:latin typeface="Times New Roman" pitchFamily="18" charset="0"/>
                <a:cs typeface="Times New Roman" pitchFamily="18" charset="0"/>
              </a:rPr>
              <a:t> Г. Стресс и психологическая устойчивость // Военные знания № 6. – 1984. – С.11-13.</a:t>
            </a:r>
          </a:p>
          <a:p>
            <a:pPr lvl="0">
              <a:buNone/>
            </a:pPr>
            <a:r>
              <a:rPr lang="ru-RU" dirty="0" smtClean="0">
                <a:latin typeface="Times New Roman" pitchFamily="18" charset="0"/>
                <a:cs typeface="Times New Roman" pitchFamily="18" charset="0"/>
              </a:rPr>
              <a:t>Котик М.А. Психология безопасности. </a:t>
            </a:r>
            <a:r>
              <a:rPr lang="ru-RU" dirty="0" err="1" smtClean="0">
                <a:latin typeface="Times New Roman" pitchFamily="18" charset="0"/>
                <a:cs typeface="Times New Roman" pitchFamily="18" charset="0"/>
              </a:rPr>
              <a:t>Таллин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Валгус</a:t>
            </a:r>
            <a:r>
              <a:rPr lang="ru-RU" dirty="0" smtClean="0">
                <a:latin typeface="Times New Roman" pitchFamily="18" charset="0"/>
                <a:cs typeface="Times New Roman" pitchFamily="18" charset="0"/>
              </a:rPr>
              <a:t>, 1981.– 135 с.</a:t>
            </a:r>
          </a:p>
          <a:p>
            <a:pPr lvl="0">
              <a:buNone/>
            </a:pPr>
            <a:r>
              <a:rPr lang="ru-RU" dirty="0" err="1" smtClean="0">
                <a:latin typeface="Times New Roman" pitchFamily="18" charset="0"/>
                <a:cs typeface="Times New Roman" pitchFamily="18" charset="0"/>
              </a:rPr>
              <a:t>Красногорская</a:t>
            </a:r>
            <a:r>
              <a:rPr lang="ru-RU" dirty="0" smtClean="0">
                <a:latin typeface="Times New Roman" pitchFamily="18" charset="0"/>
                <a:cs typeface="Times New Roman" pitchFamily="18" charset="0"/>
              </a:rPr>
              <a:t> Н.Н., </a:t>
            </a:r>
            <a:r>
              <a:rPr lang="ru-RU" dirty="0" err="1" smtClean="0">
                <a:latin typeface="Times New Roman" pitchFamily="18" charset="0"/>
                <a:cs typeface="Times New Roman" pitchFamily="18" charset="0"/>
              </a:rPr>
              <a:t>Цвиленева</a:t>
            </a:r>
            <a:r>
              <a:rPr lang="ru-RU" dirty="0" smtClean="0">
                <a:latin typeface="Times New Roman" pitchFamily="18" charset="0"/>
                <a:cs typeface="Times New Roman" pitchFamily="18" charset="0"/>
              </a:rPr>
              <a:t> Н.Ю., Хамитов Р.З. Обеспечение безопасности жизнедеятельности в чрезвычайных ситуациях техногенного характера / Учебное пособие. УГАТУ. – Уфа, 1998г.– 165 с.</a:t>
            </a:r>
          </a:p>
          <a:p>
            <a:pPr lvl="0">
              <a:buNone/>
            </a:pPr>
            <a:r>
              <a:rPr lang="ru-RU" dirty="0" smtClean="0">
                <a:latin typeface="Times New Roman" pitchFamily="18" charset="0"/>
                <a:cs typeface="Times New Roman" pitchFamily="18" charset="0"/>
              </a:rPr>
              <a:t>Лебедев В.И. Личность в экстремальных условиях. М.: ИПЛ, 1989 г.– 132 с.</a:t>
            </a:r>
          </a:p>
          <a:p>
            <a:pPr lvl="0">
              <a:buNone/>
            </a:pPr>
            <a:r>
              <a:rPr lang="ru-RU" dirty="0" smtClean="0">
                <a:latin typeface="Times New Roman" pitchFamily="18" charset="0"/>
                <a:cs typeface="Times New Roman" pitchFamily="18" charset="0"/>
              </a:rPr>
              <a:t>Литвак М.Е., Мирович М.О. Как преодолеть горе. Ростов на Дону, Феникс, 2000 г.– 45 с.</a:t>
            </a:r>
          </a:p>
          <a:p>
            <a:pPr lvl="0">
              <a:buNone/>
            </a:pPr>
            <a:r>
              <a:rPr lang="ru-RU" dirty="0" err="1" smtClean="0">
                <a:latin typeface="Times New Roman" pitchFamily="18" charset="0"/>
                <a:cs typeface="Times New Roman" pitchFamily="18" charset="0"/>
              </a:rPr>
              <a:t>Лэйк</a:t>
            </a:r>
            <a:r>
              <a:rPr lang="ru-RU" dirty="0" smtClean="0">
                <a:latin typeface="Times New Roman" pitchFamily="18" charset="0"/>
                <a:cs typeface="Times New Roman" pitchFamily="18" charset="0"/>
              </a:rPr>
              <a:t> Д. Как преодолеть стресс. Пер. с англ. </a:t>
            </a:r>
            <a:r>
              <a:rPr lang="ru-RU" dirty="0" err="1" smtClean="0">
                <a:latin typeface="Times New Roman" pitchFamily="18" charset="0"/>
                <a:cs typeface="Times New Roman" pitchFamily="18" charset="0"/>
              </a:rPr>
              <a:t>С-Пт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Норинт</a:t>
            </a:r>
            <a:r>
              <a:rPr lang="ru-RU" dirty="0" smtClean="0">
                <a:latin typeface="Times New Roman" pitchFamily="18" charset="0"/>
                <a:cs typeface="Times New Roman" pitchFamily="18" charset="0"/>
              </a:rPr>
              <a:t>». 2000 г.– 47 с.</a:t>
            </a:r>
          </a:p>
          <a:p>
            <a:pPr lvl="0">
              <a:buNone/>
            </a:pPr>
            <a:r>
              <a:rPr lang="ru-RU" dirty="0" smtClean="0">
                <a:latin typeface="Times New Roman" pitchFamily="18" charset="0"/>
                <a:cs typeface="Times New Roman" pitchFamily="18" charset="0"/>
              </a:rPr>
              <a:t>Медицина катастроф: Учебное пособие / Под редакцией </a:t>
            </a:r>
            <a:r>
              <a:rPr lang="ru-RU" dirty="0" err="1" smtClean="0">
                <a:latin typeface="Times New Roman" pitchFamily="18" charset="0"/>
                <a:cs typeface="Times New Roman" pitchFamily="18" charset="0"/>
              </a:rPr>
              <a:t>Рябочкина</a:t>
            </a:r>
            <a:r>
              <a:rPr lang="ru-RU" dirty="0" smtClean="0">
                <a:latin typeface="Times New Roman" pitchFamily="18" charset="0"/>
                <a:cs typeface="Times New Roman" pitchFamily="18" charset="0"/>
              </a:rPr>
              <a:t> В.М., </a:t>
            </a:r>
            <a:r>
              <a:rPr lang="ru-RU" dirty="0" err="1" smtClean="0">
                <a:latin typeface="Times New Roman" pitchFamily="18" charset="0"/>
                <a:cs typeface="Times New Roman" pitchFamily="18" charset="0"/>
              </a:rPr>
              <a:t>Назаренко</a:t>
            </a:r>
            <a:r>
              <a:rPr lang="ru-RU" dirty="0" smtClean="0">
                <a:latin typeface="Times New Roman" pitchFamily="18" charset="0"/>
                <a:cs typeface="Times New Roman" pitchFamily="18" charset="0"/>
              </a:rPr>
              <a:t> Г.И. М:.ИНИ Лтд,1996 г. – 124 с.</a:t>
            </a:r>
          </a:p>
          <a:p>
            <a:pPr lvl="0">
              <a:buNone/>
            </a:pPr>
            <a:r>
              <a:rPr lang="ru-RU" dirty="0" err="1" smtClean="0">
                <a:latin typeface="Times New Roman" pitchFamily="18" charset="0"/>
                <a:cs typeface="Times New Roman" pitchFamily="18" charset="0"/>
              </a:rPr>
              <a:t>Нарицын</a:t>
            </a:r>
            <a:r>
              <a:rPr lang="ru-RU" dirty="0" smtClean="0">
                <a:latin typeface="Times New Roman" pitchFamily="18" charset="0"/>
                <a:cs typeface="Times New Roman" pitchFamily="18" charset="0"/>
              </a:rPr>
              <a:t> Н.Н. Азбука психологической безопасности М.: </a:t>
            </a:r>
            <a:r>
              <a:rPr lang="ru-RU" dirty="0" err="1" smtClean="0">
                <a:latin typeface="Times New Roman" pitchFamily="18" charset="0"/>
                <a:cs typeface="Times New Roman" pitchFamily="18" charset="0"/>
              </a:rPr>
              <a:t>Издат</a:t>
            </a:r>
            <a:r>
              <a:rPr lang="ru-RU" dirty="0" smtClean="0">
                <a:latin typeface="Times New Roman" pitchFamily="18" charset="0"/>
                <a:cs typeface="Times New Roman" pitchFamily="18" charset="0"/>
              </a:rPr>
              <a:t>. «Русский журнал»,2010 г.– 210 с.</a:t>
            </a:r>
          </a:p>
          <a:p>
            <a:pPr lvl="0">
              <a:buNone/>
            </a:pPr>
            <a:r>
              <a:rPr lang="ru-RU" dirty="0" smtClean="0">
                <a:latin typeface="Times New Roman" pitchFamily="18" charset="0"/>
                <a:cs typeface="Times New Roman" pitchFamily="18" charset="0"/>
              </a:rPr>
              <a:t>Панкратов В.Н. Искусство управлять собой. Практическое руководство М.: </a:t>
            </a:r>
            <a:r>
              <a:rPr lang="ru-RU" dirty="0" err="1" smtClean="0">
                <a:latin typeface="Times New Roman" pitchFamily="18" charset="0"/>
                <a:cs typeface="Times New Roman" pitchFamily="18" charset="0"/>
              </a:rPr>
              <a:t>Издат</a:t>
            </a:r>
            <a:r>
              <a:rPr lang="ru-RU" dirty="0" smtClean="0">
                <a:latin typeface="Times New Roman" pitchFamily="18" charset="0"/>
                <a:cs typeface="Times New Roman" pitchFamily="18" charset="0"/>
              </a:rPr>
              <a:t>. Института Психотерапии, 2000 г.– 174 с.</a:t>
            </a:r>
          </a:p>
          <a:p>
            <a:pPr lvl="0">
              <a:buNone/>
            </a:pPr>
            <a:r>
              <a:rPr lang="ru-RU" dirty="0" smtClean="0">
                <a:latin typeface="Times New Roman" pitchFamily="18" charset="0"/>
                <a:cs typeface="Times New Roman" pitchFamily="18" charset="0"/>
              </a:rPr>
              <a:t>Петров Н.Н. Человек в чрезвычайных ситуациях. Учебное пособие. Челябинск: Южно-Уральск. Книжное издательство. 1995 г.– 45 с.</a:t>
            </a:r>
          </a:p>
          <a:p>
            <a:pPr>
              <a:buNone/>
            </a:pP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36024" y="692330"/>
            <a:ext cx="7393576" cy="5460275"/>
          </a:xfrm>
        </p:spPr>
        <p:txBody>
          <a:bodyPr>
            <a:normAutofit fontScale="70000" lnSpcReduction="20000"/>
          </a:bodyPr>
          <a:lstStyle/>
          <a:p>
            <a:pPr lvl="0">
              <a:buNone/>
            </a:pPr>
            <a:r>
              <a:rPr lang="ru-RU" dirty="0" smtClean="0">
                <a:latin typeface="Times New Roman" pitchFamily="18" charset="0"/>
                <a:cs typeface="Times New Roman" pitchFamily="18" charset="0"/>
              </a:rPr>
              <a:t>«Психологическая подготовка персонала, привлекаемого  к выполнению задач системы-112 по Ростовской области» / </a:t>
            </a:r>
            <a:r>
              <a:rPr lang="ru-RU" dirty="0" err="1" smtClean="0">
                <a:latin typeface="Times New Roman" pitchFamily="18" charset="0"/>
                <a:cs typeface="Times New Roman" pitchFamily="18" charset="0"/>
              </a:rPr>
              <a:t>Учебно</a:t>
            </a:r>
            <a:r>
              <a:rPr lang="ru-RU" dirty="0" smtClean="0">
                <a:latin typeface="Times New Roman" pitchFamily="18" charset="0"/>
                <a:cs typeface="Times New Roman" pitchFamily="18" charset="0"/>
              </a:rPr>
              <a:t> методическое пособие. – Ростов </a:t>
            </a:r>
            <a:r>
              <a:rPr lang="ru-RU" dirty="0" err="1" smtClean="0">
                <a:latin typeface="Times New Roman" pitchFamily="18" charset="0"/>
                <a:cs typeface="Times New Roman" pitchFamily="18" charset="0"/>
              </a:rPr>
              <a:t>н</a:t>
            </a:r>
            <a:r>
              <a:rPr lang="ru-RU" dirty="0" smtClean="0">
                <a:latin typeface="Times New Roman" pitchFamily="18" charset="0"/>
                <a:cs typeface="Times New Roman" pitchFamily="18" charset="0"/>
              </a:rPr>
              <a:t>/Д, 2016. –76 с.</a:t>
            </a:r>
          </a:p>
          <a:p>
            <a:pPr lvl="0">
              <a:buNone/>
            </a:pPr>
            <a:r>
              <a:rPr lang="ru-RU" dirty="0" smtClean="0">
                <a:latin typeface="Times New Roman" pitchFamily="18" charset="0"/>
                <a:cs typeface="Times New Roman" pitchFamily="18" charset="0"/>
              </a:rPr>
              <a:t>Психология экстремальных ситуаций для спасателей и пожарных/ Под общей ред. Ю.С. Шойгу. М.: Смысл, 2007. – 319 с.</a:t>
            </a:r>
          </a:p>
          <a:p>
            <a:pPr lvl="0">
              <a:buNone/>
            </a:pPr>
            <a:r>
              <a:rPr lang="ru-RU" dirty="0" smtClean="0">
                <a:latin typeface="Times New Roman" pitchFamily="18" charset="0"/>
                <a:cs typeface="Times New Roman" pitchFamily="18" charset="0"/>
              </a:rPr>
              <a:t>Решетников М.М. и др. Психофизиологические аспекты состояния поведения и деятельность людей в очагах стихийных бедствий и катастроф// Военно-медицинский журнал. 1991 г. –№ 9. – С. 11-16.</a:t>
            </a:r>
          </a:p>
          <a:p>
            <a:pPr lvl="0">
              <a:buNone/>
            </a:pPr>
            <a:r>
              <a:rPr lang="ru-RU" dirty="0" err="1" smtClean="0">
                <a:latin typeface="Times New Roman" pitchFamily="18" charset="0"/>
                <a:cs typeface="Times New Roman" pitchFamily="18" charset="0"/>
              </a:rPr>
              <a:t>Рутман</a:t>
            </a:r>
            <a:r>
              <a:rPr lang="ru-RU" dirty="0" smtClean="0">
                <a:latin typeface="Times New Roman" pitchFamily="18" charset="0"/>
                <a:cs typeface="Times New Roman" pitchFamily="18" charset="0"/>
              </a:rPr>
              <a:t> Э.М. Как преодолеть стресс. М.: ТОО «ТП» В. Секачев, 1998 г.</a:t>
            </a:r>
          </a:p>
          <a:p>
            <a:pPr lvl="0">
              <a:buNone/>
            </a:pPr>
            <a:r>
              <a:rPr lang="ru-RU" dirty="0" err="1" smtClean="0">
                <a:latin typeface="Times New Roman" pitchFamily="18" charset="0"/>
                <a:cs typeface="Times New Roman" pitchFamily="18" charset="0"/>
              </a:rPr>
              <a:t>Ромек</a:t>
            </a:r>
            <a:r>
              <a:rPr lang="ru-RU" dirty="0" smtClean="0">
                <a:latin typeface="Times New Roman" pitchFamily="18" charset="0"/>
                <a:cs typeface="Times New Roman" pitchFamily="18" charset="0"/>
              </a:rPr>
              <a:t> В.Г., Конторович В.А., </a:t>
            </a:r>
            <a:r>
              <a:rPr lang="ru-RU" dirty="0" err="1" smtClean="0">
                <a:latin typeface="Times New Roman" pitchFamily="18" charset="0"/>
                <a:cs typeface="Times New Roman" pitchFamily="18" charset="0"/>
              </a:rPr>
              <a:t>Крукович</a:t>
            </a:r>
            <a:r>
              <a:rPr lang="ru-RU" dirty="0" smtClean="0">
                <a:latin typeface="Times New Roman" pitchFamily="18" charset="0"/>
                <a:cs typeface="Times New Roman" pitchFamily="18" charset="0"/>
              </a:rPr>
              <a:t> Е.И. Психологическая помощь в кризисных ситуациях. - СПб.: Речь, 2004. - 256с.</a:t>
            </a:r>
          </a:p>
          <a:p>
            <a:pPr lvl="0">
              <a:buNone/>
            </a:pPr>
            <a:r>
              <a:rPr lang="ru-RU" dirty="0" smtClean="0">
                <a:latin typeface="Times New Roman" pitchFamily="18" charset="0"/>
                <a:cs typeface="Times New Roman" pitchFamily="18" charset="0"/>
              </a:rPr>
              <a:t>Самыгин С.И., </a:t>
            </a:r>
            <a:r>
              <a:rPr lang="ru-RU" dirty="0" err="1" smtClean="0">
                <a:latin typeface="Times New Roman" pitchFamily="18" charset="0"/>
                <a:cs typeface="Times New Roman" pitchFamily="18" charset="0"/>
              </a:rPr>
              <a:t>Смыгина</a:t>
            </a:r>
            <a:r>
              <a:rPr lang="ru-RU" dirty="0" smtClean="0">
                <a:latin typeface="Times New Roman" pitchFamily="18" charset="0"/>
                <a:cs typeface="Times New Roman" pitchFamily="18" charset="0"/>
              </a:rPr>
              <a:t> О.П., Столяренко Л.Д., </a:t>
            </a:r>
            <a:r>
              <a:rPr lang="ru-RU" dirty="0" err="1" smtClean="0">
                <a:latin typeface="Times New Roman" pitchFamily="18" charset="0"/>
                <a:cs typeface="Times New Roman" pitchFamily="18" charset="0"/>
              </a:rPr>
              <a:t>Турчин</a:t>
            </a:r>
            <a:r>
              <a:rPr lang="ru-RU" dirty="0" smtClean="0">
                <a:latin typeface="Times New Roman" pitchFamily="18" charset="0"/>
                <a:cs typeface="Times New Roman" pitchFamily="18" charset="0"/>
              </a:rPr>
              <a:t> Н.Ю., Шевченко В.А. Школа выживания. Ростов-на-Дону. Феникс.1996 г.– 105 с.</a:t>
            </a:r>
          </a:p>
          <a:p>
            <a:pPr lvl="0">
              <a:buNone/>
            </a:pPr>
            <a:r>
              <a:rPr lang="ru-RU" dirty="0" err="1" smtClean="0">
                <a:latin typeface="Times New Roman" pitchFamily="18" charset="0"/>
                <a:cs typeface="Times New Roman" pitchFamily="18" charset="0"/>
              </a:rPr>
              <a:t>Собчик</a:t>
            </a:r>
            <a:r>
              <a:rPr lang="ru-RU" dirty="0" smtClean="0">
                <a:latin typeface="Times New Roman" pitchFamily="18" charset="0"/>
                <a:cs typeface="Times New Roman" pitchFamily="18" charset="0"/>
              </a:rPr>
              <a:t> Л.Е., Белоусов А.А. Психологическая подготовка населения к действиям в условиях ЧС. Задачи и перспективы // Обзорная информация ВИНИТИ / Проблемы безопасности при ЧС. – № 10. – 1998.– С. 26.</a:t>
            </a:r>
          </a:p>
          <a:p>
            <a:pPr lvl="0">
              <a:buNone/>
            </a:pPr>
            <a:r>
              <a:rPr lang="ru-RU" dirty="0" err="1" smtClean="0">
                <a:latin typeface="Times New Roman" pitchFamily="18" charset="0"/>
                <a:cs typeface="Times New Roman" pitchFamily="18" charset="0"/>
              </a:rPr>
              <a:t>Селье</a:t>
            </a:r>
            <a:r>
              <a:rPr lang="ru-RU" dirty="0" smtClean="0">
                <a:latin typeface="Times New Roman" pitchFamily="18" charset="0"/>
                <a:cs typeface="Times New Roman" pitchFamily="18" charset="0"/>
              </a:rPr>
              <a:t> Г. Стресс без </a:t>
            </a:r>
            <a:r>
              <a:rPr lang="ru-RU" dirty="0" err="1" smtClean="0">
                <a:latin typeface="Times New Roman" pitchFamily="18" charset="0"/>
                <a:cs typeface="Times New Roman" pitchFamily="18" charset="0"/>
              </a:rPr>
              <a:t>дистресса</a:t>
            </a:r>
            <a:r>
              <a:rPr lang="ru-RU" dirty="0" smtClean="0">
                <a:latin typeface="Times New Roman" pitchFamily="18" charset="0"/>
                <a:cs typeface="Times New Roman" pitchFamily="18" charset="0"/>
              </a:rPr>
              <a:t>. М.: Прогресс, 1982 г.– С. 5-15.</a:t>
            </a:r>
          </a:p>
          <a:p>
            <a:pPr lvl="0">
              <a:buNone/>
            </a:pPr>
            <a:r>
              <a:rPr lang="ru-RU" dirty="0" smtClean="0">
                <a:latin typeface="Times New Roman" pitchFamily="18" charset="0"/>
                <a:cs typeface="Times New Roman" pitchFamily="18" charset="0"/>
              </a:rPr>
              <a:t>Тарас А.Е., </a:t>
            </a:r>
            <a:r>
              <a:rPr lang="ru-RU" dirty="0" err="1" smtClean="0">
                <a:latin typeface="Times New Roman" pitchFamily="18" charset="0"/>
                <a:cs typeface="Times New Roman" pitchFamily="18" charset="0"/>
              </a:rPr>
              <a:t>Сельченок</a:t>
            </a:r>
            <a:r>
              <a:rPr lang="ru-RU" dirty="0" smtClean="0">
                <a:latin typeface="Times New Roman" pitchFamily="18" charset="0"/>
                <a:cs typeface="Times New Roman" pitchFamily="18" charset="0"/>
              </a:rPr>
              <a:t> К.В.Психология экстремальных ситуаций. Хрестоматия. Мн.:«</a:t>
            </a:r>
            <a:r>
              <a:rPr lang="ru-RU" dirty="0" err="1" smtClean="0">
                <a:latin typeface="Times New Roman" pitchFamily="18" charset="0"/>
                <a:cs typeface="Times New Roman" pitchFamily="18" charset="0"/>
              </a:rPr>
              <a:t>Харвест</a:t>
            </a:r>
            <a:r>
              <a:rPr lang="ru-RU" dirty="0" smtClean="0">
                <a:latin typeface="Times New Roman" pitchFamily="18" charset="0"/>
                <a:cs typeface="Times New Roman" pitchFamily="18" charset="0"/>
              </a:rPr>
              <a:t>». 1999 г.– 178 с.</a:t>
            </a:r>
          </a:p>
          <a:p>
            <a:pPr lvl="0">
              <a:buNone/>
            </a:pPr>
            <a:r>
              <a:rPr lang="ru-RU" dirty="0" smtClean="0">
                <a:latin typeface="Times New Roman" pitchFamily="18" charset="0"/>
                <a:cs typeface="Times New Roman" pitchFamily="18" charset="0"/>
              </a:rPr>
              <a:t>Учебное пособие для диспетчеров ЕДДС муниципальных образований и ДДС  объектов. – М., 2011. – 60 с.</a:t>
            </a:r>
          </a:p>
          <a:p>
            <a:pPr lvl="0">
              <a:buNone/>
            </a:pPr>
            <a:r>
              <a:rPr lang="ru-RU" dirty="0" smtClean="0">
                <a:latin typeface="Times New Roman" pitchFamily="18" charset="0"/>
                <a:cs typeface="Times New Roman" pitchFamily="18" charset="0"/>
              </a:rPr>
              <a:t>Черепанова Е.М. Психология стресса. М.: «Академия», 1996 г.– 145 с.</a:t>
            </a:r>
          </a:p>
          <a:p>
            <a:endParaRPr lang="ru-RU"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22960" y="600891"/>
            <a:ext cx="7537269" cy="5122178"/>
          </a:xfrm>
        </p:spPr>
        <p:txBody>
          <a:bodyPr>
            <a:normAutofit fontScale="92500" lnSpcReduction="10000"/>
          </a:bodyPr>
          <a:lstStyle/>
          <a:p>
            <a:pPr algn="ctr">
              <a:buNone/>
            </a:pPr>
            <a:r>
              <a:rPr lang="ru-RU" sz="2800"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Оптимальный режим</a:t>
            </a:r>
          </a:p>
          <a:p>
            <a:pPr>
              <a:lnSpc>
                <a:spcPct val="110000"/>
              </a:lnSpc>
              <a:buNone/>
            </a:pPr>
            <a:r>
              <a:rPr lang="ru-RU" sz="2800" dirty="0" smtClean="0">
                <a:latin typeface="Times New Roman" pitchFamily="18" charset="0"/>
                <a:cs typeface="Times New Roman" pitchFamily="18" charset="0"/>
              </a:rPr>
              <a:t> протекает в процессе изучения диспетчером оперативной обстановки. Для него характерна нормальная работа средств связи, рабочая обстановка является привычной,</a:t>
            </a:r>
          </a:p>
          <a:p>
            <a:pPr>
              <a:lnSpc>
                <a:spcPct val="110000"/>
              </a:lnSpc>
              <a:buNone/>
            </a:pPr>
            <a:r>
              <a:rPr lang="ru-RU" sz="2800" dirty="0" smtClean="0">
                <a:latin typeface="Times New Roman" pitchFamily="18" charset="0"/>
                <a:cs typeface="Times New Roman" pitchFamily="18" charset="0"/>
              </a:rPr>
              <a:t> мышление диспетчера носит </a:t>
            </a:r>
          </a:p>
          <a:p>
            <a:pPr>
              <a:lnSpc>
                <a:spcPct val="110000"/>
              </a:lnSpc>
              <a:buNone/>
            </a:pPr>
            <a:r>
              <a:rPr lang="ru-RU" sz="2800" dirty="0" smtClean="0">
                <a:latin typeface="Times New Roman" pitchFamily="18" charset="0"/>
                <a:cs typeface="Times New Roman" pitchFamily="18" charset="0"/>
              </a:rPr>
              <a:t>механический характер. </a:t>
            </a:r>
          </a:p>
          <a:p>
            <a:pPr>
              <a:lnSpc>
                <a:spcPct val="110000"/>
              </a:lnSpc>
              <a:buNone/>
            </a:pPr>
            <a:r>
              <a:rPr lang="ru-RU" sz="2800" dirty="0" smtClean="0">
                <a:latin typeface="Times New Roman" pitchFamily="18" charset="0"/>
                <a:cs typeface="Times New Roman" pitchFamily="18" charset="0"/>
              </a:rPr>
              <a:t>Главную роль на этом этапе </a:t>
            </a:r>
          </a:p>
          <a:p>
            <a:pPr>
              <a:lnSpc>
                <a:spcPct val="110000"/>
              </a:lnSpc>
              <a:buNone/>
            </a:pPr>
            <a:r>
              <a:rPr lang="ru-RU" sz="2800" dirty="0" smtClean="0">
                <a:latin typeface="Times New Roman" pitchFamily="18" charset="0"/>
                <a:cs typeface="Times New Roman" pitchFamily="18" charset="0"/>
              </a:rPr>
              <a:t>играют ранее приобретенные диспетчером навыки, применяемые без напряжения внимания, в привычном темпе.</a:t>
            </a:r>
          </a:p>
          <a:p>
            <a:endParaRPr lang="ru-RU" dirty="0"/>
          </a:p>
        </p:txBody>
      </p:sp>
      <p:pic>
        <p:nvPicPr>
          <p:cNvPr id="5" name="Рисунок 4" descr="C:\Users\Администратор\Pictures\6.png"/>
          <p:cNvPicPr/>
          <p:nvPr/>
        </p:nvPicPr>
        <p:blipFill>
          <a:blip r:embed="rId2" cstate="print"/>
          <a:srcRect/>
          <a:stretch>
            <a:fillRect/>
          </a:stretch>
        </p:blipFill>
        <p:spPr bwMode="auto">
          <a:xfrm>
            <a:off x="5891349" y="2259875"/>
            <a:ext cx="2090057" cy="197249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44583" y="613954"/>
            <a:ext cx="7654833" cy="5682343"/>
          </a:xfrm>
        </p:spPr>
        <p:txBody>
          <a:bodyPr>
            <a:normAutofit lnSpcReduction="10000"/>
          </a:bodyPr>
          <a:lstStyle/>
          <a:p>
            <a:pPr algn="ctr">
              <a:buNone/>
            </a:pPr>
            <a:r>
              <a:rPr lang="ru-RU"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Параэкстремальный</a:t>
            </a:r>
            <a:r>
              <a:rPr lang="ru-RU"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режим</a:t>
            </a:r>
          </a:p>
          <a:p>
            <a:pPr>
              <a:buNone/>
            </a:pPr>
            <a:r>
              <a:rPr lang="ru-RU" dirty="0" smtClean="0">
                <a:latin typeface="Times New Roman" pitchFamily="18" charset="0"/>
                <a:cs typeface="Times New Roman" pitchFamily="18" charset="0"/>
              </a:rPr>
              <a:t>То есть переходный режим от оптимального к экстремальному, возникает тогда, когда поступает сообщение о ЧС. В этот период диспетчер  выполняет основные работы:</a:t>
            </a:r>
          </a:p>
          <a:p>
            <a:pPr>
              <a:buFont typeface="Wingdings" pitchFamily="2" charset="2"/>
              <a:buChar char="Ø"/>
            </a:pPr>
            <a:r>
              <a:rPr lang="ru-RU" dirty="0" smtClean="0">
                <a:latin typeface="Times New Roman" pitchFamily="18" charset="0"/>
                <a:cs typeface="Times New Roman" pitchFamily="18" charset="0"/>
              </a:rPr>
              <a:t>принимает сообщения, уточняет адрес и наименование объекта; </a:t>
            </a:r>
          </a:p>
          <a:p>
            <a:pPr>
              <a:buFont typeface="Wingdings" pitchFamily="2" charset="2"/>
              <a:buChar char="Ø"/>
            </a:pPr>
            <a:r>
              <a:rPr lang="ru-RU" dirty="0" smtClean="0">
                <a:latin typeface="Times New Roman" pitchFamily="18" charset="0"/>
                <a:cs typeface="Times New Roman" pitchFamily="18" charset="0"/>
              </a:rPr>
              <a:t>определяет район, в котором находится объект, передает указания на выезд к месту ЧС;</a:t>
            </a:r>
          </a:p>
          <a:p>
            <a:pPr>
              <a:buFont typeface="Wingdings" pitchFamily="2" charset="2"/>
              <a:buChar char="Ø"/>
            </a:pPr>
            <a:r>
              <a:rPr lang="ru-RU" dirty="0" smtClean="0">
                <a:latin typeface="Times New Roman" pitchFamily="18" charset="0"/>
                <a:cs typeface="Times New Roman" pitchFamily="18" charset="0"/>
              </a:rPr>
              <a:t>уточняет (при возможности) данные о происшествии;</a:t>
            </a:r>
          </a:p>
          <a:p>
            <a:pPr>
              <a:buFont typeface="Wingdings" pitchFamily="2" charset="2"/>
              <a:buChar char="Ø"/>
            </a:pPr>
            <a:r>
              <a:rPr lang="ru-RU" dirty="0" smtClean="0">
                <a:latin typeface="Times New Roman" pitchFamily="18" charset="0"/>
                <a:cs typeface="Times New Roman" pitchFamily="18" charset="0"/>
              </a:rPr>
              <a:t>оповещает о  ЧС в порядке, установленном инструкциями взаимодействия.</a:t>
            </a:r>
          </a:p>
          <a:p>
            <a:pPr>
              <a:buNone/>
            </a:pPr>
            <a:r>
              <a:rPr lang="ru-RU" dirty="0" smtClean="0">
                <a:latin typeface="Times New Roman" pitchFamily="18" charset="0"/>
                <a:cs typeface="Times New Roman" pitchFamily="18" charset="0"/>
              </a:rPr>
              <a:t>Этот режим требует от диспетчера</a:t>
            </a:r>
          </a:p>
          <a:p>
            <a:pPr>
              <a:buNone/>
            </a:pPr>
            <a:r>
              <a:rPr lang="ru-RU" dirty="0" smtClean="0">
                <a:latin typeface="Times New Roman" pitchFamily="18" charset="0"/>
                <a:cs typeface="Times New Roman" pitchFamily="18" charset="0"/>
              </a:rPr>
              <a:t>максимума внимания к восприятию</a:t>
            </a:r>
          </a:p>
          <a:p>
            <a:pPr>
              <a:buNone/>
            </a:pPr>
            <a:r>
              <a:rPr lang="ru-RU" dirty="0" smtClean="0">
                <a:latin typeface="Times New Roman" pitchFamily="18" charset="0"/>
                <a:cs typeface="Times New Roman" pitchFamily="18" charset="0"/>
              </a:rPr>
              <a:t> речи или сигнала.</a:t>
            </a:r>
          </a:p>
          <a:p>
            <a:endParaRPr lang="ru-RU" dirty="0"/>
          </a:p>
        </p:txBody>
      </p:sp>
      <p:pic>
        <p:nvPicPr>
          <p:cNvPr id="4" name="Рисунок 3" descr="C:\Users\Администратор\Pictures\7.jpg"/>
          <p:cNvPicPr/>
          <p:nvPr/>
        </p:nvPicPr>
        <p:blipFill>
          <a:blip r:embed="rId2" cstate="print"/>
          <a:srcRect/>
          <a:stretch>
            <a:fillRect/>
          </a:stretch>
        </p:blipFill>
        <p:spPr bwMode="auto">
          <a:xfrm>
            <a:off x="5929271" y="4450435"/>
            <a:ext cx="2223218" cy="166698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70709" y="561703"/>
            <a:ext cx="7602581" cy="5669280"/>
          </a:xfrm>
        </p:spPr>
        <p:txBody>
          <a:bodyPr/>
          <a:lstStyle/>
          <a:p>
            <a:pPr algn="ctr">
              <a:buNone/>
            </a:pPr>
            <a:r>
              <a:rPr lang="ru-RU"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Экстремальный режим </a:t>
            </a:r>
          </a:p>
          <a:p>
            <a:pPr>
              <a:buNone/>
            </a:pPr>
            <a:r>
              <a:rPr lang="ru-RU" dirty="0" smtClean="0">
                <a:latin typeface="Times New Roman" pitchFamily="18" charset="0"/>
                <a:cs typeface="Times New Roman" pitchFamily="18" charset="0"/>
              </a:rPr>
              <a:t>возникает в период получения диспетчером сообщений с места ЧС, требующих от него в минимально короткий срок принять решение о </a:t>
            </a:r>
          </a:p>
          <a:p>
            <a:pPr>
              <a:buNone/>
            </a:pPr>
            <a:r>
              <a:rPr lang="ru-RU" dirty="0" smtClean="0">
                <a:latin typeface="Times New Roman" pitchFamily="18" charset="0"/>
                <a:cs typeface="Times New Roman" pitchFamily="18" charset="0"/>
              </a:rPr>
              <a:t>высылке дополнительных сил по</a:t>
            </a:r>
          </a:p>
          <a:p>
            <a:pPr>
              <a:buNone/>
            </a:pPr>
            <a:r>
              <a:rPr lang="ru-RU" dirty="0" smtClean="0">
                <a:latin typeface="Times New Roman" pitchFamily="18" charset="0"/>
                <a:cs typeface="Times New Roman" pitchFamily="18" charset="0"/>
              </a:rPr>
              <a:t> спасанию людей или принять другие </a:t>
            </a:r>
          </a:p>
          <a:p>
            <a:pPr>
              <a:buNone/>
            </a:pPr>
            <a:r>
              <a:rPr lang="ru-RU" dirty="0" smtClean="0">
                <a:latin typeface="Times New Roman" pitchFamily="18" charset="0"/>
                <a:cs typeface="Times New Roman" pitchFamily="18" charset="0"/>
              </a:rPr>
              <a:t>меры, от которых зависит успех  спасательных работ.</a:t>
            </a:r>
          </a:p>
          <a:p>
            <a:pPr>
              <a:buNone/>
            </a:pPr>
            <a:r>
              <a:rPr lang="ru-RU" dirty="0" smtClean="0">
                <a:latin typeface="Times New Roman" pitchFamily="18" charset="0"/>
                <a:cs typeface="Times New Roman" pitchFamily="18" charset="0"/>
              </a:rPr>
              <a:t>Экстремальные условия  в работе диспетчеров  возникают в момент получения сообщения о ЧС, если диспетчер осознает, что ошибки, промедления, допущенные им,  могут повлечь за собой гибель людей  или другие нежелательные последствия.</a:t>
            </a:r>
          </a:p>
          <a:p>
            <a:endParaRPr lang="ru-RU" dirty="0"/>
          </a:p>
        </p:txBody>
      </p:sp>
      <p:pic>
        <p:nvPicPr>
          <p:cNvPr id="4" name="Рисунок 3" descr="C:\Users\Администратор\Pictures\8.jpg"/>
          <p:cNvPicPr/>
          <p:nvPr/>
        </p:nvPicPr>
        <p:blipFill>
          <a:blip r:embed="rId2" cstate="print"/>
          <a:srcRect/>
          <a:stretch>
            <a:fillRect/>
          </a:stretch>
        </p:blipFill>
        <p:spPr bwMode="auto">
          <a:xfrm>
            <a:off x="5773783" y="1822464"/>
            <a:ext cx="2534194" cy="141039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70709" y="809897"/>
            <a:ext cx="7563393" cy="4913172"/>
          </a:xfrm>
        </p:spPr>
        <p:txBody>
          <a:bodyPr/>
          <a:lstStyle/>
          <a:p>
            <a:pPr>
              <a:buNone/>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Работа в экстремальных условиях требует от диспетчера</a:t>
            </a:r>
            <a:r>
              <a:rPr lang="ru-RU" dirty="0" smtClean="0">
                <a:latin typeface="Times New Roman" pitchFamily="18" charset="0"/>
                <a:cs typeface="Times New Roman" pitchFamily="18" charset="0"/>
              </a:rPr>
              <a:t> </a:t>
            </a:r>
          </a:p>
          <a:p>
            <a:pPr>
              <a:buFont typeface="Wingdings" pitchFamily="2" charset="2"/>
              <a:buChar char="Ø"/>
            </a:pPr>
            <a:r>
              <a:rPr lang="ru-RU" dirty="0" smtClean="0">
                <a:latin typeface="Times New Roman" pitchFamily="18" charset="0"/>
                <a:cs typeface="Times New Roman" pitchFamily="18" charset="0"/>
              </a:rPr>
              <a:t>высокоразвитого самообладания, </a:t>
            </a:r>
          </a:p>
          <a:p>
            <a:pPr>
              <a:buFont typeface="Wingdings" pitchFamily="2" charset="2"/>
              <a:buChar char="Ø"/>
            </a:pPr>
            <a:r>
              <a:rPr lang="ru-RU" dirty="0" smtClean="0">
                <a:latin typeface="Times New Roman" pitchFamily="18" charset="0"/>
                <a:cs typeface="Times New Roman" pitchFamily="18" charset="0"/>
              </a:rPr>
              <a:t>умения быстро проанализировать поступающую информацию и </a:t>
            </a:r>
          </a:p>
          <a:p>
            <a:pPr>
              <a:buFont typeface="Wingdings" pitchFamily="2" charset="2"/>
              <a:buChar char="Ø"/>
            </a:pPr>
            <a:r>
              <a:rPr lang="ru-RU" dirty="0" smtClean="0">
                <a:latin typeface="Times New Roman" pitchFamily="18" charset="0"/>
                <a:cs typeface="Times New Roman" pitchFamily="18" charset="0"/>
              </a:rPr>
              <a:t>своевременно принять решение. </a:t>
            </a:r>
          </a:p>
          <a:p>
            <a:pPr>
              <a:buFont typeface="Wingdings" pitchFamily="2" charset="2"/>
              <a:buChar char="Ø"/>
            </a:pPr>
            <a:endParaRPr lang="ru-RU" dirty="0" smtClean="0">
              <a:latin typeface="Times New Roman" pitchFamily="18" charset="0"/>
              <a:cs typeface="Times New Roman" pitchFamily="18" charset="0"/>
            </a:endParaRPr>
          </a:p>
          <a:p>
            <a:pPr>
              <a:buFont typeface="Wingdings" pitchFamily="2" charset="2"/>
              <a:buChar char="Ø"/>
            </a:pPr>
            <a:endParaRPr lang="ru-RU" dirty="0">
              <a:latin typeface="Times New Roman" pitchFamily="18" charset="0"/>
              <a:cs typeface="Times New Roman" pitchFamily="18" charset="0"/>
            </a:endParaRPr>
          </a:p>
        </p:txBody>
      </p:sp>
      <p:pic>
        <p:nvPicPr>
          <p:cNvPr id="5" name="Рисунок 4" descr="C:\Users\Администратор\Pictures\9.jpg"/>
          <p:cNvPicPr/>
          <p:nvPr/>
        </p:nvPicPr>
        <p:blipFill>
          <a:blip r:embed="rId2" cstate="print"/>
          <a:srcRect/>
          <a:stretch>
            <a:fillRect/>
          </a:stretch>
        </p:blipFill>
        <p:spPr bwMode="auto">
          <a:xfrm>
            <a:off x="2899954" y="2882632"/>
            <a:ext cx="3553097" cy="278664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286</TotalTime>
  <Words>3992</Words>
  <Application>Microsoft Office PowerPoint</Application>
  <PresentationFormat>Экран (4:3)</PresentationFormat>
  <Paragraphs>323</Paragraphs>
  <Slides>59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59</vt:i4>
      </vt:variant>
    </vt:vector>
  </HeadingPairs>
  <TitlesOfParts>
    <vt:vector size="68" baseType="lpstr">
      <vt:lpstr>Arial</vt:lpstr>
      <vt:lpstr>Brush Script MT</vt:lpstr>
      <vt:lpstr>Calibri</vt:lpstr>
      <vt:lpstr>Constantia</vt:lpstr>
      <vt:lpstr>Franklin Gothic Book</vt:lpstr>
      <vt:lpstr>Rage Italic</vt:lpstr>
      <vt:lpstr>Times New Roman</vt:lpstr>
      <vt:lpstr>Wingdings</vt:lpstr>
      <vt:lpstr>Pushpin</vt:lpstr>
      <vt:lpstr> Тема: «Психологические особенности действий дежурных диспетчеров при получении информации об угрозе, возникновении чрезвычайной ситуации»</vt:lpstr>
      <vt:lpstr>Учебные вопросы</vt:lpstr>
      <vt:lpstr>Презентация PowerPoint</vt:lpstr>
      <vt:lpstr>Презентация PowerPoint</vt:lpstr>
      <vt:lpstr>Режимы работы диспетчера ЕДДС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Выражения, которых следует избегать</vt:lpstr>
      <vt:lpstr>При общении с абонентом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Администратор</dc:creator>
  <cp:lastModifiedBy>Lena</cp:lastModifiedBy>
  <cp:revision>26</cp:revision>
  <dcterms:created xsi:type="dcterms:W3CDTF">2014-09-16T21:39:22Z</dcterms:created>
  <dcterms:modified xsi:type="dcterms:W3CDTF">2022-10-31T19:03:34Z</dcterms:modified>
</cp:coreProperties>
</file>