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6AA4979-6F8E-4FE7-8A8B-61A562ECD0B8}" type="datetimeFigureOut">
              <a:rPr lang="ru-RU" smtClean="0"/>
              <a:pPr/>
              <a:t>06.10.2021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6948B2-B112-4EBB-A9CC-B852E86470A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AA4979-6F8E-4FE7-8A8B-61A562ECD0B8}" type="datetimeFigureOut">
              <a:rPr lang="ru-RU" smtClean="0"/>
              <a:pPr/>
              <a:t>06.10.2021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6948B2-B112-4EBB-A9CC-B852E86470A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6858000"/>
          </a:xfrm>
        </p:spPr>
        <p:txBody>
          <a:bodyPr>
            <a:normAutofit/>
          </a:bodyPr>
          <a:lstStyle/>
          <a:p>
            <a:r>
              <a:rPr lang="ru-RU" dirty="0" smtClean="0">
                <a:latin typeface="Bookman Old Style" pitchFamily="18" charset="0"/>
              </a:rPr>
              <a:t>ТЕМА:</a:t>
            </a:r>
            <a:r>
              <a:rPr lang="ru-RU" dirty="0" smtClean="0"/>
              <a:t/>
            </a:r>
            <a:br>
              <a:rPr lang="ru-RU" dirty="0" smtClean="0"/>
            </a:br>
            <a:r>
              <a:rPr lang="ru-RU" dirty="0"/>
              <a:t/>
            </a:r>
            <a:br>
              <a:rPr lang="ru-RU" dirty="0"/>
            </a:br>
            <a:r>
              <a:rPr lang="ru-RU" dirty="0" smtClean="0"/>
              <a:t/>
            </a:r>
            <a:br>
              <a:rPr lang="ru-RU" dirty="0" smtClean="0"/>
            </a:br>
            <a:r>
              <a:rPr lang="ru-RU" sz="4800" dirty="0" smtClean="0">
                <a:latin typeface="Bookman Old Style" pitchFamily="18" charset="0"/>
              </a:rPr>
              <a:t>Правила противопожарного режима</a:t>
            </a:r>
            <a:br>
              <a:rPr lang="ru-RU" sz="4800" dirty="0" smtClean="0">
                <a:latin typeface="Bookman Old Style" pitchFamily="18" charset="0"/>
              </a:rPr>
            </a:br>
            <a:r>
              <a:rPr lang="ru-RU" sz="4800" dirty="0" smtClean="0">
                <a:latin typeface="Bookman Old Style" pitchFamily="18" charset="0"/>
              </a:rPr>
              <a:t>в Российской Федерации </a:t>
            </a:r>
            <a:r>
              <a:rPr lang="ru-RU" dirty="0" smtClean="0"/>
              <a:t/>
            </a:r>
            <a:br>
              <a:rPr lang="ru-RU"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4000" b="1" dirty="0" smtClean="0">
                <a:latin typeface="Bookman Old Style" pitchFamily="18" charset="0"/>
              </a:rPr>
              <a:t>ОБЕСПЕЧИВАЕТ НАЛИЧИЕ:</a:t>
            </a:r>
            <a:r>
              <a:rPr lang="ru-RU" sz="4000" dirty="0" smtClean="0">
                <a:latin typeface="Bookman Old Style" pitchFamily="18" charset="0"/>
              </a:rPr>
              <a:t/>
            </a:r>
            <a:br>
              <a:rPr lang="ru-RU" sz="4000" dirty="0" smtClean="0">
                <a:latin typeface="Bookman Old Style" pitchFamily="18" charset="0"/>
              </a:rPr>
            </a:br>
            <a:r>
              <a:rPr lang="ru-RU" sz="4000" dirty="0" smtClean="0">
                <a:latin typeface="Bookman Old Style" pitchFamily="18" charset="0"/>
              </a:rPr>
              <a:t/>
            </a:r>
            <a:br>
              <a:rPr lang="ru-RU" sz="4000" dirty="0" smtClean="0">
                <a:latin typeface="Bookman Old Style" pitchFamily="18" charset="0"/>
              </a:rPr>
            </a:br>
            <a:r>
              <a:rPr lang="ru-RU" sz="2000" dirty="0" smtClean="0">
                <a:latin typeface="Bookman Old Style" pitchFamily="18" charset="0"/>
              </a:rPr>
              <a:t>- информации </a:t>
            </a:r>
            <a:r>
              <a:rPr lang="ru-RU" sz="2000" dirty="0">
                <a:latin typeface="Bookman Old Style" pitchFamily="18" charset="0"/>
              </a:rPr>
              <a:t>о месте хранения </a:t>
            </a:r>
            <a:r>
              <a:rPr lang="ru-RU" sz="2000" dirty="0" smtClean="0">
                <a:latin typeface="Bookman Old Style" pitchFamily="18" charset="0"/>
              </a:rPr>
              <a:t>ключей на дверях </a:t>
            </a:r>
            <a:r>
              <a:rPr lang="ru-RU" sz="2000" dirty="0">
                <a:latin typeface="Bookman Old Style" pitchFamily="18" charset="0"/>
              </a:rPr>
              <a:t>чердачных помещений, а также технических этажей, подполий и подвалов, в которых по условиям технологии не предусмотрено постоянное пребывание </a:t>
            </a:r>
            <a:r>
              <a:rPr lang="ru-RU" sz="2000" dirty="0" smtClean="0">
                <a:latin typeface="Bookman Old Style" pitchFamily="18" charset="0"/>
              </a:rPr>
              <a:t>людей (п.18);</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механизмов </a:t>
            </a:r>
            <a:r>
              <a:rPr lang="ru-RU" sz="2000" dirty="0">
                <a:latin typeface="Bookman Old Style" pitchFamily="18" charset="0"/>
              </a:rPr>
              <a:t>для </a:t>
            </a:r>
            <a:r>
              <a:rPr lang="ru-RU" sz="2000" dirty="0" err="1">
                <a:latin typeface="Bookman Old Style" pitchFamily="18" charset="0"/>
              </a:rPr>
              <a:t>самозакрывания</a:t>
            </a:r>
            <a:r>
              <a:rPr lang="ru-RU" sz="2000" dirty="0">
                <a:latin typeface="Bookman Old Style" pitchFamily="18" charset="0"/>
              </a:rPr>
              <a:t> противопожарных (</a:t>
            </a:r>
            <a:r>
              <a:rPr lang="ru-RU" sz="2000" dirty="0" err="1">
                <a:latin typeface="Bookman Old Style" pitchFamily="18" charset="0"/>
              </a:rPr>
              <a:t>противодымных</a:t>
            </a:r>
            <a:r>
              <a:rPr lang="ru-RU" sz="2000" dirty="0">
                <a:latin typeface="Bookman Old Style" pitchFamily="18" charset="0"/>
              </a:rPr>
              <a:t>, </a:t>
            </a:r>
            <a:r>
              <a:rPr lang="ru-RU" sz="2000" dirty="0" err="1">
                <a:latin typeface="Bookman Old Style" pitchFamily="18" charset="0"/>
              </a:rPr>
              <a:t>дымогазонепроницаемых</a:t>
            </a:r>
            <a:r>
              <a:rPr lang="ru-RU" sz="2000" dirty="0">
                <a:latin typeface="Bookman Old Style" pitchFamily="18" charset="0"/>
              </a:rPr>
              <a:t>) дверей, а также дверных ручек, устройств "</a:t>
            </a:r>
            <a:r>
              <a:rPr lang="ru-RU" sz="2000" dirty="0" err="1">
                <a:latin typeface="Bookman Old Style" pitchFamily="18" charset="0"/>
              </a:rPr>
              <a:t>антипаника</a:t>
            </a:r>
            <a:r>
              <a:rPr lang="ru-RU" sz="2000" dirty="0">
                <a:latin typeface="Bookman Old Style" pitchFamily="18" charset="0"/>
              </a:rPr>
              <a:t>", замков, уплотнений и порогов противопожарных дверей, предусмотренных </a:t>
            </a:r>
            <a:r>
              <a:rPr lang="ru-RU" sz="2000" dirty="0" smtClean="0">
                <a:latin typeface="Bookman Old Style" pitchFamily="18" charset="0"/>
              </a:rPr>
              <a:t>изготовителем(п.29);</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a:t>
            </a:r>
            <a:r>
              <a:rPr lang="ru-RU" sz="1800" dirty="0"/>
              <a:t> </a:t>
            </a:r>
            <a:r>
              <a:rPr lang="ru-RU" sz="1800" dirty="0" smtClean="0">
                <a:latin typeface="Bookman Old Style" pitchFamily="18" charset="0"/>
              </a:rPr>
              <a:t>на объектах с массовым пребыванием людей </a:t>
            </a:r>
            <a:r>
              <a:rPr lang="ru-RU" sz="2000" dirty="0" smtClean="0">
                <a:latin typeface="Bookman Old Style" pitchFamily="18" charset="0"/>
              </a:rPr>
              <a:t>ручных </a:t>
            </a:r>
            <a:r>
              <a:rPr lang="ru-RU" sz="2000" dirty="0">
                <a:latin typeface="Bookman Old Style" pitchFamily="18" charset="0"/>
              </a:rPr>
              <a:t>электрических фонарей </a:t>
            </a:r>
            <a:r>
              <a:rPr lang="ru-RU" sz="2000" dirty="0" smtClean="0">
                <a:latin typeface="Bookman Old Style" pitchFamily="18" charset="0"/>
              </a:rPr>
              <a:t>и </a:t>
            </a:r>
            <a:r>
              <a:rPr lang="ru-RU" sz="2000" dirty="0">
                <a:latin typeface="Bookman Old Style" pitchFamily="18" charset="0"/>
              </a:rPr>
              <a:t>средств индивидуальной защиты органов дыхания и зрения человека от опасных факторов пожара </a:t>
            </a:r>
            <a:r>
              <a:rPr lang="ru-RU" sz="2000" dirty="0" smtClean="0">
                <a:latin typeface="Bookman Old Style" pitchFamily="18" charset="0"/>
              </a:rPr>
              <a:t>из расчета не менее 1 фонаря на каждого дежурного (п.30)</a:t>
            </a:r>
            <a:endParaRPr lang="ru-RU" sz="2000" dirty="0">
              <a:latin typeface="Bookman Old Style"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643710"/>
          </a:xfrm>
        </p:spPr>
        <p:txBody>
          <a:bodyPr>
            <a:normAutofit/>
          </a:bodyPr>
          <a:lstStyle/>
          <a:p>
            <a:r>
              <a:rPr lang="ru-RU" sz="4000" b="1" dirty="0" smtClean="0">
                <a:latin typeface="Bookman Old Style" pitchFamily="18" charset="0"/>
              </a:rPr>
              <a:t>ОБЕСПЕЧИВАЕТ НАЛИЧИЕ:</a:t>
            </a:r>
            <a:r>
              <a:rPr lang="ru-RU" sz="4000" dirty="0" smtClean="0">
                <a:latin typeface="Bookman Old Style" pitchFamily="18" charset="0"/>
              </a:rPr>
              <a:t/>
            </a:r>
            <a:br>
              <a:rPr lang="ru-RU" sz="4000" dirty="0" smtClean="0">
                <a:latin typeface="Bookman Old Style" pitchFamily="18" charset="0"/>
              </a:rPr>
            </a:br>
            <a:r>
              <a:rPr lang="ru-RU" sz="1800" dirty="0" smtClean="0">
                <a:latin typeface="Bookman Old Style" pitchFamily="18" charset="0"/>
              </a:rPr>
              <a:t/>
            </a:r>
            <a:br>
              <a:rPr lang="ru-RU" sz="1800" dirty="0" smtClean="0">
                <a:latin typeface="Bookman Old Style" pitchFamily="18" charset="0"/>
              </a:rPr>
            </a:br>
            <a:r>
              <a:rPr lang="ru-RU" sz="4000" dirty="0" smtClean="0">
                <a:latin typeface="Bookman Old Style" pitchFamily="18" charset="0"/>
              </a:rPr>
              <a:t/>
            </a:r>
            <a:br>
              <a:rPr lang="ru-RU" sz="4000" dirty="0" smtClean="0">
                <a:latin typeface="Bookman Old Style" pitchFamily="18" charset="0"/>
              </a:rPr>
            </a:br>
            <a:r>
              <a:rPr lang="ru-RU" sz="1800" dirty="0" smtClean="0">
                <a:latin typeface="Bookman Old Style" pitchFamily="18" charset="0"/>
              </a:rPr>
              <a:t>- </a:t>
            </a:r>
            <a:r>
              <a:rPr lang="ru-RU" sz="2000" dirty="0">
                <a:latin typeface="Bookman Old Style" pitchFamily="18" charset="0"/>
              </a:rPr>
              <a:t>знаков пожарной безопасности, обозначающих в том числе пути эвакуации и эвакуационные выходы, места размещения аварийно-спасательных устройств и снаряжения, стоянки мобильных средств </a:t>
            </a:r>
            <a:r>
              <a:rPr lang="ru-RU" sz="1800" dirty="0" smtClean="0">
                <a:latin typeface="Bookman Old Style" pitchFamily="18" charset="0"/>
              </a:rPr>
              <a:t>пожаротушения (п.36);</a:t>
            </a:r>
            <a:br>
              <a:rPr lang="ru-RU" sz="1800" dirty="0" smtClean="0">
                <a:latin typeface="Bookman Old Style" pitchFamily="18" charset="0"/>
              </a:rPr>
            </a:br>
            <a:r>
              <a:rPr lang="ru-RU" sz="1800" dirty="0" smtClean="0">
                <a:latin typeface="Bookman Old Style" pitchFamily="18" charset="0"/>
              </a:rPr>
              <a:t/>
            </a:r>
            <a:br>
              <a:rPr lang="ru-RU" sz="1800" dirty="0" smtClean="0">
                <a:latin typeface="Bookman Old Style" pitchFamily="18" charset="0"/>
              </a:rPr>
            </a:br>
            <a:r>
              <a:rPr lang="ru-RU" sz="1800" dirty="0" smtClean="0">
                <a:latin typeface="Bookman Old Style" pitchFamily="18" charset="0"/>
              </a:rPr>
              <a:t>-указателей со светоотражающей поверхностью либо световыми указателями, подключенными к сети электроснабжения и включенными в ночное время или постоянно, с четко нанесенными цифрами  расстояния до месторасположения  и направления </a:t>
            </a:r>
            <a:r>
              <a:rPr lang="ru-RU" sz="1800" dirty="0">
                <a:latin typeface="Bookman Old Style" pitchFamily="18" charset="0"/>
              </a:rPr>
              <a:t>движения к источникам противопожарного водоснабжения </a:t>
            </a:r>
            <a:r>
              <a:rPr lang="ru-RU" sz="1800" dirty="0" smtClean="0">
                <a:latin typeface="Bookman Old Style" pitchFamily="18" charset="0"/>
              </a:rPr>
              <a:t>(48);</a:t>
            </a: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1800" dirty="0" smtClean="0">
                <a:latin typeface="Bookman Old Style" pitchFamily="18" charset="0"/>
              </a:rPr>
              <a:t>- </a:t>
            </a:r>
            <a:r>
              <a:rPr lang="ru-RU" sz="1800" dirty="0">
                <a:latin typeface="Bookman Old Style" pitchFamily="18" charset="0"/>
              </a:rPr>
              <a:t>в помещении пожарного поста (диспетчерской) инструкции о порядке действия дежурного персонала при получении сигналов о пожаре и неисправности установок (устройств, систем) противопожарной защиты объекта защиты </a:t>
            </a:r>
            <a:r>
              <a:rPr lang="ru-RU" sz="1800" dirty="0" smtClean="0">
                <a:latin typeface="Bookman Old Style" pitchFamily="18" charset="0"/>
              </a:rPr>
              <a:t>(п.56)</a:t>
            </a:r>
            <a:r>
              <a:rPr lang="ru-RU" sz="4000" dirty="0"/>
              <a:t/>
            </a:r>
            <a:br>
              <a:rPr lang="ru-RU" sz="4000" dirty="0"/>
            </a:br>
            <a:endParaRPr lang="ru-RU" sz="4000" dirty="0">
              <a:latin typeface="Bookman Old Style"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sz="4000" b="1" dirty="0" smtClean="0">
                <a:latin typeface="Bookman Old Style" pitchFamily="18" charset="0"/>
              </a:rPr>
              <a:t>ОБЕСПЕЧИВАЕТ ПРОВЕДЕНИЕ:</a:t>
            </a:r>
            <a:r>
              <a:rPr lang="ru-RU" sz="4000" dirty="0" smtClean="0">
                <a:latin typeface="Bookman Old Style" pitchFamily="18" charset="0"/>
              </a:rPr>
              <a:t/>
            </a:r>
            <a:br>
              <a:rPr lang="ru-RU" sz="4000" dirty="0" smtClean="0">
                <a:latin typeface="Bookman Old Style" pitchFamily="18" charset="0"/>
              </a:rPr>
            </a:br>
            <a:r>
              <a:rPr lang="ru-RU" sz="4000" dirty="0" smtClean="0">
                <a:latin typeface="Bookman Old Style" pitchFamily="18" charset="0"/>
              </a:rPr>
              <a:t/>
            </a:r>
            <a:br>
              <a:rPr lang="ru-RU" sz="4000" dirty="0" smtClean="0">
                <a:latin typeface="Bookman Old Style" pitchFamily="18" charset="0"/>
              </a:rPr>
            </a:br>
            <a:r>
              <a:rPr lang="ru-RU" sz="2000" dirty="0" smtClean="0">
                <a:latin typeface="Bookman Old Style" pitchFamily="18" charset="0"/>
              </a:rPr>
              <a:t>-</a:t>
            </a:r>
            <a:r>
              <a:rPr lang="ru-RU" sz="2000" dirty="0"/>
              <a:t> </a:t>
            </a:r>
            <a:r>
              <a:rPr lang="ru-RU" sz="2000" dirty="0">
                <a:latin typeface="Bookman Old Style" pitchFamily="18" charset="0"/>
              </a:rPr>
              <a:t>не реже 1 раза в полугодие практических тренировок по эвакуации лиц, осуществляющих свою деятельность на объекте защиты с массовым пребыванием людей, а также посетителей, покупателей, других лиц, находящихся в здании, </a:t>
            </a:r>
            <a:r>
              <a:rPr lang="ru-RU" sz="2000" dirty="0" smtClean="0">
                <a:latin typeface="Bookman Old Style" pitchFamily="18" charset="0"/>
              </a:rPr>
              <a:t>сооружении</a:t>
            </a:r>
            <a:r>
              <a:rPr lang="ru-RU" sz="2000" dirty="0">
                <a:latin typeface="Bookman Old Style" pitchFamily="18" charset="0"/>
              </a:rPr>
              <a:t> </a:t>
            </a:r>
            <a:r>
              <a:rPr lang="ru-RU" sz="2000" dirty="0" smtClean="0">
                <a:latin typeface="Bookman Old Style" pitchFamily="18" charset="0"/>
              </a:rPr>
              <a:t>(п.9);</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a:t>
            </a:r>
            <a:r>
              <a:rPr lang="ru-RU" sz="2000" dirty="0">
                <a:latin typeface="Bookman Old Style" pitchFamily="18" charset="0"/>
              </a:rPr>
              <a:t>повторной обработки конструкций и инженерного оборудования объектов защиты или ежегодное проведение испытаний либо обоснований расчетно-аналитическими методами, подтверждающими соответствие конструкций и инженерного оборудования требованиям пожарной </a:t>
            </a:r>
            <a:r>
              <a:rPr lang="ru-RU" sz="2000" dirty="0" smtClean="0">
                <a:latin typeface="Bookman Old Style" pitchFamily="18" charset="0"/>
              </a:rPr>
              <a:t>безопасности (п.13);</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a:latin typeface="Bookman Old Style" pitchFamily="18" charset="0"/>
              </a:rPr>
              <a:t> </a:t>
            </a:r>
            <a:r>
              <a:rPr lang="ru-RU" sz="2000" dirty="0" smtClean="0">
                <a:latin typeface="Bookman Old Style" pitchFamily="18" charset="0"/>
              </a:rPr>
              <a:t>- не </a:t>
            </a:r>
            <a:r>
              <a:rPr lang="ru-RU" sz="2000" dirty="0">
                <a:latin typeface="Bookman Old Style" pitchFamily="18" charset="0"/>
              </a:rPr>
              <a:t>реже 1 раза в 5 </a:t>
            </a:r>
            <a:r>
              <a:rPr lang="ru-RU" sz="2000" dirty="0" smtClean="0">
                <a:latin typeface="Bookman Old Style" pitchFamily="18" charset="0"/>
              </a:rPr>
              <a:t>лет эксплуатационных </a:t>
            </a:r>
            <a:r>
              <a:rPr lang="ru-RU" sz="2000" dirty="0">
                <a:latin typeface="Bookman Old Style" pitchFamily="18" charset="0"/>
              </a:rPr>
              <a:t>испытаний пожарных лестниц, наружных открытых лестниц, предназначенных для эвакуации людей из зданий и сооружений при пожаре, ограждений на крышах с составлением соответствующего протокола испытаний и внесением информации в </a:t>
            </a:r>
            <a:r>
              <a:rPr lang="ru-RU" sz="2000" b="1" dirty="0">
                <a:latin typeface="Bookman Old Style" pitchFamily="18" charset="0"/>
              </a:rPr>
              <a:t>журнал эксплуатации систем противопожарной защиты </a:t>
            </a:r>
            <a:r>
              <a:rPr lang="ru-RU" sz="2000" dirty="0" smtClean="0">
                <a:latin typeface="Bookman Old Style" pitchFamily="18" charset="0"/>
              </a:rPr>
              <a:t>(п.17б);</a:t>
            </a:r>
            <a:r>
              <a:rPr lang="ru-RU" sz="2000" dirty="0"/>
              <a:t/>
            </a:r>
            <a:br>
              <a:rPr lang="ru-RU" sz="2000" dirty="0"/>
            </a:br>
            <a:r>
              <a:rPr lang="ru-RU" sz="4000" dirty="0" smtClean="0">
                <a:latin typeface="Bookman Old Style" pitchFamily="18" charset="0"/>
              </a:rPr>
              <a:t/>
            </a:r>
            <a:br>
              <a:rPr lang="ru-RU" sz="4000" dirty="0" smtClean="0">
                <a:latin typeface="Bookman Old Style" pitchFamily="18" charset="0"/>
              </a:rPr>
            </a:br>
            <a:endParaRPr lang="ru-RU" sz="4000" dirty="0">
              <a:latin typeface="Bookman Old Style"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sz="4000" b="1" dirty="0" smtClean="0">
                <a:latin typeface="Bookman Old Style" pitchFamily="18" charset="0"/>
              </a:rPr>
              <a:t>ОБЕСПЕЧИВАЕТ ПРОВЕДЕНИЕ:</a:t>
            </a:r>
            <a:r>
              <a:rPr lang="ru-RU" sz="4000" dirty="0" smtClean="0">
                <a:latin typeface="Bookman Old Style" pitchFamily="18" charset="0"/>
              </a:rPr>
              <a:t/>
            </a:r>
            <a:br>
              <a:rPr lang="ru-RU" sz="4000" dirty="0" smtClean="0">
                <a:latin typeface="Bookman Old Style" pitchFamily="18" charset="0"/>
              </a:rPr>
            </a:br>
            <a:r>
              <a:rPr lang="ru-RU" sz="4000" dirty="0" smtClean="0">
                <a:latin typeface="Bookman Old Style" pitchFamily="18" charset="0"/>
              </a:rPr>
              <a:t/>
            </a:r>
            <a:br>
              <a:rPr lang="ru-RU" sz="4000" dirty="0" smtClean="0">
                <a:latin typeface="Bookman Old Style" pitchFamily="18" charset="0"/>
              </a:rPr>
            </a:br>
            <a:r>
              <a:rPr lang="ru-RU" sz="1800" dirty="0" smtClean="0">
                <a:latin typeface="Bookman Old Style" pitchFamily="18" charset="0"/>
              </a:rPr>
              <a:t>-</a:t>
            </a:r>
            <a:r>
              <a:rPr lang="ru-RU" sz="4000" dirty="0"/>
              <a:t> </a:t>
            </a:r>
            <a:r>
              <a:rPr lang="ru-RU" sz="2000" dirty="0">
                <a:latin typeface="Bookman Old Style" pitchFamily="18" charset="0"/>
              </a:rPr>
              <a:t>1 раз в год </a:t>
            </a:r>
            <a:r>
              <a:rPr lang="ru-RU" sz="2000" dirty="0" smtClean="0">
                <a:latin typeface="Bookman Old Style" pitchFamily="18" charset="0"/>
              </a:rPr>
              <a:t>проверку </a:t>
            </a:r>
            <a:r>
              <a:rPr lang="ru-RU" sz="2000" dirty="0">
                <a:latin typeface="Bookman Old Style" pitchFamily="18" charset="0"/>
              </a:rPr>
              <a:t>средств индивидуальной защиты органов дыхания и зрения человека от опасных факторов пожара на предмет отсутствия механических повреждений и их целостности с отражением информации в </a:t>
            </a:r>
            <a:r>
              <a:rPr lang="ru-RU" sz="2000" b="1" dirty="0">
                <a:latin typeface="Bookman Old Style" pitchFamily="18" charset="0"/>
              </a:rPr>
              <a:t>журнале эксплуатации систем противопожарной </a:t>
            </a:r>
            <a:r>
              <a:rPr lang="ru-RU" sz="2000" b="1" dirty="0" smtClean="0">
                <a:latin typeface="Bookman Old Style" pitchFamily="18" charset="0"/>
              </a:rPr>
              <a:t>защиты </a:t>
            </a:r>
            <a:r>
              <a:rPr lang="ru-RU" sz="2000" dirty="0" smtClean="0">
                <a:latin typeface="Bookman Old Style" pitchFamily="18" charset="0"/>
              </a:rPr>
              <a:t>(п.30);</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не реже 1 раза в год работ </a:t>
            </a:r>
            <a:r>
              <a:rPr lang="ru-RU" sz="2000" dirty="0">
                <a:latin typeface="Bookman Old Style" pitchFamily="18" charset="0"/>
              </a:rPr>
              <a:t>по очистке вентиляционных камер, циклонов, фильтров и воздуховодов от горючих отходов и отложений с составлением соответствующего акта, при этом такие работы </a:t>
            </a:r>
            <a:r>
              <a:rPr lang="ru-RU" sz="2000" dirty="0" smtClean="0">
                <a:latin typeface="Bookman Old Style" pitchFamily="18" charset="0"/>
              </a:rPr>
              <a:t>с </a:t>
            </a:r>
            <a:r>
              <a:rPr lang="ru-RU" sz="2000" dirty="0">
                <a:latin typeface="Bookman Old Style" pitchFamily="18" charset="0"/>
              </a:rPr>
              <a:t>внесением информации в </a:t>
            </a:r>
            <a:r>
              <a:rPr lang="ru-RU" sz="2000" b="1" dirty="0">
                <a:latin typeface="Bookman Old Style" pitchFamily="18" charset="0"/>
              </a:rPr>
              <a:t>журнал эксплуатации систем противопожарной </a:t>
            </a:r>
            <a:r>
              <a:rPr lang="ru-RU" sz="2000" b="1" dirty="0" smtClean="0">
                <a:latin typeface="Bookman Old Style" pitchFamily="18" charset="0"/>
              </a:rPr>
              <a:t>защиты </a:t>
            </a:r>
            <a:r>
              <a:rPr lang="ru-RU" sz="2000" dirty="0" smtClean="0">
                <a:latin typeface="Bookman Old Style" pitchFamily="18" charset="0"/>
              </a:rPr>
              <a:t>(п.43);</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проверок работоспособности сетей наружного и внутреннего противопожарного водоснабжения  </a:t>
            </a:r>
            <a:r>
              <a:rPr lang="ru-RU" sz="2000" dirty="0">
                <a:latin typeface="Bookman Old Style" pitchFamily="18" charset="0"/>
              </a:rPr>
              <a:t>в части водоотдачи не реже 2 раз в год (весной и осенью) с внесением информации в </a:t>
            </a:r>
            <a:r>
              <a:rPr lang="ru-RU" sz="2000" b="1" dirty="0">
                <a:latin typeface="Bookman Old Style" pitchFamily="18" charset="0"/>
              </a:rPr>
              <a:t>журнал эксплуатации систем противопожарной защиты </a:t>
            </a:r>
            <a:r>
              <a:rPr lang="ru-RU" sz="2000" b="1" dirty="0" smtClean="0">
                <a:latin typeface="Bookman Old Style" pitchFamily="18" charset="0"/>
              </a:rPr>
              <a:t> </a:t>
            </a:r>
            <a:r>
              <a:rPr lang="ru-RU" sz="2000" dirty="0" smtClean="0">
                <a:latin typeface="Bookman Old Style" pitchFamily="18" charset="0"/>
              </a:rPr>
              <a:t>(п.48);</a:t>
            </a:r>
            <a:br>
              <a:rPr lang="ru-RU" sz="2000" dirty="0" smtClean="0">
                <a:latin typeface="Bookman Old Style" pitchFamily="18" charset="0"/>
              </a:rPr>
            </a:br>
            <a:r>
              <a:rPr lang="ru-RU" sz="1800" dirty="0"/>
              <a:t/>
            </a:r>
            <a:br>
              <a:rPr lang="ru-RU" sz="1800" dirty="0"/>
            </a:br>
            <a:r>
              <a:rPr lang="ru-RU" sz="2000" dirty="0" smtClean="0">
                <a:latin typeface="Bookman Old Style" pitchFamily="18" charset="0"/>
              </a:rPr>
              <a:t/>
            </a:r>
            <a:br>
              <a:rPr lang="ru-RU" sz="2000" dirty="0" smtClean="0">
                <a:latin typeface="Bookman Old Style" pitchFamily="18" charset="0"/>
              </a:rPr>
            </a:br>
            <a:r>
              <a:rPr lang="ru-RU" sz="4000" dirty="0"/>
              <a:t/>
            </a:r>
            <a:br>
              <a:rPr lang="ru-RU" sz="4000" dirty="0"/>
            </a:br>
            <a:endParaRPr lang="ru-RU" sz="4000" dirty="0">
              <a:latin typeface="Bookman Old Style"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sz="4000" dirty="0" smtClean="0">
                <a:latin typeface="Bookman Old Style" pitchFamily="18" charset="0"/>
              </a:rPr>
              <a:t/>
            </a:r>
            <a:br>
              <a:rPr lang="ru-RU" sz="4000" dirty="0" smtClean="0">
                <a:latin typeface="Bookman Old Style" pitchFamily="18" charset="0"/>
              </a:rPr>
            </a:br>
            <a:r>
              <a:rPr lang="ru-RU" sz="4000" dirty="0" smtClean="0">
                <a:latin typeface="Bookman Old Style" pitchFamily="18" charset="0"/>
              </a:rPr>
              <a:t> </a:t>
            </a:r>
            <a:r>
              <a:rPr lang="ru-RU" sz="4000" b="1" dirty="0" smtClean="0">
                <a:latin typeface="Bookman Old Style" pitchFamily="18" charset="0"/>
              </a:rPr>
              <a:t>ОБЕСПЕЧИВАЕТ ПРОВЕДЕНИЕ</a:t>
            </a:r>
            <a:r>
              <a:rPr lang="ru-RU" sz="4000" b="1" dirty="0" smtClean="0">
                <a:latin typeface="Bookman Old Style" pitchFamily="18" charset="0"/>
              </a:rPr>
              <a:t>:</a:t>
            </a:r>
            <a:br>
              <a:rPr lang="ru-RU" sz="4000" b="1" dirty="0" smtClean="0">
                <a:latin typeface="Bookman Old Style" pitchFamily="18" charset="0"/>
              </a:rPr>
            </a:br>
            <a:r>
              <a:rPr lang="ru-RU" sz="4000" b="1" dirty="0" smtClean="0">
                <a:latin typeface="Bookman Old Style" pitchFamily="18" charset="0"/>
              </a:rPr>
              <a:t> </a:t>
            </a:r>
            <a:r>
              <a:rPr lang="ru-RU" sz="1800" dirty="0"/>
              <a:t/>
            </a:r>
            <a:br>
              <a:rPr lang="ru-RU" sz="1800" dirty="0"/>
            </a:br>
            <a:r>
              <a:rPr lang="ru-RU" sz="2000" dirty="0" smtClean="0">
                <a:latin typeface="Bookman Old Style" pitchFamily="18" charset="0"/>
              </a:rPr>
              <a:t>- перекатку </a:t>
            </a:r>
            <a:r>
              <a:rPr lang="ru-RU" sz="2000" dirty="0">
                <a:latin typeface="Bookman Old Style" pitchFamily="18" charset="0"/>
              </a:rPr>
              <a:t>пожарных рукавов (не реже 1 раза в год), а также надлежащее состояние водокольцевых катушек с внесением информации в </a:t>
            </a:r>
            <a:r>
              <a:rPr lang="ru-RU" sz="2000" b="1" dirty="0">
                <a:latin typeface="Bookman Old Style" pitchFamily="18" charset="0"/>
              </a:rPr>
              <a:t>журнал эксплуатации систем противопожарной </a:t>
            </a:r>
            <a:r>
              <a:rPr lang="ru-RU" sz="2000" b="1" dirty="0" smtClean="0">
                <a:latin typeface="Bookman Old Style" pitchFamily="18" charset="0"/>
              </a:rPr>
              <a:t>защиты </a:t>
            </a:r>
            <a:r>
              <a:rPr lang="ru-RU" sz="2000" dirty="0" smtClean="0">
                <a:latin typeface="Bookman Old Style" pitchFamily="18" charset="0"/>
              </a:rPr>
              <a:t>(п.50);</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проверок работоспособности задвижек с электроприводом (не реже 2 раз в год), установленных на обводных линиях водомерных устройств, а также пожарных основных рабочих и резервных пожарных насосных агрегатов (ежемесячно) с внесением информации в </a:t>
            </a:r>
            <a:r>
              <a:rPr lang="ru-RU" sz="2000" b="1" dirty="0" smtClean="0">
                <a:latin typeface="Bookman Old Style" pitchFamily="18" charset="0"/>
              </a:rPr>
              <a:t>журнал эксплуатации систем противопожарной защиты </a:t>
            </a:r>
            <a:r>
              <a:rPr lang="ru-RU" sz="2000" dirty="0" smtClean="0">
                <a:latin typeface="Bookman Old Style" pitchFamily="18" charset="0"/>
              </a:rPr>
              <a:t>(п.52);</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работы по ремонту, техническому обслуживанию и эксплуатации средств обеспечения пожарной безопасности и пожаротушения, обеспечивающие исправное состояние указанных средств. Работы осуществляются с учетом инструкции изготовителя на технические средства, функционирующие в составе систем противопожарной защиты(54);</a:t>
            </a:r>
            <a:br>
              <a:rPr lang="ru-RU" sz="2000" dirty="0" smtClean="0">
                <a:latin typeface="Bookman Old Style" pitchFamily="18" charset="0"/>
              </a:rPr>
            </a:br>
            <a:r>
              <a:rPr lang="ru-RU" sz="2000" dirty="0" smtClean="0"/>
              <a:t/>
            </a:r>
            <a:br>
              <a:rPr lang="ru-RU" sz="2000" dirty="0" smtClean="0"/>
            </a:br>
            <a:r>
              <a:rPr lang="ru-RU" sz="2000" dirty="0" smtClean="0">
                <a:latin typeface="Bookman Old Style" pitchFamily="18" charset="0"/>
              </a:rPr>
              <a:t>- очистки объекта защиты от горючих отходов, мусора, тары и сухой растительности. Зона отчистки должна составлять не менее 2 метров  (п.73)</a:t>
            </a:r>
            <a:r>
              <a:rPr lang="ru-RU" sz="2000" dirty="0" smtClean="0"/>
              <a:t/>
            </a:r>
            <a:br>
              <a:rPr lang="ru-RU" sz="2000" dirty="0" smtClean="0"/>
            </a:br>
            <a:r>
              <a:rPr lang="ru-RU" sz="1800" dirty="0" smtClean="0"/>
              <a:t/>
            </a:r>
            <a:br>
              <a:rPr lang="ru-RU" sz="1800" dirty="0" smtClean="0"/>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1800" dirty="0"/>
              <a:t/>
            </a:r>
            <a:br>
              <a:rPr lang="ru-RU" sz="1800" dirty="0"/>
            </a:br>
            <a:endParaRPr lang="ru-RU"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Autofit/>
          </a:bodyPr>
          <a:lstStyle/>
          <a:p>
            <a:r>
              <a:rPr lang="ru-RU" sz="3600" b="1" dirty="0" smtClean="0">
                <a:latin typeface="Bookman Old Style" pitchFamily="18" charset="0"/>
              </a:rPr>
              <a:t>ОБЕСПЕЧИВАЕТ УКОМПЛЕКТОВАННОСТЬ:</a:t>
            </a:r>
            <a:r>
              <a:rPr lang="ru-RU" sz="3600" dirty="0" smtClean="0">
                <a:latin typeface="Bookman Old Style" pitchFamily="18" charset="0"/>
              </a:rPr>
              <a:t/>
            </a:r>
            <a:br>
              <a:rPr lang="ru-RU" sz="3600" dirty="0" smtClean="0">
                <a:latin typeface="Bookman Old Style" pitchFamily="18" charset="0"/>
              </a:rPr>
            </a:br>
            <a:r>
              <a:rPr lang="ru-RU" sz="3600" dirty="0" smtClean="0">
                <a:latin typeface="Bookman Old Style" pitchFamily="18" charset="0"/>
              </a:rPr>
              <a:t/>
            </a:r>
            <a:br>
              <a:rPr lang="ru-RU" sz="3600" dirty="0" smtClean="0">
                <a:latin typeface="Bookman Old Style" pitchFamily="18" charset="0"/>
              </a:rPr>
            </a:br>
            <a:r>
              <a:rPr lang="ru-RU" sz="1800" dirty="0" smtClean="0">
                <a:latin typeface="Bookman Old Style" pitchFamily="18" charset="0"/>
              </a:rPr>
              <a:t>- пожарных кранов внутреннего противопожарного водопровода исправными пожарными рукавами, ручными пожарными стволами и пожарными запорными клапанами (п.50);</a:t>
            </a:r>
            <a:br>
              <a:rPr lang="ru-RU" sz="1800" dirty="0" smtClean="0">
                <a:latin typeface="Bookman Old Style" pitchFamily="18" charset="0"/>
              </a:rPr>
            </a:br>
            <a:r>
              <a:rPr lang="ru-RU" sz="1800" dirty="0" smtClean="0">
                <a:latin typeface="Bookman Old Style" pitchFamily="18" charset="0"/>
              </a:rPr>
              <a:t/>
            </a:r>
            <a:br>
              <a:rPr lang="ru-RU" sz="1800" dirty="0" smtClean="0">
                <a:latin typeface="Bookman Old Style" pitchFamily="18" charset="0"/>
              </a:rPr>
            </a:br>
            <a:r>
              <a:rPr lang="ru-RU" sz="1800" dirty="0" smtClean="0">
                <a:latin typeface="Bookman Old Style" pitchFamily="18" charset="0"/>
              </a:rPr>
              <a:t>- помещения насосных станций схемами противопожарного водоснабжения и схемами обвязки насосов с информацией о защищаемых помещениях, типе и количестве оросителей (п.51);</a:t>
            </a:r>
            <a:br>
              <a:rPr lang="ru-RU" sz="1800" dirty="0" smtClean="0">
                <a:latin typeface="Bookman Old Style" pitchFamily="18" charset="0"/>
              </a:rPr>
            </a:br>
            <a:r>
              <a:rPr lang="ru-RU" sz="1800" dirty="0" smtClean="0">
                <a:latin typeface="Bookman Old Style" pitchFamily="18" charset="0"/>
              </a:rPr>
              <a:t/>
            </a:r>
            <a:br>
              <a:rPr lang="ru-RU" sz="1800" dirty="0" smtClean="0">
                <a:latin typeface="Bookman Old Style" pitchFamily="18" charset="0"/>
              </a:rPr>
            </a:br>
            <a:r>
              <a:rPr lang="ru-RU" sz="1800" dirty="0" smtClean="0">
                <a:latin typeface="Bookman Old Style" pitchFamily="18" charset="0"/>
              </a:rPr>
              <a:t>- первичными средствами пожаротушения (огнетушителями) по нормам согласно разделу XIX настоящих Правил и приложениям № 1 и 2 (п.60)</a:t>
            </a:r>
            <a:r>
              <a:rPr lang="ru-RU" sz="1800" dirty="0" smtClean="0"/>
              <a:t/>
            </a:r>
            <a:br>
              <a:rPr lang="ru-RU" sz="1800" dirty="0" smtClean="0"/>
            </a:br>
            <a:r>
              <a:rPr lang="ru-RU" sz="1800" dirty="0" smtClean="0"/>
              <a:t/>
            </a:r>
            <a:br>
              <a:rPr lang="ru-RU" sz="1800" dirty="0" smtClean="0"/>
            </a:br>
            <a:endParaRPr lang="ru-RU"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57166"/>
            <a:ext cx="9144000" cy="6500834"/>
          </a:xfrm>
        </p:spPr>
        <p:txBody>
          <a:bodyPr>
            <a:normAutofit fontScale="90000"/>
          </a:bodyPr>
          <a:lstStyle/>
          <a:p>
            <a:r>
              <a:rPr lang="ru-RU" b="1" dirty="0" smtClean="0">
                <a:latin typeface="Bookman Old Style" pitchFamily="18" charset="0"/>
              </a:rPr>
              <a:t>ОБЕСПЕЧИВАЕТ СОДЕРЖАНИЕ:</a:t>
            </a: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
            </a:r>
            <a:br>
              <a:rPr lang="ru-RU" dirty="0" smtClean="0">
                <a:latin typeface="Bookman Old Style" pitchFamily="18" charset="0"/>
              </a:rPr>
            </a:br>
            <a:r>
              <a:rPr lang="ru-RU" sz="2000" dirty="0" smtClean="0">
                <a:latin typeface="Bookman Old Style" pitchFamily="18" charset="0"/>
              </a:rPr>
              <a:t>- наружных пожарных лестниц, наружных открытых лестниц, предназначенных для эвакуации людей из зданий и сооружений при пожаре, а также ограждений на крышах (покрытиях) зданий и сооружений в исправном состоянии, их очистку от снега и наледи в зимнее время (п.17а);</a:t>
            </a:r>
            <a:r>
              <a:rPr lang="ru-RU" sz="2000" dirty="0" smtClean="0"/>
              <a:t/>
            </a:r>
            <a:br>
              <a:rPr lang="ru-RU" sz="2000" dirty="0" smtClean="0"/>
            </a:br>
            <a:r>
              <a:rPr lang="ru-RU" sz="2000" dirty="0" smtClean="0"/>
              <a:t>-</a:t>
            </a:r>
            <a:r>
              <a:rPr lang="ru-RU" dirty="0" smtClean="0"/>
              <a:t> </a:t>
            </a:r>
            <a:r>
              <a:rPr lang="ru-RU" sz="2000" dirty="0" smtClean="0">
                <a:latin typeface="Bookman Old Style" pitchFamily="18" charset="0"/>
              </a:rPr>
              <a:t>пожарных кранов внутреннего противопожарного водопровода исправными пожарными рукавами, ручными пожарными стволами и пожарными запорными клапанами (п.50);</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пожарных автомобилей в пожарных депо или специально предназначенных для этих целей боксах, имеющих отопление, электроснабжение, телефонную связь, твердое покрытие полов, утепленные ворота, если это предусмотрено нормами проектирования для конкретного объекта защиты или территории (п.58);</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dirty="0" smtClean="0"/>
              <a:t/>
            </a:r>
            <a:br>
              <a:rPr lang="ru-RU" dirty="0" smtClean="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b="1" dirty="0" smtClean="0">
                <a:latin typeface="Bookman Old Style" pitchFamily="18" charset="0"/>
              </a:rPr>
              <a:t>ОБЕСПЕЧИВАЕТ СОДЕРЖАНИЕ</a:t>
            </a:r>
            <a:r>
              <a:rPr lang="ru-RU" b="1" dirty="0" smtClean="0">
                <a:latin typeface="Bookman Old Style" pitchFamily="18" charset="0"/>
              </a:rPr>
              <a:t>:</a:t>
            </a:r>
            <a:br>
              <a:rPr lang="ru-RU" b="1" dirty="0" smtClean="0">
                <a:latin typeface="Bookman Old Style" pitchFamily="18" charset="0"/>
              </a:rPr>
            </a:b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 </a:t>
            </a:r>
            <a:r>
              <a:rPr lang="ru-RU" sz="2000" dirty="0" smtClean="0">
                <a:latin typeface="Bookman Old Style" pitchFamily="18" charset="0"/>
              </a:rPr>
              <a:t>- в любое время года дорог, проездов и подъездов к зданиям, сооружениям, строениям и наружным установкам, открытым складам, наружным пожарным лестницам и пожарным гидрантам, резервуарам, естественным и искусственным водоемам, являющимся источниками наружного противопожарного водоснабжения (п.71). </a:t>
            </a:r>
            <a:endParaRPr lang="ru-RU" sz="2000" dirty="0">
              <a:latin typeface="Bookman Old Style"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28670"/>
            <a:ext cx="9144000" cy="5929330"/>
          </a:xfrm>
        </p:spPr>
        <p:txBody>
          <a:bodyPr>
            <a:normAutofit fontScale="90000"/>
          </a:bodyPr>
          <a:lstStyle/>
          <a:p>
            <a:r>
              <a:rPr lang="ru-RU" sz="4000" b="1" dirty="0" smtClean="0">
                <a:latin typeface="Bookman Old Style" pitchFamily="18" charset="0"/>
              </a:rPr>
              <a:t>ОБЕСПЕЧИВАЕТ</a:t>
            </a:r>
            <a:br>
              <a:rPr lang="ru-RU" sz="4000" b="1" dirty="0" smtClean="0">
                <a:latin typeface="Bookman Old Style" pitchFamily="18" charset="0"/>
              </a:rPr>
            </a:br>
            <a:r>
              <a:rPr lang="ru-RU" sz="4000" b="1" dirty="0" smtClean="0">
                <a:latin typeface="Bookman Old Style" pitchFamily="18" charset="0"/>
              </a:rPr>
              <a:t> </a:t>
            </a:r>
            <a:r>
              <a:rPr lang="ru-RU" b="1" dirty="0" smtClean="0">
                <a:latin typeface="Bookman Old Style" pitchFamily="18" charset="0"/>
              </a:rPr>
              <a:t>исправное состояние:</a:t>
            </a: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a:t>
            </a:r>
            <a:r>
              <a:rPr lang="ru-RU" dirty="0" smtClean="0"/>
              <a:t> </a:t>
            </a:r>
            <a:r>
              <a:rPr lang="ru-RU" sz="2000" dirty="0" smtClean="0">
                <a:latin typeface="Bookman Old Style" pitchFamily="18" charset="0"/>
              </a:rPr>
              <a:t>устройств для </a:t>
            </a:r>
            <a:r>
              <a:rPr lang="ru-RU" sz="2000" dirty="0" err="1" smtClean="0">
                <a:latin typeface="Bookman Old Style" pitchFamily="18" charset="0"/>
              </a:rPr>
              <a:t>самозакрывания</a:t>
            </a:r>
            <a:r>
              <a:rPr lang="ru-RU" sz="2000" dirty="0" smtClean="0">
                <a:latin typeface="Bookman Old Style" pitchFamily="18" charset="0"/>
              </a:rPr>
              <a:t> дверей (п.14);</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1800" dirty="0" smtClean="0">
                <a:latin typeface="Bookman Old Style" pitchFamily="18" charset="0"/>
              </a:rPr>
              <a:t>-</a:t>
            </a:r>
            <a:r>
              <a:rPr lang="ru-RU" sz="2000" dirty="0" smtClean="0">
                <a:latin typeface="Bookman Old Style" pitchFamily="18" charset="0"/>
              </a:rPr>
              <a:t> наружных пожарных лестниц, наружных открытых лестниц, предназначенных для эвакуации людей из зданий и сооружений при пожаре, а также ограждений на крышах (покрытиях) зданий и сооружений (п.17 а);</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механизмов для </a:t>
            </a:r>
            <a:r>
              <a:rPr lang="ru-RU" sz="2000" dirty="0" err="1" smtClean="0">
                <a:latin typeface="Bookman Old Style" pitchFamily="18" charset="0"/>
              </a:rPr>
              <a:t>самозакрывания</a:t>
            </a:r>
            <a:r>
              <a:rPr lang="ru-RU" sz="2000" dirty="0" smtClean="0">
                <a:latin typeface="Bookman Old Style" pitchFamily="18" charset="0"/>
              </a:rPr>
              <a:t> противопожарных (</a:t>
            </a:r>
            <a:r>
              <a:rPr lang="ru-RU" sz="2000" dirty="0" err="1" smtClean="0">
                <a:latin typeface="Bookman Old Style" pitchFamily="18" charset="0"/>
              </a:rPr>
              <a:t>противодымных</a:t>
            </a:r>
            <a:r>
              <a:rPr lang="ru-RU" sz="2000" dirty="0" smtClean="0">
                <a:latin typeface="Bookman Old Style" pitchFamily="18" charset="0"/>
              </a:rPr>
              <a:t>, </a:t>
            </a:r>
            <a:r>
              <a:rPr lang="ru-RU" sz="2000" dirty="0" err="1" smtClean="0">
                <a:latin typeface="Bookman Old Style" pitchFamily="18" charset="0"/>
              </a:rPr>
              <a:t>дымогазонепроницаемых</a:t>
            </a:r>
            <a:r>
              <a:rPr lang="ru-RU" sz="2000" dirty="0" smtClean="0">
                <a:latin typeface="Bookman Old Style" pitchFamily="18" charset="0"/>
              </a:rPr>
              <a:t>) дверей, а также дверных ручек, устройств "</a:t>
            </a:r>
            <a:r>
              <a:rPr lang="ru-RU" sz="2000" dirty="0" err="1" smtClean="0">
                <a:latin typeface="Bookman Old Style" pitchFamily="18" charset="0"/>
              </a:rPr>
              <a:t>антипаника</a:t>
            </a:r>
            <a:r>
              <a:rPr lang="ru-RU" sz="2000" dirty="0" smtClean="0">
                <a:latin typeface="Bookman Old Style" pitchFamily="18" charset="0"/>
              </a:rPr>
              <a:t>", замков, уплотнений и порогов противопожарных дверей, предусмотренных изготовителем(п.29);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гидравлических затворов (сифонов), исключающих распространение пламени по коммуникациям ливневой или производственной канализации зданий и сооружений, в которых применяются легковоспламеняющиеся и горючие жидкости (п.45).</a:t>
            </a:r>
            <a:r>
              <a:rPr lang="ru-RU" dirty="0" smtClean="0"/>
              <a:t/>
            </a:r>
            <a:br>
              <a:rPr lang="ru-RU" dirty="0" smtClean="0"/>
            </a:b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
            </a:r>
            <a:br>
              <a:rPr lang="ru-RU" dirty="0" smtClean="0">
                <a:latin typeface="Bookman Old Style" pitchFamily="18" charset="0"/>
              </a:rPr>
            </a:br>
            <a:endParaRPr lang="ru-RU" dirty="0">
              <a:latin typeface="Bookman Old Style"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071678"/>
            <a:ext cx="9144000" cy="4786322"/>
          </a:xfrm>
        </p:spPr>
        <p:txBody>
          <a:bodyPr>
            <a:normAutofit fontScale="90000"/>
          </a:bodyPr>
          <a:lstStyle/>
          <a:p>
            <a:r>
              <a:rPr lang="ru-RU" sz="4000" b="1" dirty="0" smtClean="0">
                <a:latin typeface="Bookman Old Style" pitchFamily="18" charset="0"/>
              </a:rPr>
              <a:t>ОБЕСПЕЧИВАЕТ</a:t>
            </a:r>
            <a:br>
              <a:rPr lang="ru-RU" sz="4000" b="1" dirty="0" smtClean="0">
                <a:latin typeface="Bookman Old Style" pitchFamily="18" charset="0"/>
              </a:rPr>
            </a:br>
            <a:r>
              <a:rPr lang="ru-RU" sz="4000" b="1" dirty="0" smtClean="0">
                <a:latin typeface="Bookman Old Style" pitchFamily="18" charset="0"/>
              </a:rPr>
              <a:t> </a:t>
            </a:r>
            <a:r>
              <a:rPr lang="ru-RU" b="1" dirty="0" smtClean="0">
                <a:latin typeface="Bookman Old Style" pitchFamily="18" charset="0"/>
              </a:rPr>
              <a:t>исправное состояние:</a:t>
            </a: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a:t>
            </a:r>
            <a:r>
              <a:rPr lang="ru-RU" dirty="0" smtClean="0"/>
              <a:t> </a:t>
            </a:r>
            <a:r>
              <a:rPr lang="ru-RU" sz="2000" dirty="0" smtClean="0">
                <a:latin typeface="Bookman Old Style" pitchFamily="18" charset="0"/>
              </a:rPr>
              <a:t>клапанов мусоропроводов и </a:t>
            </a:r>
            <a:r>
              <a:rPr lang="ru-RU" sz="2000" dirty="0" err="1" smtClean="0">
                <a:latin typeface="Bookman Old Style" pitchFamily="18" charset="0"/>
              </a:rPr>
              <a:t>бельепроводов</a:t>
            </a:r>
            <a:r>
              <a:rPr lang="ru-RU" sz="2000" dirty="0" smtClean="0">
                <a:latin typeface="Bookman Old Style" pitchFamily="18" charset="0"/>
              </a:rPr>
              <a:t>, которые должны находиться в закрытом положении и иметь уплотнение в притворе(п. 46);</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клапанов мусоропроводов и </a:t>
            </a:r>
            <a:r>
              <a:rPr lang="ru-RU" sz="2000" dirty="0" err="1" smtClean="0">
                <a:latin typeface="Bookman Old Style" pitchFamily="18" charset="0"/>
              </a:rPr>
              <a:t>бельепроводов</a:t>
            </a:r>
            <a:r>
              <a:rPr lang="ru-RU" sz="2000" dirty="0" smtClean="0">
                <a:latin typeface="Bookman Old Style" pitchFamily="18" charset="0"/>
              </a:rPr>
              <a:t>, которые должны находиться в закрытом положении и иметь уплотнение в притворе (п.47);</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наружных водопроводов противопожарного водоснабжения, находящихся на территории организации, и внутренних водопроводов противопожарного водоснабжения (п. 48);</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задвижек с электроприводом, установленных на обводных линиях водомерных устройств, а также пожарных основных рабочих и резервных пожарных насосных агрегатов (п.52);</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пожарных автомобилей и </a:t>
            </a:r>
            <a:r>
              <a:rPr lang="ru-RU" sz="2000" dirty="0" err="1" smtClean="0">
                <a:latin typeface="Bookman Old Style" pitchFamily="18" charset="0"/>
              </a:rPr>
              <a:t>мотопомп</a:t>
            </a:r>
            <a:r>
              <a:rPr lang="ru-RU" sz="2000" dirty="0" smtClean="0">
                <a:latin typeface="Bookman Old Style" pitchFamily="18" charset="0"/>
              </a:rPr>
              <a:t>, а также техники, приспособленной (переоборудованной) для тушения пожаров (п.58);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dirty="0" smtClean="0"/>
              <a:t/>
            </a:r>
            <a:br>
              <a:rPr lang="ru-RU" dirty="0" smtClean="0"/>
            </a:br>
            <a:r>
              <a:rPr lang="ru-RU" dirty="0" smtClean="0"/>
              <a:t/>
            </a:r>
            <a:br>
              <a:rPr lang="ru-RU" dirty="0" smtClean="0"/>
            </a:br>
            <a:r>
              <a:rPr lang="ru-RU" dirty="0" smtClean="0">
                <a:latin typeface="Bookman Old Style" pitchFamily="18" charset="0"/>
              </a:rPr>
              <a:t> </a:t>
            </a:r>
            <a:br>
              <a:rPr lang="ru-RU" dirty="0" smtClean="0">
                <a:latin typeface="Bookman Old Style" pitchFamily="18" charset="0"/>
              </a:rPr>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4000" dirty="0" smtClean="0">
                <a:latin typeface="Bookman Old Style" pitchFamily="18" charset="0"/>
              </a:rPr>
              <a:t>Правительство Российской Федерации</a:t>
            </a: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ПОСТАНОВЛЕНИЕ</a:t>
            </a:r>
            <a:br>
              <a:rPr lang="ru-RU" dirty="0" smtClean="0">
                <a:latin typeface="Bookman Old Style" pitchFamily="18" charset="0"/>
              </a:rPr>
            </a:br>
            <a:r>
              <a:rPr lang="ru-RU" sz="2400" dirty="0" smtClean="0">
                <a:latin typeface="Bookman Old Style" pitchFamily="18" charset="0"/>
              </a:rPr>
              <a:t>от 16 сентября 2020года                                   № 1479</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4900" dirty="0" smtClean="0">
                <a:latin typeface="Bookman Old Style" pitchFamily="18" charset="0"/>
              </a:rPr>
              <a:t>О </a:t>
            </a:r>
            <a:br>
              <a:rPr lang="ru-RU" sz="4900" dirty="0" smtClean="0">
                <a:latin typeface="Bookman Old Style" pitchFamily="18" charset="0"/>
              </a:rPr>
            </a:br>
            <a:r>
              <a:rPr lang="ru-RU" sz="4900" dirty="0" smtClean="0">
                <a:latin typeface="Bookman Old Style" pitchFamily="18" charset="0"/>
              </a:rPr>
              <a:t>Противопожарном режиме</a:t>
            </a: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endParaRPr lang="ru-RU" dirty="0">
              <a:latin typeface="Bookman Old Style"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4000" b="1" dirty="0" smtClean="0">
                <a:latin typeface="Bookman Old Style" pitchFamily="18" charset="0"/>
              </a:rPr>
              <a:t>ЗАПРЕЩАЕТСЯ</a:t>
            </a:r>
            <a:r>
              <a:rPr lang="ru-RU" b="1" dirty="0" smtClean="0">
                <a:latin typeface="Bookman Old Style" pitchFamily="18" charset="0"/>
              </a:rPr>
              <a:t>:</a:t>
            </a:r>
            <a:r>
              <a:rPr lang="ru-RU" dirty="0" smtClean="0">
                <a:latin typeface="Bookman Old Style" pitchFamily="18" charset="0"/>
              </a:rPr>
              <a:t/>
            </a:r>
            <a:br>
              <a:rPr lang="ru-RU" dirty="0" smtClean="0">
                <a:latin typeface="Bookman Old Style" pitchFamily="18" charset="0"/>
              </a:rPr>
            </a:br>
            <a:r>
              <a:rPr lang="ru-RU" dirty="0" smtClean="0">
                <a:latin typeface="Bookman Old Style" pitchFamily="18" charset="0"/>
              </a:rPr>
              <a:t/>
            </a:r>
            <a:br>
              <a:rPr lang="ru-RU" dirty="0" smtClean="0">
                <a:latin typeface="Bookman Old Style" pitchFamily="18" charset="0"/>
              </a:rPr>
            </a:br>
            <a:r>
              <a:rPr lang="ru-RU" sz="1800" dirty="0" smtClean="0">
                <a:latin typeface="Bookman Old Style" pitchFamily="18" charset="0"/>
              </a:rPr>
              <a:t>-</a:t>
            </a:r>
            <a:r>
              <a:rPr lang="ru-RU" sz="2000" dirty="0" smtClean="0">
                <a:latin typeface="Bookman Old Style" pitchFamily="18" charset="0"/>
              </a:rPr>
              <a:t>использовать подвальные и цокольные этажи для организации детского досуга (детские развивающие центры, развлекательные центры, залы для проведения торжественных мероприятий и праздников, спортивных мероприятий), если это не предусмотрено проектной документацией (п.8);</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курение на территории и в помещении складов и баз, хлебоприемных пунктов, злаковых массивов и сенокосных угодий, объектов здравоохранения, образования, транспорта, торговли, добычи, переработки и хранения легковоспламеняющихся и горючих жидкостей и горючих газов, объектов производства всех видов взрывчатых веществ, взрывопожароопасных и пожароопасных участков, за исключением мест, специально отведенных для курения в соответствии с законодательством Российской Федерации(п.11);</a:t>
            </a:r>
            <a:br>
              <a:rPr lang="ru-RU" sz="2000" dirty="0" smtClean="0">
                <a:latin typeface="Bookman Old Style" pitchFamily="18" charset="0"/>
              </a:rPr>
            </a:br>
            <a:r>
              <a:rPr lang="ru-RU" sz="1800" dirty="0" smtClean="0"/>
              <a:t/>
            </a:r>
            <a:br>
              <a:rPr lang="ru-RU" sz="1800" dirty="0" smtClean="0"/>
            </a:br>
            <a:endParaRPr lang="ru-RU" sz="2000" dirty="0">
              <a:latin typeface="Bookman Old Style"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b="1" dirty="0" smtClean="0">
                <a:latin typeface="Bookman Old Style" pitchFamily="18" charset="0"/>
              </a:rPr>
              <a:t>ЗАПРЕЩАЕТСЯ:</a:t>
            </a:r>
            <a:r>
              <a:rPr lang="ru-RU" dirty="0" smtClean="0">
                <a:latin typeface="Bookman Old Style" pitchFamily="18" charset="0"/>
              </a:rPr>
              <a:t/>
            </a:r>
            <a:br>
              <a:rPr lang="ru-RU" dirty="0" smtClean="0">
                <a:latin typeface="Bookman Old Style" pitchFamily="18" charset="0"/>
              </a:rPr>
            </a:br>
            <a:r>
              <a:rPr lang="ru-RU" sz="4000" dirty="0" smtClean="0">
                <a:latin typeface="Bookman Old Style" pitchFamily="18" charset="0"/>
              </a:rPr>
              <a:t/>
            </a:r>
            <a:br>
              <a:rPr lang="ru-RU" sz="4000" dirty="0" smtClean="0">
                <a:latin typeface="Bookman Old Style" pitchFamily="18" charset="0"/>
              </a:rPr>
            </a:br>
            <a:r>
              <a:rPr lang="ru-RU" sz="2000" dirty="0" smtClean="0">
                <a:latin typeface="Bookman Old Style" pitchFamily="18" charset="0"/>
              </a:rPr>
              <a:t>- хранить и применять на чердаках, в подвальных, цокольных и подземных этажах, а также под свайным пространством зданий легковоспламеняющиеся и горючие жидкости, порох, взрывчатые вещества, пиротехнические изделия, баллоны с горючими газами, товары в аэрозольной упаковке, отходы любых классов опасности и другие </a:t>
            </a:r>
            <a:r>
              <a:rPr lang="ru-RU" sz="2000" dirty="0" err="1" smtClean="0">
                <a:latin typeface="Bookman Old Style" pitchFamily="18" charset="0"/>
              </a:rPr>
              <a:t>пожаровзрывоопасные</a:t>
            </a:r>
            <a:r>
              <a:rPr lang="ru-RU" sz="2000" dirty="0" smtClean="0">
                <a:latin typeface="Bookman Old Style" pitchFamily="18" charset="0"/>
              </a:rPr>
              <a:t> вещества и материалы (п.16а);</a:t>
            </a:r>
            <a:br>
              <a:rPr lang="ru-RU" sz="2000" dirty="0" smtClean="0">
                <a:latin typeface="Bookman Old Style" pitchFamily="18" charset="0"/>
              </a:rPr>
            </a:br>
            <a:r>
              <a:rPr lang="ru-RU" sz="2000" dirty="0" smtClean="0"/>
              <a:t/>
            </a:r>
            <a:br>
              <a:rPr lang="ru-RU" sz="2000" dirty="0" smtClean="0"/>
            </a:br>
            <a:r>
              <a:rPr lang="ru-RU" sz="2000" dirty="0" smtClean="0">
                <a:latin typeface="Bookman Old Style" pitchFamily="18" charset="0"/>
              </a:rPr>
              <a:t>- использовать чердаки, технические, подвальные и цокольные этажи, подполья, вентиляционные камеры и другие технические помещения для организации производственных участков, мастерских, а также для хранения продукции, оборудования, мебели и других предметов (п.16б);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размещать и эксплуатировать в лифтовых холлах кладовые, киоски, ларьки и другие подобные помещения, а также хранить горючие материалы (п.16в);</a:t>
            </a:r>
            <a:r>
              <a:rPr lang="ru-RU" sz="2000" dirty="0" smtClean="0"/>
              <a:t/>
            </a:r>
            <a:br>
              <a:rPr lang="ru-RU" sz="2000" dirty="0" smtClean="0"/>
            </a:br>
            <a:endParaRPr lang="ru-RU" sz="2000" dirty="0">
              <a:latin typeface="Bookman Old Style"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9144000" cy="6572272"/>
          </a:xfrm>
        </p:spPr>
        <p:txBody>
          <a:bodyPr>
            <a:normAutofit fontScale="90000"/>
          </a:bodyPr>
          <a:lstStyle/>
          <a:p>
            <a:r>
              <a:rPr lang="ru-RU" sz="4000" b="1" dirty="0" smtClean="0">
                <a:latin typeface="Bookman Old Style" pitchFamily="18" charset="0"/>
              </a:rPr>
              <a:t>ЗАПРЕЩАЕТСЯ:</a:t>
            </a:r>
            <a:r>
              <a:rPr lang="ru-RU" sz="1800" dirty="0" smtClean="0">
                <a:latin typeface="Bookman Old Style" pitchFamily="18" charset="0"/>
              </a:rPr>
              <a:t/>
            </a:r>
            <a:br>
              <a:rPr lang="ru-RU" sz="1800" dirty="0" smtClean="0">
                <a:latin typeface="Bookman Old Style" pitchFamily="18" charset="0"/>
              </a:rPr>
            </a:br>
            <a:r>
              <a:rPr lang="ru-RU" sz="4000" dirty="0" smtClean="0">
                <a:latin typeface="Bookman Old Style" pitchFamily="18" charset="0"/>
              </a:rPr>
              <a:t/>
            </a:r>
            <a:br>
              <a:rPr lang="ru-RU" sz="4000" dirty="0" smtClean="0">
                <a:latin typeface="Bookman Old Style" pitchFamily="18" charset="0"/>
              </a:rPr>
            </a:br>
            <a:r>
              <a:rPr lang="ru-RU" sz="1800" dirty="0" smtClean="0">
                <a:latin typeface="Bookman Old Style" pitchFamily="18" charset="0"/>
              </a:rPr>
              <a:t>-</a:t>
            </a:r>
            <a:r>
              <a:rPr lang="ru-RU" sz="4000" dirty="0" smtClean="0"/>
              <a:t> </a:t>
            </a:r>
            <a:r>
              <a:rPr lang="ru-RU" sz="2000" dirty="0" smtClean="0">
                <a:latin typeface="Bookman Old Style" pitchFamily="18" charset="0"/>
              </a:rPr>
              <a:t>устанавливать глухие решетки на окнах и приямках у окон подвалов, являющихся аварийными выходами, за исключением случаев, специально предусмотренных в нормативных правовых актах Российской Федерации и нормативных документах по пожарной безопасности (16 г);</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снимать предусмотренные проектной документацией двери эвакуационных выходов из поэтажных коридоров, холлов, фойе, вестибюлей, тамбуров, </a:t>
            </a:r>
            <a:r>
              <a:rPr lang="ru-RU" sz="2000" dirty="0" err="1" smtClean="0">
                <a:latin typeface="Bookman Old Style" pitchFamily="18" charset="0"/>
              </a:rPr>
              <a:t>тамбур-шлюзов</a:t>
            </a:r>
            <a:r>
              <a:rPr lang="ru-RU" sz="2000" dirty="0" smtClean="0">
                <a:latin typeface="Bookman Old Style" pitchFamily="18" charset="0"/>
              </a:rPr>
              <a:t> и лестничных клеток, а также другие двери, препятствующие распространению опасных факторов пожара на путях эвакуации(16д);</a:t>
            </a:r>
            <a:br>
              <a:rPr lang="ru-RU" sz="2000" dirty="0" smtClean="0">
                <a:latin typeface="Bookman Old Style" pitchFamily="18" charset="0"/>
              </a:rPr>
            </a:br>
            <a:r>
              <a:rPr lang="ru-RU" sz="2000" dirty="0" smtClean="0">
                <a:latin typeface="Bookman Old Style" pitchFamily="18" charset="0"/>
              </a:rPr>
              <a:t>- </a:t>
            </a:r>
            <a:r>
              <a:rPr lang="ru-RU" sz="4000" dirty="0" smtClean="0"/>
              <a:t> </a:t>
            </a:r>
            <a:r>
              <a:rPr lang="ru-RU" sz="2000" dirty="0" smtClean="0">
                <a:latin typeface="Bookman Old Style" pitchFamily="18" charset="0"/>
              </a:rPr>
              <a:t>размещать мебель, оборудование и другие предметы на путях эвакуации, у дверей эвакуационных выходов, люков на балконах и лоджиях, в переходах между секциями и местах выходов на наружные эвакуационные лестницы, кровлю, покрытие, а также демонтировать </a:t>
            </a:r>
            <a:r>
              <a:rPr lang="ru-RU" sz="2000" dirty="0" err="1" smtClean="0">
                <a:latin typeface="Bookman Old Style" pitchFamily="18" charset="0"/>
              </a:rPr>
              <a:t>межбалконные</a:t>
            </a:r>
            <a:r>
              <a:rPr lang="ru-RU" sz="2000" dirty="0" smtClean="0">
                <a:latin typeface="Bookman Old Style" pitchFamily="18" charset="0"/>
              </a:rPr>
              <a:t> лестницы, заваривать люки на балконах и лоджиях квартир (16ж);</a:t>
            </a:r>
            <a:r>
              <a:rPr lang="ru-RU" sz="3600" dirty="0" smtClean="0"/>
              <a:t/>
            </a:r>
            <a:br>
              <a:rPr lang="ru-RU" sz="3600" dirty="0" smtClean="0"/>
            </a:br>
            <a:r>
              <a:rPr lang="ru-RU" sz="4000" dirty="0" smtClean="0"/>
              <a:t/>
            </a:r>
            <a:br>
              <a:rPr lang="ru-RU" sz="4000" dirty="0" smtClean="0"/>
            </a:br>
            <a:endParaRPr lang="ru-RU" sz="4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4000" b="1" dirty="0" smtClean="0">
                <a:latin typeface="Bookman Old Style" pitchFamily="18" charset="0"/>
              </a:rPr>
              <a:t>ЗАПРЕЩАЕТСЯ:</a:t>
            </a:r>
            <a:r>
              <a:rPr lang="ru-RU" sz="4000" dirty="0" smtClean="0">
                <a:latin typeface="Bookman Old Style" pitchFamily="18" charset="0"/>
              </a:rPr>
              <a:t/>
            </a:r>
            <a:br>
              <a:rPr lang="ru-RU" sz="4000" dirty="0" smtClean="0">
                <a:latin typeface="Bookman Old Style" pitchFamily="18" charset="0"/>
              </a:rPr>
            </a:br>
            <a:r>
              <a:rPr lang="ru-RU" sz="1800" dirty="0" smtClean="0">
                <a:latin typeface="Bookman Old Style" pitchFamily="18" charset="0"/>
              </a:rPr>
              <a:t>-</a:t>
            </a:r>
            <a:r>
              <a:rPr lang="ru-RU" sz="4000" dirty="0" smtClean="0"/>
              <a:t>  </a:t>
            </a:r>
            <a:r>
              <a:rPr lang="ru-RU" sz="2000" dirty="0" smtClean="0">
                <a:latin typeface="Bookman Old Style" pitchFamily="18" charset="0"/>
              </a:rPr>
              <a:t>проводить уборку помещений и чистку одежды с применением бензина, керосина и других легковоспламеняющихся и горючих жидкостей, а также производить отогревание замерзших коммуникаций, транспортирующих или содержащих в себе горючие вещества и материалы, с применением открытого огня (</a:t>
            </a:r>
            <a:r>
              <a:rPr lang="ru-RU" sz="2000" dirty="0" err="1" smtClean="0">
                <a:latin typeface="Bookman Old Style" pitchFamily="18" charset="0"/>
              </a:rPr>
              <a:t>п</a:t>
            </a:r>
            <a:r>
              <a:rPr lang="ru-RU" sz="2000" dirty="0" smtClean="0">
                <a:latin typeface="Bookman Old Style" pitchFamily="18" charset="0"/>
              </a:rPr>
              <a:t> 16 </a:t>
            </a:r>
            <a:r>
              <a:rPr lang="ru-RU" sz="2000" dirty="0" err="1" smtClean="0">
                <a:latin typeface="Bookman Old Style" pitchFamily="18" charset="0"/>
              </a:rPr>
              <a:t>з</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устраивать на лестничных клетках кладовые и другие подсобные помещения, а также хранить под лестничными маршами и на лестничных площадках вещи, мебель, оборудование и другие горючие материалы (п16 к);</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размещать на лестничных клетках, в поэтажных коридорах, а также на открытых переходах наружных воздушных зон незадымляемых лестничных клеток внешние блоки кондиционеров (п16 м); </a:t>
            </a:r>
            <a:br>
              <a:rPr lang="ru-RU" sz="2000" dirty="0" smtClean="0">
                <a:latin typeface="Bookman Old Style" pitchFamily="18" charset="0"/>
              </a:rPr>
            </a:br>
            <a:r>
              <a:rPr lang="ru-RU" sz="2000" dirty="0" smtClean="0"/>
              <a:t/>
            </a:r>
            <a:br>
              <a:rPr lang="ru-RU" sz="2000" dirty="0" smtClean="0"/>
            </a:br>
            <a:r>
              <a:rPr lang="ru-RU" sz="2000" dirty="0" smtClean="0">
                <a:latin typeface="Bookman Old Style" pitchFamily="18" charset="0"/>
              </a:rPr>
              <a:t> </a:t>
            </a:r>
            <a:r>
              <a:rPr lang="ru-RU" sz="1800" dirty="0" smtClean="0"/>
              <a:t/>
            </a:r>
            <a:br>
              <a:rPr lang="ru-RU" sz="1800" dirty="0" smtClean="0"/>
            </a:br>
            <a:r>
              <a:rPr lang="ru-RU" sz="2000" dirty="0" smtClean="0">
                <a:latin typeface="Bookman Old Style" pitchFamily="18" charset="0"/>
              </a:rPr>
              <a:t/>
            </a:r>
            <a:br>
              <a:rPr lang="ru-RU" sz="2000" dirty="0" smtClean="0">
                <a:latin typeface="Bookman Old Style" pitchFamily="18" charset="0"/>
              </a:rPr>
            </a:br>
            <a:endParaRPr lang="ru-RU" sz="2000" dirty="0">
              <a:latin typeface="Bookman Old Style"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Autofit/>
          </a:bodyPr>
          <a:lstStyle/>
          <a:p>
            <a:r>
              <a:rPr lang="ru-RU" b="1" dirty="0" smtClean="0">
                <a:latin typeface="Bookman Old Style" pitchFamily="18" charset="0"/>
              </a:rPr>
              <a:t>Руководитель организации</a:t>
            </a:r>
            <a:br>
              <a:rPr lang="ru-RU" b="1" dirty="0" smtClean="0">
                <a:latin typeface="Bookman Old Style" pitchFamily="18" charset="0"/>
              </a:rPr>
            </a:br>
            <a:r>
              <a:rPr lang="ru-RU" b="1" dirty="0" smtClean="0">
                <a:latin typeface="Bookman Old Style" pitchFamily="18" charset="0"/>
              </a:rPr>
              <a:t> </a:t>
            </a:r>
            <a:br>
              <a:rPr lang="ru-RU" b="1" dirty="0" smtClean="0">
                <a:latin typeface="Bookman Old Style" pitchFamily="18" charset="0"/>
              </a:rPr>
            </a:br>
            <a:r>
              <a:rPr lang="ru-RU" b="1" dirty="0" smtClean="0">
                <a:latin typeface="Bookman Old Style" pitchFamily="18" charset="0"/>
              </a:rPr>
              <a:t>при проведении мероприятий с массовым</a:t>
            </a:r>
            <a:br>
              <a:rPr lang="ru-RU" b="1" dirty="0" smtClean="0">
                <a:latin typeface="Bookman Old Style" pitchFamily="18" charset="0"/>
              </a:rPr>
            </a:br>
            <a:r>
              <a:rPr lang="ru-RU" b="1" dirty="0" smtClean="0">
                <a:latin typeface="Bookman Old Style" pitchFamily="18" charset="0"/>
              </a:rPr>
              <a:t> </a:t>
            </a:r>
            <a:br>
              <a:rPr lang="ru-RU" b="1" dirty="0" smtClean="0">
                <a:latin typeface="Bookman Old Style" pitchFamily="18" charset="0"/>
              </a:rPr>
            </a:br>
            <a:r>
              <a:rPr lang="ru-RU" b="1" dirty="0" smtClean="0">
                <a:latin typeface="Bookman Old Style" pitchFamily="18" charset="0"/>
              </a:rPr>
              <a:t>пребыванием людей</a:t>
            </a:r>
            <a:endParaRPr lang="ru-RU" b="1" dirty="0">
              <a:latin typeface="Bookman Old Style"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3200" b="1" dirty="0" smtClean="0">
                <a:latin typeface="Bookman Old Style" pitchFamily="18" charset="0"/>
              </a:rPr>
              <a:t>ОБЕСПЕЧИВАЕТ:</a:t>
            </a:r>
            <a:r>
              <a:rPr lang="ru-RU" sz="3200" dirty="0" smtClean="0">
                <a:latin typeface="Bookman Old Style" pitchFamily="18" charset="0"/>
              </a:rPr>
              <a:t/>
            </a:r>
            <a:br>
              <a:rPr lang="ru-RU" sz="3200" dirty="0" smtClean="0">
                <a:latin typeface="Bookman Old Style" pitchFamily="18" charset="0"/>
              </a:rPr>
            </a:br>
            <a:r>
              <a:rPr lang="ru-RU" sz="3200" dirty="0" smtClean="0">
                <a:latin typeface="Bookman Old Style" pitchFamily="18" charset="0"/>
              </a:rPr>
              <a:t/>
            </a:r>
            <a:br>
              <a:rPr lang="ru-RU" sz="32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000" dirty="0" smtClean="0">
                <a:latin typeface="Bookman Old Style" pitchFamily="18" charset="0"/>
              </a:rPr>
              <a:t>- осмотр помещений перед началом мероприятий с массовым пребыванием людей в части соблюдения мер пожарной безопасности;</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дежурство ответственных лиц на сцене и в зальных помещениях.</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В помещениях без электрического освещения мероприятия с массовым пребыванием людей проводятся только в светлое время суток. В этих помещениях должно быть обеспечено естественное освещение (п.21).</a:t>
            </a:r>
            <a:r>
              <a:rPr lang="ru-RU" sz="2400" dirty="0" smtClean="0"/>
              <a:t/>
            </a:r>
            <a:br>
              <a:rPr lang="ru-RU" sz="2400" dirty="0" smtClean="0"/>
            </a:br>
            <a:endParaRPr lang="ru-RU" sz="2400" dirty="0">
              <a:latin typeface="Bookman Old Style"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357166"/>
            <a:ext cx="8715436" cy="6500834"/>
          </a:xfrm>
        </p:spPr>
        <p:txBody>
          <a:bodyPr>
            <a:normAutofit/>
          </a:bodyPr>
          <a:lstStyle/>
          <a:p>
            <a:r>
              <a:rPr lang="ru-RU" sz="2200" dirty="0" smtClean="0">
                <a:latin typeface="Bookman Old Style" pitchFamily="18" charset="0"/>
              </a:rPr>
              <a:t>На мероприятиях с массовым пребыванием людей применяются электрические гирлянды и иллюминация, имеющие соответствующие сертификаты соответствия.</a:t>
            </a:r>
            <a:br>
              <a:rPr lang="ru-RU" sz="2200" dirty="0" smtClean="0">
                <a:latin typeface="Bookman Old Style" pitchFamily="18" charset="0"/>
              </a:rPr>
            </a:br>
            <a:r>
              <a:rPr lang="ru-RU" sz="2200" dirty="0" smtClean="0">
                <a:latin typeface="Bookman Old Style" pitchFamily="18" charset="0"/>
              </a:rPr>
              <a:t/>
            </a:r>
            <a:br>
              <a:rPr lang="ru-RU" sz="2200" dirty="0" smtClean="0">
                <a:latin typeface="Bookman Old Style" pitchFamily="18" charset="0"/>
              </a:rPr>
            </a:br>
            <a:r>
              <a:rPr lang="ru-RU" sz="2200" dirty="0" smtClean="0">
                <a:latin typeface="Bookman Old Style" pitchFamily="18" charset="0"/>
              </a:rPr>
              <a:t/>
            </a:r>
            <a:br>
              <a:rPr lang="ru-RU" sz="2200" dirty="0" smtClean="0">
                <a:latin typeface="Bookman Old Style" pitchFamily="18" charset="0"/>
              </a:rPr>
            </a:br>
            <a:r>
              <a:rPr lang="ru-RU" sz="2200" dirty="0" smtClean="0">
                <a:latin typeface="Bookman Old Style" pitchFamily="18" charset="0"/>
              </a:rPr>
              <a:t>При обнаружении неисправности в иллюминации или гирляндах (нагрев и повреждение изоляции проводов, искрение и др.) иллюминации или гирлянды немедленно обесточиваются.</a:t>
            </a:r>
            <a:br>
              <a:rPr lang="ru-RU" sz="2200" dirty="0" smtClean="0">
                <a:latin typeface="Bookman Old Style" pitchFamily="18" charset="0"/>
              </a:rPr>
            </a:br>
            <a:r>
              <a:rPr lang="ru-RU" sz="2200" dirty="0" smtClean="0">
                <a:latin typeface="Bookman Old Style" pitchFamily="18" charset="0"/>
              </a:rPr>
              <a:t/>
            </a:r>
            <a:br>
              <a:rPr lang="ru-RU" sz="2200" dirty="0" smtClean="0">
                <a:latin typeface="Bookman Old Style" pitchFamily="18" charset="0"/>
              </a:rPr>
            </a:br>
            <a:r>
              <a:rPr lang="ru-RU" sz="2200" dirty="0" smtClean="0">
                <a:latin typeface="Bookman Old Style" pitchFamily="18" charset="0"/>
              </a:rPr>
              <a:t/>
            </a:r>
            <a:br>
              <a:rPr lang="ru-RU" sz="2200" dirty="0" smtClean="0">
                <a:latin typeface="Bookman Old Style" pitchFamily="18" charset="0"/>
              </a:rPr>
            </a:br>
            <a:r>
              <a:rPr lang="ru-RU" sz="2200" dirty="0" smtClean="0">
                <a:latin typeface="Bookman Old Style" pitchFamily="18" charset="0"/>
              </a:rPr>
              <a:t>Новогодняя елка устанавливается на устойчивом основании и не должна загромождать эвакуационные пути и выходы из помещения. Ветки елки должны находиться на расстоянии не менее 1 метра от стен и потолков, а также приборов систем отопления и кондиционирования (п.21).</a:t>
            </a:r>
            <a:r>
              <a:rPr lang="ru-RU" dirty="0" smtClean="0"/>
              <a:t/>
            </a:r>
            <a:br>
              <a:rPr lang="ru-RU" dirty="0" smtClean="0"/>
            </a:b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3600" b="1" dirty="0" smtClean="0">
                <a:latin typeface="Bookman Old Style" pitchFamily="18" charset="0"/>
              </a:rPr>
              <a:t>ЗАПРЕЩАЕТСЯ (п.22</a:t>
            </a:r>
            <a:r>
              <a:rPr lang="ru-RU" sz="3600" b="1" dirty="0" smtClean="0">
                <a:latin typeface="Bookman Old Style" pitchFamily="18" charset="0"/>
              </a:rPr>
              <a:t>):</a:t>
            </a:r>
            <a:br>
              <a:rPr lang="ru-RU" sz="3600" b="1" dirty="0" smtClean="0">
                <a:latin typeface="Bookman Old Style" pitchFamily="18" charset="0"/>
              </a:rPr>
            </a:br>
            <a:r>
              <a:rPr lang="ru-RU" sz="3600" dirty="0" smtClean="0">
                <a:latin typeface="Bookman Old Style" pitchFamily="18" charset="0"/>
              </a:rPr>
              <a:t/>
            </a:r>
            <a:br>
              <a:rPr lang="ru-RU" sz="3600" dirty="0" smtClean="0">
                <a:latin typeface="Bookman Old Style" pitchFamily="18" charset="0"/>
              </a:rPr>
            </a:br>
            <a:r>
              <a:rPr lang="ru-RU" sz="2000" dirty="0" smtClean="0">
                <a:latin typeface="Bookman Old Style" pitchFamily="18" charset="0"/>
              </a:rPr>
              <a:t> а) применять дуговые прожекторы со степенью защиты менее IP54 и свечи (кроме культовых сооружений);</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б) проводить перед началом или во время представления огневые, покрасочные и другие пожароопасные и </a:t>
            </a:r>
            <a:r>
              <a:rPr lang="ru-RU" sz="2000" dirty="0" err="1" smtClean="0">
                <a:latin typeface="Bookman Old Style" pitchFamily="18" charset="0"/>
              </a:rPr>
              <a:t>пожаровзрывоопасные</a:t>
            </a:r>
            <a:r>
              <a:rPr lang="ru-RU" sz="2000" dirty="0" smtClean="0">
                <a:latin typeface="Bookman Old Style" pitchFamily="18" charset="0"/>
              </a:rPr>
              <a:t> работы;</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в) уменьшать ширину проходов между рядами и устанавливать в проходах дополнительные кресла, стулья и др.;</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г) превышать нормативное количество одновременно находящихся людей в залах (помещениях) и (или) количество, определенное расчетом, исходя из условий обеспечения безопасной эвакуации людей при пожаре. При отсутствии нормативных требований о максимальном допустимом количестве людей в помещении следует исходить из расчета не менее 1 кв. метра на одного человека.</a:t>
            </a:r>
            <a:r>
              <a:rPr lang="ru-RU" sz="2000" dirty="0" smtClean="0"/>
              <a:t/>
            </a:r>
            <a:br>
              <a:rPr lang="ru-RU" sz="2000" dirty="0" smtClean="0"/>
            </a:br>
            <a:endParaRPr lang="ru-RU" sz="2000" dirty="0">
              <a:latin typeface="Bookman Old Style"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b="1" dirty="0" smtClean="0">
                <a:latin typeface="Bookman Old Style" pitchFamily="18" charset="0"/>
              </a:rPr>
              <a:t>Руководитель организации</a:t>
            </a:r>
            <a:br>
              <a:rPr lang="ru-RU" b="1" dirty="0" smtClean="0">
                <a:latin typeface="Bookman Old Style" pitchFamily="18" charset="0"/>
              </a:rPr>
            </a:br>
            <a:r>
              <a:rPr lang="ru-RU" b="1" dirty="0" smtClean="0">
                <a:latin typeface="Bookman Old Style" pitchFamily="18" charset="0"/>
              </a:rPr>
              <a:t> </a:t>
            </a:r>
            <a:br>
              <a:rPr lang="ru-RU" b="1" dirty="0" smtClean="0">
                <a:latin typeface="Bookman Old Style" pitchFamily="18" charset="0"/>
              </a:rPr>
            </a:br>
            <a:r>
              <a:rPr lang="ru-RU" b="1" dirty="0" smtClean="0">
                <a:latin typeface="Bookman Old Style" pitchFamily="18" charset="0"/>
              </a:rPr>
              <a:t>при эксплуатация </a:t>
            </a:r>
            <a:br>
              <a:rPr lang="ru-RU" b="1" dirty="0" smtClean="0">
                <a:latin typeface="Bookman Old Style" pitchFamily="18" charset="0"/>
              </a:rPr>
            </a:br>
            <a:r>
              <a:rPr lang="ru-RU" b="1" dirty="0" smtClean="0">
                <a:latin typeface="Bookman Old Style" pitchFamily="18" charset="0"/>
              </a:rPr>
              <a:t/>
            </a:r>
            <a:br>
              <a:rPr lang="ru-RU" b="1" dirty="0" smtClean="0">
                <a:latin typeface="Bookman Old Style" pitchFamily="18" charset="0"/>
              </a:rPr>
            </a:br>
            <a:r>
              <a:rPr lang="ru-RU" b="1" dirty="0" smtClean="0">
                <a:latin typeface="Bookman Old Style" pitchFamily="18" charset="0"/>
              </a:rPr>
              <a:t>эвакуационных путей и</a:t>
            </a:r>
            <a:br>
              <a:rPr lang="ru-RU" b="1" dirty="0" smtClean="0">
                <a:latin typeface="Bookman Old Style" pitchFamily="18" charset="0"/>
              </a:rPr>
            </a:br>
            <a:r>
              <a:rPr lang="ru-RU" b="1" dirty="0" smtClean="0">
                <a:latin typeface="Bookman Old Style" pitchFamily="18" charset="0"/>
              </a:rPr>
              <a:t/>
            </a:r>
            <a:br>
              <a:rPr lang="ru-RU" b="1" dirty="0" smtClean="0">
                <a:latin typeface="Bookman Old Style" pitchFamily="18" charset="0"/>
              </a:rPr>
            </a:br>
            <a:r>
              <a:rPr lang="ru-RU" b="1" dirty="0" smtClean="0">
                <a:latin typeface="Bookman Old Style" pitchFamily="18" charset="0"/>
              </a:rPr>
              <a:t> выходов</a:t>
            </a:r>
            <a:endParaRPr lang="ru-RU" b="1" dirty="0">
              <a:latin typeface="Bookman Old Style"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4000" b="1" dirty="0" smtClean="0">
                <a:latin typeface="Bookman Old Style" pitchFamily="18" charset="0"/>
              </a:rPr>
              <a:t>ОБЕСПЕЧИВАЕТ:</a:t>
            </a:r>
            <a:r>
              <a:rPr lang="ru-RU" sz="4000" dirty="0" smtClean="0">
                <a:latin typeface="Bookman Old Style" pitchFamily="18" charset="0"/>
              </a:rPr>
              <a:t/>
            </a:r>
            <a:br>
              <a:rPr lang="ru-RU" sz="4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23. Соблюдение проектных решений (в части освещенности, количества, размеров и объемно-планировочных решений эвакуационных путей и выходов, а также наличия на путях эвакуации знаков пожарной безопасности) в соответствии с требованиями части 4 статьи 4 Федерального закона "Технический регламент о требованиях пожарной безопасности".</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24.  Наличие на противопожарных дверях и воротах и исправное состояние приспособлений для </a:t>
            </a:r>
            <a:r>
              <a:rPr lang="ru-RU" sz="2000" dirty="0" err="1" smtClean="0">
                <a:latin typeface="Bookman Old Style" pitchFamily="18" charset="0"/>
              </a:rPr>
              <a:t>самозакрывания</a:t>
            </a:r>
            <a:r>
              <a:rPr lang="ru-RU" sz="2000" dirty="0" smtClean="0">
                <a:latin typeface="Bookman Old Style" pitchFamily="18" charset="0"/>
              </a:rPr>
              <a:t> и уплотнений в притворах, а на дверях лестничных клеток, дверях эвакуационных выходов, в том числе ведущих из подвала на первый этаж (за исключением дверей, ведущих в квартиры, коридоры, вестибюли (фойе) и непосредственно наружу), приспособлений для </a:t>
            </a:r>
            <a:r>
              <a:rPr lang="ru-RU" sz="2000" dirty="0" err="1" smtClean="0">
                <a:latin typeface="Bookman Old Style" pitchFamily="18" charset="0"/>
              </a:rPr>
              <a:t>самозакрывания</a:t>
            </a:r>
            <a:r>
              <a:rPr lang="ru-RU" sz="2000" dirty="0" smtClean="0">
                <a:latin typeface="Bookman Old Style" pitchFamily="18" charset="0"/>
              </a:rPr>
              <a:t>.</a:t>
            </a:r>
            <a:r>
              <a:rPr lang="ru-RU" sz="3600" dirty="0" smtClean="0"/>
              <a:t/>
            </a:r>
            <a:br>
              <a:rPr lang="ru-RU" sz="3600" dirty="0" smtClean="0"/>
            </a:br>
            <a:endParaRPr lang="ru-RU" sz="3600" dirty="0">
              <a:latin typeface="Bookman Old Styl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b="1" dirty="0">
                <a:latin typeface="Bookman Old Style" pitchFamily="18" charset="0"/>
              </a:rPr>
              <a:t>Настоящие Правила </a:t>
            </a:r>
            <a:r>
              <a:rPr lang="ru-RU" b="1" dirty="0" smtClean="0">
                <a:latin typeface="Bookman Old Style" pitchFamily="18" charset="0"/>
              </a:rPr>
              <a:t>устанавливают</a:t>
            </a:r>
            <a:r>
              <a:rPr lang="ru-RU" sz="3200" dirty="0" smtClean="0">
                <a:latin typeface="Bookman Old Style" pitchFamily="18" charset="0"/>
              </a:rPr>
              <a:t/>
            </a:r>
            <a:br>
              <a:rPr lang="ru-RU" sz="3200" dirty="0" smtClean="0">
                <a:latin typeface="Bookman Old Style" pitchFamily="18" charset="0"/>
              </a:rPr>
            </a:br>
            <a:r>
              <a:rPr lang="ru-RU" sz="3200" dirty="0">
                <a:latin typeface="Bookman Old Style" pitchFamily="18" charset="0"/>
              </a:rPr>
              <a:t/>
            </a:r>
            <a:br>
              <a:rPr lang="ru-RU" sz="3200" dirty="0">
                <a:latin typeface="Bookman Old Style" pitchFamily="18" charset="0"/>
              </a:rPr>
            </a:br>
            <a:r>
              <a:rPr lang="ru-RU" sz="3200" dirty="0" smtClean="0">
                <a:latin typeface="Bookman Old Style" pitchFamily="18" charset="0"/>
              </a:rPr>
              <a:t> </a:t>
            </a:r>
            <a:r>
              <a:rPr lang="ru-RU" sz="3200" dirty="0">
                <a:latin typeface="Bookman Old Style" pitchFamily="18" charset="0"/>
              </a:rPr>
              <a:t>требования пожарной безопасности, определяющие порядок поведения людей, порядок организации производства и (или) содержания территорий, зданий, сооружений, помещений организаций и других объектов защиты (далее - объекты защиты) в целях обеспечения пожарной безопасности.</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643710"/>
          </a:xfrm>
        </p:spPr>
        <p:txBody>
          <a:bodyPr>
            <a:normAutofit fontScale="90000"/>
          </a:bodyPr>
          <a:lstStyle/>
          <a:p>
            <a:r>
              <a:rPr lang="ru-RU" b="1" dirty="0" smtClean="0">
                <a:latin typeface="Bookman Old Style" pitchFamily="18" charset="0"/>
              </a:rPr>
              <a:t>ОБЕСПЕЧИВАЕТ:</a:t>
            </a:r>
            <a:r>
              <a:rPr lang="ru-RU" dirty="0" smtClean="0">
                <a:latin typeface="Bookman Old Style" pitchFamily="18" charset="0"/>
              </a:rPr>
              <a:t/>
            </a:r>
            <a:br>
              <a:rPr lang="ru-RU" dirty="0" smtClean="0">
                <a:latin typeface="Bookman Old Style" pitchFamily="18" charset="0"/>
              </a:rPr>
            </a:br>
            <a:r>
              <a:rPr lang="ru-RU" dirty="0" smtClean="0"/>
              <a:t/>
            </a:r>
            <a:br>
              <a:rPr lang="ru-RU" dirty="0" smtClean="0"/>
            </a:br>
            <a:r>
              <a:rPr lang="ru-RU" sz="2700" dirty="0" smtClean="0">
                <a:latin typeface="Bookman Old Style" pitchFamily="18" charset="0"/>
              </a:rPr>
              <a:t>26. Подразделениям пожарной охраны доступ в любые помещения для целей эвакуации и спасения людей, ограничения распространения, локализации и тушения пожара</a:t>
            </a:r>
            <a:r>
              <a:rPr lang="ru-RU" sz="2700" dirty="0" smtClean="0">
                <a:latin typeface="Bookman Old Style" pitchFamily="18" charset="0"/>
              </a:rPr>
              <a:t>.</a:t>
            </a:r>
            <a:br>
              <a:rPr lang="ru-RU" sz="2700" dirty="0" smtClean="0">
                <a:latin typeface="Bookman Old Style" pitchFamily="18" charset="0"/>
              </a:rPr>
            </a:br>
            <a:r>
              <a:rPr lang="ru-RU" sz="2700" dirty="0" smtClean="0">
                <a:latin typeface="Bookman Old Style" pitchFamily="18" charset="0"/>
              </a:rPr>
              <a:t/>
            </a:r>
            <a:br>
              <a:rPr lang="ru-RU" sz="2700" dirty="0" smtClean="0">
                <a:latin typeface="Bookman Old Style" pitchFamily="18" charset="0"/>
              </a:rPr>
            </a:br>
            <a:r>
              <a:rPr lang="ru-RU" sz="2700" dirty="0" smtClean="0">
                <a:latin typeface="Bookman Old Style" pitchFamily="18" charset="0"/>
              </a:rPr>
              <a:t>36. Наличие знаков пожарной безопасности, обозначающих в том числе пути эвакуации и эвакуационные выходы, места размещения аварийно-спасательных устройств и снаряжения, стоянки мобильных средств пожаротушения.</a:t>
            </a:r>
            <a:r>
              <a:rPr lang="ru-RU" sz="2700" dirty="0" smtClean="0"/>
              <a:t/>
            </a:r>
            <a:br>
              <a:rPr lang="ru-RU" sz="2700" dirty="0" smtClean="0"/>
            </a:br>
            <a:r>
              <a:rPr lang="ru-RU" dirty="0" smtClean="0"/>
              <a:t/>
            </a:r>
            <a:br>
              <a:rPr lang="ru-RU" dirty="0" smtClean="0"/>
            </a:b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b="1" dirty="0" smtClean="0">
                <a:latin typeface="Bookman Old Style" pitchFamily="18" charset="0"/>
              </a:rPr>
              <a:t>Запрещается:</a:t>
            </a:r>
            <a:br>
              <a:rPr lang="ru-RU" b="1" dirty="0" smtClean="0">
                <a:latin typeface="Bookman Old Style" pitchFamily="18" charset="0"/>
              </a:rPr>
            </a:br>
            <a:r>
              <a:rPr lang="ru-RU" b="1" dirty="0" smtClean="0">
                <a:latin typeface="Bookman Old Style" pitchFamily="18" charset="0"/>
              </a:rPr>
              <a:t>П.27</a:t>
            </a:r>
            <a:r>
              <a:rPr lang="ru-RU" dirty="0" smtClean="0">
                <a:latin typeface="Bookman Old Style" pitchFamily="18" charset="0"/>
              </a:rPr>
              <a:t/>
            </a:r>
            <a:br>
              <a:rPr lang="ru-RU" dirty="0" smtClean="0">
                <a:latin typeface="Bookman Old Style" pitchFamily="18" charset="0"/>
              </a:rPr>
            </a:br>
            <a:r>
              <a:rPr lang="ru-RU" sz="2000" dirty="0" smtClean="0">
                <a:latin typeface="Bookman Old Style" pitchFamily="18" charset="0"/>
              </a:rPr>
              <a:t>а) устраивать на путях эвакуации пороги (за исключением порогов в дверных проемах), устанавливать раздвижные и подъемно-опускные двери и ворота без возможности вручную открыть их изнутри и заблокировать в открытом состоянии, вращающиеся двери и турникеты, а также другие устройства, препятствующие свободной эвакуации людей, при отсутствии иных (дублирующих) путей эвакуации либо при отсутствии технических решений, позволяющих вручную открыть и заблокировать в открытом состоянии указанные устройства; </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б) размещать (устанавливать) на путях эвакуации и эвакуационных выходах (в том числе в проходах, коридорах, тамбурах, на галереях, в лифтовых холлах, на лестничных площадках, маршах лестниц, в дверных проемах, на эвакуационных люках) различные изделия, оборудование, отходы, мусор и другие предметы, препятствующие безопасной эвакуации, а также блокировать двери эвакуационных выходов;</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endParaRPr lang="ru-RU" sz="2000" dirty="0">
              <a:latin typeface="Bookman Old Style"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6583362"/>
          </a:xfrm>
        </p:spPr>
        <p:txBody>
          <a:bodyPr>
            <a:normAutofit fontScale="90000"/>
          </a:bodyPr>
          <a:lstStyle/>
          <a:p>
            <a:r>
              <a:rPr lang="ru-RU" b="1" dirty="0" smtClean="0">
                <a:latin typeface="Bookman Old Style" pitchFamily="18" charset="0"/>
              </a:rPr>
              <a:t>Запрещается:</a:t>
            </a:r>
            <a:r>
              <a:rPr lang="ru-RU" dirty="0" smtClean="0"/>
              <a:t/>
            </a:r>
            <a:br>
              <a:rPr lang="ru-RU" dirty="0" smtClean="0"/>
            </a:br>
            <a:r>
              <a:rPr lang="ru-RU" dirty="0" smtClean="0"/>
              <a:t/>
            </a:r>
            <a:br>
              <a:rPr lang="ru-RU" dirty="0" smtClean="0"/>
            </a:br>
            <a:r>
              <a:rPr lang="ru-RU" sz="2400" dirty="0" smtClean="0">
                <a:latin typeface="Bookman Old Style" pitchFamily="18" charset="0"/>
              </a:rPr>
              <a:t>в) устраивать в тамбурах выходов из зданий (за исключением квартир и индивидуальных жилых домов) сушилки и вешалки для одежды, гардеробы, а также хранить (в том числе временно) инвентарь и материалы;</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г) фиксировать самозакрывающиеся двери лестничных клеток, коридоров, холлов и тамбуров в открытом положении (если для этих целей не используются устройства, автоматически срабатывающие при пожаре), а также снимать их;</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err="1" smtClean="0">
                <a:latin typeface="Bookman Old Style" pitchFamily="18" charset="0"/>
              </a:rPr>
              <a:t>д</a:t>
            </a:r>
            <a:r>
              <a:rPr lang="ru-RU" sz="2400" dirty="0" smtClean="0">
                <a:latin typeface="Bookman Old Style" pitchFamily="18" charset="0"/>
              </a:rPr>
              <a:t>) изменять направление открывания дверей, за исключением дверей, открывание которых не нормируется или к которым предъявляются иные требования.</a:t>
            </a:r>
            <a:r>
              <a:rPr lang="ru-RU" dirty="0" smtClean="0"/>
              <a:t/>
            </a:r>
            <a:br>
              <a:rPr lang="ru-RU" dirty="0" smtClean="0"/>
            </a:br>
            <a:r>
              <a:rPr lang="ru-RU" dirty="0" smtClean="0"/>
              <a:t> </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a:bodyPr>
          <a:lstStyle/>
          <a:p>
            <a:r>
              <a:rPr lang="ru-RU" sz="4800" b="1" dirty="0" smtClean="0">
                <a:latin typeface="Bookman Old Style" pitchFamily="18" charset="0"/>
              </a:rPr>
              <a:t>СИСТЕМА</a:t>
            </a:r>
            <a:br>
              <a:rPr lang="ru-RU" sz="4800" b="1" dirty="0" smtClean="0">
                <a:latin typeface="Bookman Old Style" pitchFamily="18" charset="0"/>
              </a:rPr>
            </a:br>
            <a:r>
              <a:rPr lang="ru-RU" sz="4800" b="1" dirty="0" smtClean="0">
                <a:latin typeface="Bookman Old Style" pitchFamily="18" charset="0"/>
              </a:rPr>
              <a:t/>
            </a:r>
            <a:br>
              <a:rPr lang="ru-RU" sz="4800" b="1" dirty="0" smtClean="0">
                <a:latin typeface="Bookman Old Style" pitchFamily="18" charset="0"/>
              </a:rPr>
            </a:br>
            <a:r>
              <a:rPr lang="ru-RU" sz="4800" b="1" dirty="0" smtClean="0">
                <a:latin typeface="Bookman Old Style" pitchFamily="18" charset="0"/>
              </a:rPr>
              <a:t> ТЕПЛОСНАБЖЕНИЯ И</a:t>
            </a:r>
            <a:br>
              <a:rPr lang="ru-RU" sz="4800" b="1" dirty="0" smtClean="0">
                <a:latin typeface="Bookman Old Style" pitchFamily="18" charset="0"/>
              </a:rPr>
            </a:br>
            <a:r>
              <a:rPr lang="ru-RU" sz="4800" b="1" dirty="0" smtClean="0">
                <a:latin typeface="Bookman Old Style" pitchFamily="18" charset="0"/>
              </a:rPr>
              <a:t/>
            </a:r>
            <a:br>
              <a:rPr lang="ru-RU" sz="4800" b="1" dirty="0" smtClean="0">
                <a:latin typeface="Bookman Old Style" pitchFamily="18" charset="0"/>
              </a:rPr>
            </a:br>
            <a:r>
              <a:rPr lang="ru-RU" sz="4800" b="1" dirty="0" smtClean="0">
                <a:latin typeface="Bookman Old Style" pitchFamily="18" charset="0"/>
              </a:rPr>
              <a:t> ОТОПЛЕНИЯ</a:t>
            </a:r>
            <a:r>
              <a:rPr lang="ru-RU" sz="4800" dirty="0" smtClean="0">
                <a:latin typeface="Bookman Old Style" pitchFamily="18" charset="0"/>
              </a:rPr>
              <a:t/>
            </a:r>
            <a:br>
              <a:rPr lang="ru-RU" sz="4800" dirty="0" smtClean="0">
                <a:latin typeface="Bookman Old Style" pitchFamily="18" charset="0"/>
              </a:rPr>
            </a:br>
            <a:r>
              <a:rPr lang="ru-RU" sz="4800" dirty="0" smtClean="0">
                <a:latin typeface="Bookman Old Style" pitchFamily="18" charset="0"/>
              </a:rPr>
              <a:t/>
            </a:r>
            <a:br>
              <a:rPr lang="ru-RU" sz="4800" dirty="0" smtClean="0">
                <a:latin typeface="Bookman Old Style" pitchFamily="18" charset="0"/>
              </a:rPr>
            </a:br>
            <a:endParaRPr lang="ru-RU" sz="4800" dirty="0">
              <a:latin typeface="Bookman Old Style"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9001156" cy="6858000"/>
          </a:xfrm>
        </p:spPr>
        <p:txBody>
          <a:bodyPr>
            <a:normAutofit fontScale="90000"/>
          </a:bodyPr>
          <a:lstStyle/>
          <a:p>
            <a:r>
              <a:rPr lang="ru-RU" sz="2000" dirty="0" smtClean="0">
                <a:latin typeface="Bookman Old Style" pitchFamily="18" charset="0"/>
              </a:rPr>
              <a:t>77. Перед началом отопительного сезона руководители организации и физические лица организуют проведение проверок и ремонт печей, котельных, </a:t>
            </a:r>
            <a:r>
              <a:rPr lang="ru-RU" sz="2000" dirty="0" err="1" smtClean="0">
                <a:latin typeface="Bookman Old Style" pitchFamily="18" charset="0"/>
              </a:rPr>
              <a:t>теплогенераторных</a:t>
            </a:r>
            <a:r>
              <a:rPr lang="ru-RU" sz="2000" dirty="0" smtClean="0">
                <a:latin typeface="Bookman Old Style" pitchFamily="18" charset="0"/>
              </a:rPr>
              <a:t>, калориферных установок и каминов, а также других отопительных приборов и систем.</a:t>
            </a:r>
            <a:br>
              <a:rPr lang="ru-RU" sz="2000" dirty="0" smtClean="0">
                <a:latin typeface="Bookman Old Style" pitchFamily="18" charset="0"/>
              </a:rPr>
            </a:br>
            <a:r>
              <a:rPr lang="ru-RU" sz="2000" dirty="0" smtClean="0">
                <a:latin typeface="Bookman Old Style" pitchFamily="18" charset="0"/>
              </a:rPr>
              <a:t>Запрещается эксплуатировать печи и другие отопительные приборы без противопожарных разделок (</a:t>
            </a:r>
            <a:r>
              <a:rPr lang="ru-RU" sz="2000" dirty="0" err="1" smtClean="0">
                <a:latin typeface="Bookman Old Style" pitchFamily="18" charset="0"/>
              </a:rPr>
              <a:t>отступок</a:t>
            </a:r>
            <a:r>
              <a:rPr lang="ru-RU" sz="2000" dirty="0" smtClean="0">
                <a:latin typeface="Bookman Old Style" pitchFamily="18" charset="0"/>
              </a:rPr>
              <a:t>) от конструкций из горючих материалов, </a:t>
            </a:r>
            <a:r>
              <a:rPr lang="ru-RU" sz="2000" dirty="0" err="1" smtClean="0">
                <a:latin typeface="Bookman Old Style" pitchFamily="18" charset="0"/>
              </a:rPr>
              <a:t>предтопочных</a:t>
            </a:r>
            <a:r>
              <a:rPr lang="ru-RU" sz="2000" dirty="0" smtClean="0">
                <a:latin typeface="Bookman Old Style" pitchFamily="18" charset="0"/>
              </a:rPr>
              <a:t> листов, изготовленных из негорючего материала размером не менее 0,5 </a:t>
            </a:r>
            <a:r>
              <a:rPr lang="ru-RU" sz="2000" dirty="0" err="1" smtClean="0">
                <a:latin typeface="Bookman Old Style" pitchFamily="18" charset="0"/>
              </a:rPr>
              <a:t>х</a:t>
            </a:r>
            <a:r>
              <a:rPr lang="ru-RU" sz="2000" dirty="0" smtClean="0">
                <a:latin typeface="Bookman Old Style" pitchFamily="18" charset="0"/>
              </a:rPr>
              <a:t> 0,7 метра (на деревянном или другом полу из горючих материалов), а также при наличии прогаров и повреждений в разделках, наружных поверхностях печи, дымовых трубах, дымовых каналах и </a:t>
            </a:r>
            <a:r>
              <a:rPr lang="ru-RU" sz="2000" dirty="0" err="1" smtClean="0">
                <a:latin typeface="Bookman Old Style" pitchFamily="18" charset="0"/>
              </a:rPr>
              <a:t>предтопочных</a:t>
            </a:r>
            <a:r>
              <a:rPr lang="ru-RU" sz="2000" dirty="0" smtClean="0">
                <a:latin typeface="Bookman Old Style" pitchFamily="18" charset="0"/>
              </a:rPr>
              <a:t> листах.</a:t>
            </a:r>
            <a:br>
              <a:rPr lang="ru-RU" sz="2000" dirty="0" smtClean="0">
                <a:latin typeface="Bookman Old Style" pitchFamily="18" charset="0"/>
              </a:rPr>
            </a:br>
            <a:r>
              <a:rPr lang="ru-RU" sz="2000" dirty="0" smtClean="0">
                <a:latin typeface="Bookman Old Style" pitchFamily="18" charset="0"/>
              </a:rPr>
              <a:t>При обнаружении на примыкающих строительных конструкциях, выполненных из древесины или других горючих материалов, признаков термического повреждения (потемнение, обугливание, оплавление) эксплуатация печи прекращается. При этом поверхность поврежденной конструкции должна быть </a:t>
            </a:r>
            <a:r>
              <a:rPr lang="ru-RU" sz="2000" dirty="0" err="1" smtClean="0">
                <a:latin typeface="Bookman Old Style" pitchFamily="18" charset="0"/>
              </a:rPr>
              <a:t>теплоизолирована</a:t>
            </a:r>
            <a:r>
              <a:rPr lang="ru-RU" sz="2000" dirty="0" smtClean="0">
                <a:latin typeface="Bookman Old Style" pitchFamily="18" charset="0"/>
              </a:rPr>
              <a:t> либо увеличена величина разделки (</a:t>
            </a:r>
            <a:r>
              <a:rPr lang="ru-RU" sz="2000" dirty="0" err="1" smtClean="0">
                <a:latin typeface="Bookman Old Style" pitchFamily="18" charset="0"/>
              </a:rPr>
              <a:t>отступки</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Неисправные печи и другие отопительные приборы к эксплуатации не допускаются.</a:t>
            </a:r>
            <a:r>
              <a:rPr lang="ru-RU" sz="2800" dirty="0" smtClean="0"/>
              <a:t/>
            </a:r>
            <a:br>
              <a:rPr lang="ru-RU" sz="2800" dirty="0" smtClean="0"/>
            </a:br>
            <a:endParaRPr lang="ru-RU" sz="2800" dirty="0">
              <a:latin typeface="Bookman Old Style"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800" dirty="0" smtClean="0">
                <a:latin typeface="Bookman Old Style" pitchFamily="18" charset="0"/>
              </a:rPr>
              <a:t>78. Руководители организаций и физические лица перед началом отопительного сезона, а также в течение отопительного сезона обеспечивают очистку дымоходов и печей (отопительных приборов) от сажи не реже:</a:t>
            </a:r>
            <a:br>
              <a:rPr lang="ru-RU" sz="2800" dirty="0" smtClean="0">
                <a:latin typeface="Bookman Old Style" pitchFamily="18" charset="0"/>
              </a:rPr>
            </a:br>
            <a:r>
              <a:rPr lang="ru-RU" sz="2800" dirty="0" smtClean="0">
                <a:latin typeface="Bookman Old Style" pitchFamily="18" charset="0"/>
              </a:rPr>
              <a:t>1 раза в 3 месяца - для отопительных печей;</a:t>
            </a:r>
            <a:br>
              <a:rPr lang="ru-RU" sz="2800" dirty="0" smtClean="0">
                <a:latin typeface="Bookman Old Style" pitchFamily="18" charset="0"/>
              </a:rPr>
            </a:br>
            <a:r>
              <a:rPr lang="ru-RU" sz="2800" dirty="0" smtClean="0">
                <a:latin typeface="Bookman Old Style" pitchFamily="18" charset="0"/>
              </a:rPr>
              <a:t>1 раза в 2 месяца - для печей и очагов непрерывного действия;</a:t>
            </a:r>
            <a:br>
              <a:rPr lang="ru-RU" sz="2800" dirty="0" smtClean="0">
                <a:latin typeface="Bookman Old Style" pitchFamily="18" charset="0"/>
              </a:rPr>
            </a:br>
            <a:r>
              <a:rPr lang="ru-RU" sz="2800" dirty="0" smtClean="0">
                <a:latin typeface="Bookman Old Style" pitchFamily="18" charset="0"/>
              </a:rPr>
              <a:t>1 раза в 1 месяц - для кухонных плит и других печей непрерывной (долговременной) топки.</a:t>
            </a:r>
            <a:r>
              <a:rPr lang="ru-RU" dirty="0" smtClean="0"/>
              <a:t/>
            </a:r>
            <a:br>
              <a:rPr lang="ru-RU" dirty="0" smtClean="0"/>
            </a:b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000" dirty="0" smtClean="0">
                <a:latin typeface="Bookman Old Style" pitchFamily="18" charset="0"/>
              </a:rPr>
              <a:t>81. Топка печей в зданиях и сооружениях (за исключением жилых домов) прекращается не менее чем за 2 часа до завершения рабочего дня, а на социально значимых объектах защиты с круглосуточным пребыванием людей - не менее чем за 2 часа до отхода людей ко сну.</a:t>
            </a:r>
            <a:br>
              <a:rPr lang="ru-RU" sz="2000" dirty="0" smtClean="0">
                <a:latin typeface="Bookman Old Style" pitchFamily="18" charset="0"/>
              </a:rPr>
            </a:br>
            <a:r>
              <a:rPr lang="ru-RU" sz="2000" dirty="0" smtClean="0">
                <a:latin typeface="Bookman Old Style" pitchFamily="18" charset="0"/>
              </a:rPr>
              <a:t>В организациях с дневным пребыванием детей топка печей прекращается не позднее чем за 1 час до прихода детей и не начинается ранее их ухода из здания.</a:t>
            </a:r>
            <a:br>
              <a:rPr lang="ru-RU" sz="2000" dirty="0" smtClean="0">
                <a:latin typeface="Bookman Old Style" pitchFamily="18" charset="0"/>
              </a:rPr>
            </a:br>
            <a:r>
              <a:rPr lang="ru-RU" sz="2000" dirty="0" smtClean="0">
                <a:latin typeface="Bookman Old Style" pitchFamily="18" charset="0"/>
              </a:rPr>
              <a:t>Зола и шлак, выгребаемые из топок, должны быть залиты водой и удалены в специально отведенное для них место.</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82. Для отопления зданий допускается установка металлических печей только заводского изготовления. При этом руководителями организаций и физическими лицами обеспечивается выполнение технической документации изготовителей этих видов продукции</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83. Товары, стеллажи, витрины, прилавки, шкафы, горючие материалы и другое оборудование, изготовленные из горючих материалов, располагаются на расстоянии не менее 0,7 метра от печей, а от топочных отверстий - не менее 1,25 метра.</a:t>
            </a:r>
            <a:r>
              <a:rPr lang="ru-RU" sz="2000" dirty="0" smtClean="0"/>
              <a:t/>
            </a:r>
            <a:br>
              <a:rPr lang="ru-RU" sz="2000" dirty="0" smtClean="0"/>
            </a:br>
            <a:r>
              <a:rPr lang="ru-RU" sz="2000" dirty="0" smtClean="0"/>
              <a:t/>
            </a:r>
            <a:br>
              <a:rPr lang="ru-RU" sz="2000" dirty="0" smtClean="0"/>
            </a:br>
            <a:endParaRPr lang="ru-RU" sz="2000" dirty="0">
              <a:latin typeface="Bookman Old Style"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3600" b="1" dirty="0" smtClean="0">
                <a:latin typeface="Bookman Old Style" pitchFamily="18" charset="0"/>
              </a:rPr>
              <a:t>79. При эксплуатации котельных и других </a:t>
            </a:r>
            <a:r>
              <a:rPr lang="ru-RU" sz="3600" b="1" dirty="0" err="1" smtClean="0">
                <a:latin typeface="Bookman Old Style" pitchFamily="18" charset="0"/>
              </a:rPr>
              <a:t>теплопроизводящих</a:t>
            </a:r>
            <a:r>
              <a:rPr lang="ru-RU" sz="3600" b="1" dirty="0" smtClean="0">
                <a:latin typeface="Bookman Old Style" pitchFamily="18" charset="0"/>
              </a:rPr>
              <a:t> установок запрещается:</a:t>
            </a:r>
            <a:r>
              <a:rPr lang="ru-RU" sz="3600" dirty="0" smtClean="0">
                <a:latin typeface="Bookman Old Style" pitchFamily="18" charset="0"/>
              </a:rPr>
              <a:t/>
            </a:r>
            <a:br>
              <a:rPr lang="ru-RU" sz="36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а) допускать к работе лиц, не прошедших специального обучения и не получивших соответствующих квалификационных удостоверений;</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б) применять в качестве топлива отходы нефтепродуктов и другие легковоспламеняющиеся и горючие жидкости, которые не предусмотрены технической документацией на эксплуатацию оборудования;</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в) эксплуатировать </a:t>
            </a:r>
            <a:r>
              <a:rPr lang="ru-RU" sz="2000" dirty="0" err="1" smtClean="0">
                <a:latin typeface="Bookman Old Style" pitchFamily="18" charset="0"/>
              </a:rPr>
              <a:t>теплопроизводящие</a:t>
            </a:r>
            <a:r>
              <a:rPr lang="ru-RU" sz="2000" dirty="0" smtClean="0">
                <a:latin typeface="Bookman Old Style" pitchFamily="18" charset="0"/>
              </a:rPr>
              <a:t> установки при </a:t>
            </a:r>
            <a:r>
              <a:rPr lang="ru-RU" sz="2000" dirty="0" err="1" smtClean="0">
                <a:latin typeface="Bookman Old Style" pitchFamily="18" charset="0"/>
              </a:rPr>
              <a:t>подтекании</a:t>
            </a:r>
            <a:r>
              <a:rPr lang="ru-RU" sz="2000" dirty="0" smtClean="0">
                <a:latin typeface="Bookman Old Style" pitchFamily="18" charset="0"/>
              </a:rPr>
              <a:t> жидкого топлива (утечке газа) из систем топливоподачи, а также из вентилей у топки и емкости с топливом;</a:t>
            </a:r>
            <a:r>
              <a:rPr lang="ru-RU" sz="1600" dirty="0" smtClean="0"/>
              <a:t/>
            </a:r>
            <a:br>
              <a:rPr lang="ru-RU" sz="1600" dirty="0" smtClean="0"/>
            </a:br>
            <a:endParaRPr lang="ru-RU" sz="16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Autofit/>
          </a:bodyPr>
          <a:lstStyle/>
          <a:p>
            <a:r>
              <a:rPr lang="ru-RU" sz="2000" dirty="0" smtClean="0">
                <a:latin typeface="Bookman Old Style" pitchFamily="18" charset="0"/>
              </a:rPr>
              <a:t>г) подавать топливо при потухших форсунках или газовых горелках;</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err="1" smtClean="0">
                <a:latin typeface="Bookman Old Style" pitchFamily="18" charset="0"/>
              </a:rPr>
              <a:t>д</a:t>
            </a:r>
            <a:r>
              <a:rPr lang="ru-RU" sz="2000" dirty="0" smtClean="0">
                <a:latin typeface="Bookman Old Style" pitchFamily="18" charset="0"/>
              </a:rPr>
              <a:t>) разжигать установки без их предварительной продувки;</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е) работать при неисправных или отключенных приборах контроля и регулирования, предусмотренных изготовителем;</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ж) сушить горючие материалы на котлах, паропроводах и других теплогенерирующих установках;</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err="1" smtClean="0">
                <a:latin typeface="Bookman Old Style" pitchFamily="18" charset="0"/>
              </a:rPr>
              <a:t>з</a:t>
            </a:r>
            <a:r>
              <a:rPr lang="ru-RU" sz="2000" dirty="0" smtClean="0">
                <a:latin typeface="Bookman Old Style" pitchFamily="18" charset="0"/>
              </a:rPr>
              <a:t>) эксплуатировать котельные установки, работающие на твердом топливе, дымовые трубы которых не оборудованы искрогасителями и не очищены от сажи;</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и) чистить котел при открытой двери тамбура в железнодорожном подвижном составе при движении.</a:t>
            </a:r>
            <a:endParaRPr lang="ru-RU" sz="2000" dirty="0">
              <a:latin typeface="Bookman Old Style"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sz="3200" b="1" dirty="0" smtClean="0">
                <a:latin typeface="Bookman Old Style" pitchFamily="18" charset="0"/>
              </a:rPr>
              <a:t>80. При эксплуатации печного отопления запрещается:</a:t>
            </a:r>
            <a:br>
              <a:rPr lang="ru-RU" sz="3200" b="1"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а) оставлять без присмотра печи, которые топятся, а также поручать надзор за ними детям;</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б) располагать топливо, другие горючие вещества и материалы на </a:t>
            </a:r>
            <a:r>
              <a:rPr lang="ru-RU" sz="2000" dirty="0" err="1" smtClean="0">
                <a:latin typeface="Bookman Old Style" pitchFamily="18" charset="0"/>
              </a:rPr>
              <a:t>предтопочном</a:t>
            </a:r>
            <a:r>
              <a:rPr lang="ru-RU" sz="2000" dirty="0" smtClean="0">
                <a:latin typeface="Bookman Old Style" pitchFamily="18" charset="0"/>
              </a:rPr>
              <a:t> листе;</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в) применять для розжига печей бензин, керосин, дизельное топливо и другие легковоспламеняющиеся и горючие жидкости;</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г) топить углем, коксом и газом печи, не предназначенные для этих видов топлива;</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err="1" smtClean="0">
                <a:latin typeface="Bookman Old Style" pitchFamily="18" charset="0"/>
              </a:rPr>
              <a:t>д</a:t>
            </a:r>
            <a:r>
              <a:rPr lang="ru-RU" sz="2000" dirty="0" smtClean="0">
                <a:latin typeface="Bookman Old Style" pitchFamily="18" charset="0"/>
              </a:rPr>
              <a:t>) производить топку печей во время проведения в помещениях собраний и других массовых мероприятий;</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е) использовать вентиляционные и газовые каналы в качестве дымоходов;</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ж) перекаливать печи.</a:t>
            </a:r>
            <a:br>
              <a:rPr lang="ru-RU" sz="2000" dirty="0" smtClean="0">
                <a:latin typeface="Bookman Old Style" pitchFamily="18" charset="0"/>
              </a:rPr>
            </a:br>
            <a:endParaRPr lang="ru-RU" sz="2000" dirty="0">
              <a:latin typeface="Bookman Old Styl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6643710"/>
          </a:xfrm>
        </p:spPr>
        <p:txBody>
          <a:bodyPr>
            <a:normAutofit/>
          </a:bodyPr>
          <a:lstStyle/>
          <a:p>
            <a:pPr>
              <a:defRPr/>
            </a:pPr>
            <a:r>
              <a:rPr lang="ru-RU" sz="3600" dirty="0"/>
              <a:t>Лица допускаются к работе на объекте защиты только после прохождения обучения мерам пожарной безопасности</a:t>
            </a:r>
            <a:r>
              <a:rPr lang="ru-RU" sz="3600" dirty="0" smtClean="0"/>
              <a:t>.</a:t>
            </a:r>
            <a:br>
              <a:rPr lang="ru-RU" sz="3600" dirty="0" smtClean="0"/>
            </a:br>
            <a:r>
              <a:rPr lang="ru-RU" sz="3200" dirty="0">
                <a:latin typeface="Bookman Old Style" pitchFamily="18" charset="0"/>
              </a:rPr>
              <a:t/>
            </a:r>
            <a:br>
              <a:rPr lang="ru-RU" sz="3200" dirty="0">
                <a:latin typeface="Bookman Old Style" pitchFamily="18" charset="0"/>
              </a:rPr>
            </a:br>
            <a:r>
              <a:rPr lang="ru-RU" sz="3200" dirty="0">
                <a:latin typeface="Bookman Old Style" pitchFamily="18" charset="0"/>
              </a:rPr>
              <a:t> Обучение лиц мерам пожарной безопасности осуществляется по программам противопожарного инструктажа или программам дополнительного профессионального образования.</a:t>
            </a:r>
            <a:r>
              <a:rPr lang="ru-RU" sz="2400" dirty="0"/>
              <a:t/>
            </a:r>
            <a:br>
              <a:rPr lang="ru-RU" sz="2400" dirty="0"/>
            </a:br>
            <a:r>
              <a:rPr lang="ru-RU" sz="2400" b="1" dirty="0">
                <a:solidFill>
                  <a:srgbClr val="FF0000"/>
                </a:solidFill>
                <a:effectLst>
                  <a:outerShdw blurRad="38100" dist="38100" dir="2700000" algn="tl">
                    <a:srgbClr val="C0C0C0"/>
                  </a:outerShdw>
                </a:effectLst>
                <a:latin typeface="Bookman Old Style" pitchFamily="18" charset="0"/>
              </a:rPr>
              <a:t/>
            </a:r>
            <a:br>
              <a:rPr lang="ru-RU" sz="2400" b="1" dirty="0">
                <a:solidFill>
                  <a:srgbClr val="FF0000"/>
                </a:solidFill>
                <a:effectLst>
                  <a:outerShdw blurRad="38100" dist="38100" dir="2700000" algn="tl">
                    <a:srgbClr val="C0C0C0"/>
                  </a:outerShdw>
                </a:effectLst>
                <a:latin typeface="Bookman Old Style" pitchFamily="18" charset="0"/>
              </a:rPr>
            </a:br>
            <a:endParaRPr lang="ru-RU" sz="3600" dirty="0">
              <a:latin typeface="Bookman Old Style"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b="1" dirty="0" smtClean="0">
                <a:latin typeface="Bookman Old Style" pitchFamily="18" charset="0"/>
              </a:rPr>
              <a:t>Руководитель</a:t>
            </a:r>
            <a:br>
              <a:rPr lang="ru-RU" b="1" dirty="0" smtClean="0">
                <a:latin typeface="Bookman Old Style" pitchFamily="18" charset="0"/>
              </a:rPr>
            </a:br>
            <a:r>
              <a:rPr lang="ru-RU" b="1" dirty="0" smtClean="0">
                <a:latin typeface="Bookman Old Style" pitchFamily="18" charset="0"/>
              </a:rPr>
              <a:t> </a:t>
            </a:r>
            <a:br>
              <a:rPr lang="ru-RU" b="1" dirty="0" smtClean="0">
                <a:latin typeface="Bookman Old Style" pitchFamily="18" charset="0"/>
              </a:rPr>
            </a:br>
            <a:r>
              <a:rPr lang="ru-RU" b="1" dirty="0" smtClean="0">
                <a:latin typeface="Bookman Old Style" pitchFamily="18" charset="0"/>
              </a:rPr>
              <a:t>организации с ночным</a:t>
            </a:r>
            <a:br>
              <a:rPr lang="ru-RU" b="1" dirty="0" smtClean="0">
                <a:latin typeface="Bookman Old Style" pitchFamily="18" charset="0"/>
              </a:rPr>
            </a:br>
            <a:r>
              <a:rPr lang="ru-RU" b="1" dirty="0" smtClean="0">
                <a:latin typeface="Bookman Old Style" pitchFamily="18" charset="0"/>
              </a:rPr>
              <a:t/>
            </a:r>
            <a:br>
              <a:rPr lang="ru-RU" b="1" dirty="0" smtClean="0">
                <a:latin typeface="Bookman Old Style" pitchFamily="18" charset="0"/>
              </a:rPr>
            </a:br>
            <a:r>
              <a:rPr lang="ru-RU" b="1" dirty="0" smtClean="0">
                <a:latin typeface="Bookman Old Style" pitchFamily="18" charset="0"/>
              </a:rPr>
              <a:t> (круглосуточным)</a:t>
            </a:r>
            <a:br>
              <a:rPr lang="ru-RU" b="1" dirty="0" smtClean="0">
                <a:latin typeface="Bookman Old Style" pitchFamily="18" charset="0"/>
              </a:rPr>
            </a:br>
            <a:r>
              <a:rPr lang="ru-RU" b="1" dirty="0" smtClean="0">
                <a:latin typeface="Bookman Old Style" pitchFamily="18" charset="0"/>
              </a:rPr>
              <a:t/>
            </a:r>
            <a:br>
              <a:rPr lang="ru-RU" b="1" dirty="0" smtClean="0">
                <a:latin typeface="Bookman Old Style" pitchFamily="18" charset="0"/>
              </a:rPr>
            </a:br>
            <a:r>
              <a:rPr lang="ru-RU" b="1" dirty="0" smtClean="0">
                <a:latin typeface="Bookman Old Style" pitchFamily="18" charset="0"/>
              </a:rPr>
              <a:t> пребыванием людей </a:t>
            </a:r>
            <a:endParaRPr lang="ru-RU" b="1" dirty="0">
              <a:latin typeface="Bookman Old Style"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400" dirty="0" smtClean="0">
                <a:latin typeface="Bookman Old Style" pitchFamily="18" charset="0"/>
              </a:rPr>
              <a:t>6. организует круглосуточное дежурство обслуживающего персонала и обеспечивает обслуживающий персонал телефонной связью, исправными ручными электрическими фонарями (не менее 1 фонаря на каждого дежурного), средствами индивидуальной защиты органов дыхания и зрения человека от опасных факторов пожара из расчета не менее 1 средства индивидуальной защиты органов дыхания и зрения человека от опасных факторов пожара на каждого дежурного.</a:t>
            </a:r>
            <a:r>
              <a:rPr lang="ru-RU" sz="1800" dirty="0" smtClean="0">
                <a:latin typeface="Bookman Old Style" pitchFamily="18" charset="0"/>
              </a:rPr>
              <a:t/>
            </a:r>
            <a:br>
              <a:rPr lang="ru-RU" sz="1800" dirty="0" smtClean="0">
                <a:latin typeface="Bookman Old Style" pitchFamily="18" charset="0"/>
              </a:rPr>
            </a:br>
            <a:r>
              <a:rPr lang="ru-RU" dirty="0" smtClean="0"/>
              <a:t/>
            </a:r>
            <a:br>
              <a:rPr lang="ru-RU" dirty="0" smtClean="0"/>
            </a:b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txBody>
          <a:bodyPr/>
          <a:lstStyle/>
          <a:p>
            <a:r>
              <a:rPr lang="ru-RU" b="1" dirty="0" smtClean="0">
                <a:latin typeface="Bookman Old Style" pitchFamily="18" charset="0"/>
              </a:rPr>
              <a:t>XVIII</a:t>
            </a:r>
            <a:br>
              <a:rPr lang="ru-RU" b="1" dirty="0" smtClean="0">
                <a:latin typeface="Bookman Old Style" pitchFamily="18" charset="0"/>
              </a:rPr>
            </a:br>
            <a:r>
              <a:rPr lang="ru-RU" b="1" dirty="0" smtClean="0">
                <a:latin typeface="Bookman Old Style" pitchFamily="18" charset="0"/>
              </a:rPr>
              <a:t/>
            </a:r>
            <a:br>
              <a:rPr lang="ru-RU" b="1" dirty="0" smtClean="0">
                <a:latin typeface="Bookman Old Style" pitchFamily="18" charset="0"/>
              </a:rPr>
            </a:br>
            <a:r>
              <a:rPr lang="ru-RU" b="1" dirty="0" smtClean="0">
                <a:latin typeface="Bookman Old Style" pitchFamily="18" charset="0"/>
              </a:rPr>
              <a:t>Требования </a:t>
            </a:r>
            <a:r>
              <a:rPr lang="ru-RU" b="1" dirty="0" smtClean="0">
                <a:latin typeface="Bookman Old Style" pitchFamily="18" charset="0"/>
              </a:rPr>
              <a:t>к инструкции </a:t>
            </a:r>
            <a:r>
              <a:rPr lang="ru-RU" b="1" dirty="0" smtClean="0">
                <a:latin typeface="Bookman Old Style" pitchFamily="18" charset="0"/>
              </a:rPr>
              <a:t>о</a:t>
            </a:r>
            <a:br>
              <a:rPr lang="ru-RU" b="1" dirty="0" smtClean="0">
                <a:latin typeface="Bookman Old Style" pitchFamily="18" charset="0"/>
              </a:rPr>
            </a:br>
            <a:r>
              <a:rPr lang="ru-RU" b="1" dirty="0" smtClean="0">
                <a:latin typeface="Bookman Old Style" pitchFamily="18" charset="0"/>
              </a:rPr>
              <a:t/>
            </a:r>
            <a:br>
              <a:rPr lang="ru-RU" b="1" dirty="0" smtClean="0">
                <a:latin typeface="Bookman Old Style" pitchFamily="18" charset="0"/>
              </a:rPr>
            </a:br>
            <a:r>
              <a:rPr lang="ru-RU" b="1" dirty="0" smtClean="0">
                <a:latin typeface="Bookman Old Style" pitchFamily="18" charset="0"/>
              </a:rPr>
              <a:t> </a:t>
            </a:r>
            <a:r>
              <a:rPr lang="ru-RU" b="1" dirty="0" smtClean="0">
                <a:latin typeface="Bookman Old Style" pitchFamily="18" charset="0"/>
              </a:rPr>
              <a:t>мерах </a:t>
            </a:r>
            <a:r>
              <a:rPr lang="ru-RU" b="1" dirty="0" smtClean="0">
                <a:latin typeface="Bookman Old Style" pitchFamily="18" charset="0"/>
              </a:rPr>
              <a:t>пожарной</a:t>
            </a:r>
            <a:br>
              <a:rPr lang="ru-RU" b="1" dirty="0" smtClean="0">
                <a:latin typeface="Bookman Old Style" pitchFamily="18" charset="0"/>
              </a:rPr>
            </a:br>
            <a:r>
              <a:rPr lang="ru-RU" b="1" dirty="0" smtClean="0">
                <a:latin typeface="Bookman Old Style" pitchFamily="18" charset="0"/>
              </a:rPr>
              <a:t/>
            </a:r>
            <a:br>
              <a:rPr lang="ru-RU" b="1" dirty="0" smtClean="0">
                <a:latin typeface="Bookman Old Style" pitchFamily="18" charset="0"/>
              </a:rPr>
            </a:br>
            <a:r>
              <a:rPr lang="ru-RU" b="1" dirty="0" smtClean="0">
                <a:latin typeface="Bookman Old Style" pitchFamily="18" charset="0"/>
              </a:rPr>
              <a:t> </a:t>
            </a:r>
            <a:r>
              <a:rPr lang="ru-RU" b="1" dirty="0" smtClean="0">
                <a:latin typeface="Bookman Old Style" pitchFamily="18" charset="0"/>
              </a:rPr>
              <a:t>безопасности</a:t>
            </a:r>
            <a:endParaRPr lang="ru-RU" b="1" dirty="0">
              <a:latin typeface="Bookman Old Style"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800" dirty="0" smtClean="0">
                <a:latin typeface="Bookman Old Style" pitchFamily="18" charset="0"/>
              </a:rPr>
              <a:t>392. Инструкция о мерах пожарной </a:t>
            </a:r>
            <a:r>
              <a:rPr lang="ru-RU" sz="2800" dirty="0" smtClean="0">
                <a:latin typeface="Bookman Old Style" pitchFamily="18" charset="0"/>
              </a:rPr>
              <a:t>безопасности</a:t>
            </a:r>
            <a:br>
              <a:rPr lang="ru-RU" sz="2800" dirty="0" smtClean="0">
                <a:latin typeface="Bookman Old Style" pitchFamily="18" charset="0"/>
              </a:rPr>
            </a:b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 </a:t>
            </a:r>
            <a:r>
              <a:rPr lang="ru-RU" sz="2800" dirty="0" smtClean="0">
                <a:latin typeface="Bookman Old Style" pitchFamily="18" charset="0"/>
              </a:rPr>
              <a:t>разрабатывается на основе настоящих Правил </a:t>
            </a:r>
            <a:r>
              <a:rPr lang="ru-RU" sz="2800" dirty="0" smtClean="0">
                <a:latin typeface="Bookman Old Style" pitchFamily="18" charset="0"/>
              </a:rPr>
              <a:t>и</a:t>
            </a:r>
            <a:br>
              <a:rPr lang="ru-RU" sz="2800" dirty="0" smtClean="0">
                <a:latin typeface="Bookman Old Style" pitchFamily="18" charset="0"/>
              </a:rPr>
            </a:b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 </a:t>
            </a:r>
            <a:r>
              <a:rPr lang="ru-RU" sz="2800" dirty="0" smtClean="0">
                <a:latin typeface="Bookman Old Style" pitchFamily="18" charset="0"/>
              </a:rPr>
              <a:t>нормативных правовых актов по пожарной </a:t>
            </a: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безопасности</a:t>
            </a:r>
            <a:r>
              <a:rPr lang="ru-RU" sz="2800" dirty="0" smtClean="0">
                <a:latin typeface="Bookman Old Style" pitchFamily="18" charset="0"/>
              </a:rPr>
              <a:t>, исходя из специфики пожарной опасности зданий, сооружений, помещений</a:t>
            </a:r>
            <a:r>
              <a:rPr lang="ru-RU" sz="2800" dirty="0" smtClean="0">
                <a:latin typeface="Bookman Old Style" pitchFamily="18" charset="0"/>
              </a:rPr>
              <a:t>,</a:t>
            </a:r>
            <a:br>
              <a:rPr lang="ru-RU" sz="2800" dirty="0" smtClean="0">
                <a:latin typeface="Bookman Old Style" pitchFamily="18" charset="0"/>
              </a:rPr>
            </a:b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 </a:t>
            </a:r>
            <a:r>
              <a:rPr lang="ru-RU" sz="2800" dirty="0" smtClean="0">
                <a:latin typeface="Bookman Old Style" pitchFamily="18" charset="0"/>
              </a:rPr>
              <a:t>технологических процессов, технологического </a:t>
            </a:r>
            <a:r>
              <a:rPr lang="ru-RU" sz="2800" dirty="0" smtClean="0">
                <a:latin typeface="Bookman Old Style" pitchFamily="18" charset="0"/>
              </a:rPr>
              <a:t>и</a:t>
            </a:r>
            <a:br>
              <a:rPr lang="ru-RU" sz="2800" dirty="0" smtClean="0">
                <a:latin typeface="Bookman Old Style" pitchFamily="18" charset="0"/>
              </a:rPr>
            </a:b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 </a:t>
            </a:r>
            <a:r>
              <a:rPr lang="ru-RU" sz="2800" dirty="0" smtClean="0">
                <a:latin typeface="Bookman Old Style" pitchFamily="18" charset="0"/>
              </a:rPr>
              <a:t>производственного оборудования</a:t>
            </a:r>
            <a:r>
              <a:rPr lang="ru-RU" sz="2800" dirty="0" smtClean="0">
                <a:latin typeface="Bookman Old Style" pitchFamily="18" charset="0"/>
              </a:rPr>
              <a:t>.</a:t>
            </a:r>
            <a:endParaRPr lang="ru-RU" sz="28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sz="2800" b="1" dirty="0" smtClean="0">
                <a:latin typeface="Bookman Old Style" pitchFamily="18" charset="0"/>
              </a:rPr>
              <a:t>393. В инструкции о мерах пожарной безопасности необходимо отражать следующие вопросы</a:t>
            </a:r>
            <a:r>
              <a:rPr lang="ru-RU" sz="2800" b="1" dirty="0" smtClean="0">
                <a:latin typeface="Bookman Old Style" pitchFamily="18" charset="0"/>
              </a:rPr>
              <a:t>:</a:t>
            </a: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000" dirty="0" smtClean="0">
                <a:latin typeface="Bookman Old Style" pitchFamily="18" charset="0"/>
              </a:rPr>
              <a:t>а) порядок содержания территории, зданий, сооружений и помещений, эвакуационных путей и выходов, в том числе аварийных, а также путей доступа подразделений пожарной охраны на объекты защиты (на этажи, кровлю (покрытие) и др</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б) мероприятия по обеспечению пожарной безопасности технологических процессов при эксплуатации оборудования и производстве пожароопасных работ</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в) порядок и нормы хранения и транспортировки </a:t>
            </a:r>
            <a:r>
              <a:rPr lang="ru-RU" sz="2000" dirty="0" err="1" smtClean="0">
                <a:latin typeface="Bookman Old Style" pitchFamily="18" charset="0"/>
              </a:rPr>
              <a:t>пожаровзрывоопасных</a:t>
            </a:r>
            <a:r>
              <a:rPr lang="ru-RU" sz="2000" dirty="0" smtClean="0">
                <a:latin typeface="Bookman Old Style" pitchFamily="18" charset="0"/>
              </a:rPr>
              <a:t> веществ и материалов</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г) порядок осмотра и закрытия помещений по окончании работы</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err="1" smtClean="0">
                <a:latin typeface="Bookman Old Style" pitchFamily="18" charset="0"/>
              </a:rPr>
              <a:t>д</a:t>
            </a:r>
            <a:r>
              <a:rPr lang="ru-RU" sz="2000" dirty="0" smtClean="0">
                <a:latin typeface="Bookman Old Style" pitchFamily="18" charset="0"/>
              </a:rPr>
              <a:t>) расположение мест для курения, применения открытого огня, проезда транспорта, проведения огневых или иных пожароопасных работ;</a:t>
            </a:r>
            <a:r>
              <a:rPr lang="ru-RU" sz="2000" dirty="0" smtClean="0"/>
              <a:t/>
            </a:r>
            <a:br>
              <a:rPr lang="ru-RU" sz="2000" dirty="0" smtClean="0"/>
            </a:br>
            <a:endParaRPr lang="ru-RU" sz="2000" dirty="0">
              <a:latin typeface="Bookman Old Style"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0" y="274638"/>
            <a:ext cx="9001157"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28625"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t>е) порядок сбора, хранения и удаления горючих веществ и материалов, содержания и хранения спецодежды;</a:t>
            </a:r>
            <a:b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br>
            <a:endParaRPr kumimoji="0" lang="ru-RU" sz="2400" b="0" i="0" u="none" strike="noStrike" cap="none" normalizeH="0" baseline="0" dirty="0" smtClean="0">
              <a:ln>
                <a:noFill/>
              </a:ln>
              <a:solidFill>
                <a:schemeClr val="tx1"/>
              </a:solidFill>
              <a:effectLst/>
              <a:latin typeface="Bookman Old Style" pitchFamily="18" charset="0"/>
              <a:ea typeface="Times New Roman" pitchFamily="18" charset="0"/>
            </a:endParaRPr>
          </a:p>
          <a:p>
            <a:pPr marL="0" marR="0" lvl="0" indent="428625"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t>ж) допустимое количество единовременно находящихся в помещениях сырья, полуфабрикатов и готовой продукции;</a:t>
            </a:r>
            <a:b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br>
            <a:endParaRPr kumimoji="0" lang="ru-RU" sz="2400" b="0" i="0" u="none" strike="noStrike" cap="none" normalizeH="0" baseline="0" dirty="0" smtClean="0">
              <a:ln>
                <a:noFill/>
              </a:ln>
              <a:solidFill>
                <a:schemeClr val="tx1"/>
              </a:solidFill>
              <a:effectLst/>
              <a:latin typeface="Bookman Old Style" pitchFamily="18" charset="0"/>
              <a:ea typeface="Times New Roman" pitchFamily="18" charset="0"/>
            </a:endParaRPr>
          </a:p>
          <a:p>
            <a:pPr marL="0" marR="0" lvl="0" indent="428625"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err="1" smtClean="0">
                <a:ln>
                  <a:noFill/>
                </a:ln>
                <a:solidFill>
                  <a:srgbClr val="333333"/>
                </a:solidFill>
                <a:effectLst/>
                <a:latin typeface="Bookman Old Style" pitchFamily="18" charset="0"/>
                <a:ea typeface="Times New Roman" pitchFamily="18" charset="0"/>
              </a:rPr>
              <a:t>з</a:t>
            </a:r>
            <a: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t>) порядок и периодичность уборки горючих отходов и пыли, хранения промасленной спецодежды, ветоши;</a:t>
            </a:r>
            <a:b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br>
            <a:endParaRPr kumimoji="0" lang="ru-RU" sz="2400" b="0" i="0" u="none" strike="noStrike" cap="none" normalizeH="0" baseline="0" dirty="0" smtClean="0">
              <a:ln>
                <a:noFill/>
              </a:ln>
              <a:solidFill>
                <a:schemeClr val="tx1"/>
              </a:solidFill>
              <a:effectLst/>
              <a:latin typeface="Bookman Old Style" pitchFamily="18" charset="0"/>
              <a:ea typeface="Times New Roman" pitchFamily="18" charset="0"/>
            </a:endParaRPr>
          </a:p>
          <a:p>
            <a:pPr marL="0" marR="0" lvl="0" indent="428625"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t>и) предельные показания контрольно-измерительных приборов (манометры, термометры и др.), отклонения от которых могут вызвать пожар или взрыв;</a:t>
            </a:r>
            <a:br>
              <a:rPr kumimoji="0" lang="ru-RU" sz="2400" b="0" i="0" u="none" strike="noStrike" cap="none" normalizeH="0" baseline="0" dirty="0" smtClean="0">
                <a:ln>
                  <a:noFill/>
                </a:ln>
                <a:solidFill>
                  <a:srgbClr val="333333"/>
                </a:solidFill>
                <a:effectLst/>
                <a:latin typeface="Bookman Old Style" pitchFamily="18" charset="0"/>
                <a:ea typeface="Times New Roman" pitchFamily="18" charset="0"/>
              </a:rPr>
            </a:br>
            <a:endParaRPr kumimoji="0" lang="ru-RU" sz="2400" b="0" i="0" u="none" strike="noStrike" cap="none" normalizeH="0" baseline="0" dirty="0" smtClean="0">
              <a:ln>
                <a:noFill/>
              </a:ln>
              <a:solidFill>
                <a:schemeClr val="tx1"/>
              </a:solidFill>
              <a:effectLst/>
              <a:latin typeface="Bookman Old Style"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6583362"/>
          </a:xfrm>
        </p:spPr>
        <p:txBody>
          <a:bodyPr>
            <a:normAutofit fontScale="90000"/>
          </a:bodyPr>
          <a:lstStyle/>
          <a:p>
            <a:r>
              <a:rPr lang="ru-RU" sz="2400" dirty="0" smtClean="0">
                <a:latin typeface="Bookman Old Style" pitchFamily="18" charset="0"/>
              </a:rPr>
              <a:t>к) обязанности и действия работников при пожаре, в том числе при вызове пожарной охраны, открытии и блокировании в открытом состоянии вращающихся дверей и турникетов, а также других устройств, препятствующих свободной эвакуации людей, аварийной остановке технологического оборудования, отключении вентиляции и электрооборудования (в том числе в случае пожара и по окончании рабочего дня), пользовании средствами пожаротушения и пожарной автоматики, эвакуации горючих веществ и материальных ценностей, осмотре и приведении в </a:t>
            </a:r>
            <a:r>
              <a:rPr lang="ru-RU" sz="2400" dirty="0" err="1" smtClean="0">
                <a:latin typeface="Bookman Old Style" pitchFamily="18" charset="0"/>
              </a:rPr>
              <a:t>пожаровзрывобезопасное</a:t>
            </a:r>
            <a:r>
              <a:rPr lang="ru-RU" sz="2400" dirty="0" smtClean="0">
                <a:latin typeface="Bookman Old Style" pitchFamily="18" charset="0"/>
              </a:rPr>
              <a:t> состояние всех помещений предприятия (подразделения</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л) допустимое (предельное) количество людей, которые могут одновременно находиться на объекте защиты.</a:t>
            </a:r>
            <a:r>
              <a:rPr lang="ru-RU" dirty="0" smtClean="0"/>
              <a:t/>
            </a:r>
            <a:br>
              <a:rPr lang="ru-RU" dirty="0" smtClean="0"/>
            </a:b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3200" b="1" dirty="0" smtClean="0">
                <a:latin typeface="Bookman Old Style" pitchFamily="18" charset="0"/>
              </a:rPr>
              <a:t>394. В инструкции о мерах пожарной безопасности указываются лица, ответственные за обеспечение пожарной безопасности, в том числе за</a:t>
            </a:r>
            <a:r>
              <a:rPr lang="ru-RU" sz="3200" b="1" dirty="0" smtClean="0">
                <a:latin typeface="Bookman Old Style" pitchFamily="18" charset="0"/>
              </a:rPr>
              <a:t>:</a:t>
            </a:r>
            <a:r>
              <a:rPr lang="ru-RU" sz="3200" dirty="0" smtClean="0">
                <a:latin typeface="Bookman Old Style" pitchFamily="18" charset="0"/>
              </a:rPr>
              <a:t/>
            </a:r>
            <a:br>
              <a:rPr lang="ru-RU" sz="32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а) сообщение о возникновении пожара в пожарную охрану и оповещение (информирование) руководства, дежурных и аварийных служб объекта защиты</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б) организацию спасения людей с использованием для этого имеющихся сил и технических средств</a:t>
            </a:r>
            <a:r>
              <a:rPr lang="ru-RU" sz="2000" dirty="0" smtClean="0">
                <a:latin typeface="Bookman Old Style" pitchFamily="18" charset="0"/>
              </a:rPr>
              <a:t>;</a:t>
            </a:r>
            <a:br>
              <a:rPr lang="ru-RU" sz="2000" dirty="0" smtClean="0">
                <a:latin typeface="Bookman Old Style" pitchFamily="18" charset="0"/>
              </a:rPr>
            </a:br>
            <a:r>
              <a:rPr lang="ru-RU" sz="2000" dirty="0" smtClean="0">
                <a:latin typeface="Bookman Old Style" pitchFamily="18" charset="0"/>
              </a:rPr>
              <a:t/>
            </a:r>
            <a:br>
              <a:rPr lang="ru-RU" sz="2000" dirty="0" smtClean="0">
                <a:latin typeface="Bookman Old Style" pitchFamily="18" charset="0"/>
              </a:rPr>
            </a:br>
            <a:r>
              <a:rPr lang="ru-RU" sz="2000" dirty="0" smtClean="0">
                <a:latin typeface="Bookman Old Style" pitchFamily="18" charset="0"/>
              </a:rPr>
              <a:t>в) проверку включения автоматических систем противопожарной защиты (систем оповещения людей о пожаре, пожаротушения, </a:t>
            </a:r>
            <a:r>
              <a:rPr lang="ru-RU" sz="2000" dirty="0" err="1" smtClean="0">
                <a:latin typeface="Bookman Old Style" pitchFamily="18" charset="0"/>
              </a:rPr>
              <a:t>противодымной</a:t>
            </a:r>
            <a:r>
              <a:rPr lang="ru-RU" sz="2000" dirty="0" smtClean="0">
                <a:latin typeface="Bookman Old Style" pitchFamily="18" charset="0"/>
              </a:rPr>
              <a:t> защиты);</a:t>
            </a:r>
            <a:r>
              <a:rPr lang="ru-RU" dirty="0" smtClean="0"/>
              <a:t/>
            </a:r>
            <a:br>
              <a:rPr lang="ru-RU" dirty="0" smtClean="0"/>
            </a:b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400" dirty="0" smtClean="0">
                <a:latin typeface="Bookman Old Style" pitchFamily="18" charset="0"/>
              </a:rPr>
              <a:t>г) отключение при необходимости электроэнергии (за исключением систем противопожарной защиты), остановку работы транспортирующих устройств, агрегатов, устройств с применением открытого пламени, а также теплогенерирующих агрегатов, аппаратов и устройств с применением горючих теплоносителей и (или) с температурой на их внешней поверхности, способной превысить (в том числе при неисправности теплогенерирующего аппарата) 90 градусов Цельсия</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err="1" smtClean="0">
                <a:latin typeface="Bookman Old Style" pitchFamily="18" charset="0"/>
              </a:rPr>
              <a:t>д</a:t>
            </a:r>
            <a:r>
              <a:rPr lang="ru-RU" sz="2400" dirty="0" smtClean="0">
                <a:latin typeface="Bookman Old Style" pitchFamily="18" charset="0"/>
              </a:rPr>
              <a:t>) перекрывание сырьевых, газовых, паровых и водных коммуникаций, остановку работы систем вентиляции в аварийном и смежных с ним помещениях, а также выполнение других мероприятий, способствующих предотвращению развития пожара и задымления помещений здания, сооружения;</a:t>
            </a:r>
            <a:r>
              <a:rPr lang="ru-RU" sz="2000" dirty="0" smtClean="0"/>
              <a:t/>
            </a:r>
            <a:br>
              <a:rPr lang="ru-RU" sz="2000" dirty="0" smtClean="0"/>
            </a:br>
            <a:endParaRPr lang="ru-RU" sz="20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400" dirty="0" smtClean="0">
                <a:latin typeface="Bookman Old Style" pitchFamily="18" charset="0"/>
              </a:rPr>
              <a:t>е) прекращение всех работ в здании, сооружении (если это допустимо по технологическому процессу производства), кроме работ, связанных с мероприятиями по ликвидации пожара</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ж) удаление за пределы опасной зоны всех работников, не задействованных в тушении пожара</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err="1" smtClean="0">
                <a:latin typeface="Bookman Old Style" pitchFamily="18" charset="0"/>
              </a:rPr>
              <a:t>з</a:t>
            </a:r>
            <a:r>
              <a:rPr lang="ru-RU" sz="2400" dirty="0" smtClean="0">
                <a:latin typeface="Bookman Old Style" pitchFamily="18" charset="0"/>
              </a:rPr>
              <a:t>) осуществление общего руководства тушением пожара (с учетом специфических особенностей объекта защиты) до прибытия подразделения пожарной охраны</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и) обеспечение соблюдения требований безопасности работниками, принимающими участие в тушении пожара;</a:t>
            </a:r>
            <a:r>
              <a:rPr lang="ru-RU" sz="1800" dirty="0" smtClean="0"/>
              <a:t/>
            </a:r>
            <a:br>
              <a:rPr lang="ru-RU" sz="1800" dirty="0" smtClean="0"/>
            </a:br>
            <a:endParaRPr lang="ru-RU" sz="1800" dirty="0">
              <a:latin typeface="Bookman Old Style"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800" b="1" dirty="0">
                <a:latin typeface="Bookman Old Style" pitchFamily="18" charset="0"/>
              </a:rPr>
              <a:t>Порядок и сроки обучения лиц мерам пожарной безопасности определяются руководителем организации с учетом </a:t>
            </a:r>
            <a:r>
              <a:rPr lang="ru-RU" sz="2800" b="1" dirty="0" smtClean="0">
                <a:latin typeface="Bookman Old Style" pitchFamily="18" charset="0"/>
              </a:rPr>
              <a:t>требований</a:t>
            </a: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
            </a:r>
            <a:br>
              <a:rPr lang="ru-RU" sz="2800" dirty="0" smtClean="0">
                <a:latin typeface="Bookman Old Style" pitchFamily="18" charset="0"/>
              </a:rPr>
            </a:br>
            <a:r>
              <a:rPr lang="ru-RU" sz="2800" dirty="0" smtClean="0">
                <a:latin typeface="Bookman Old Style" pitchFamily="18" charset="0"/>
              </a:rPr>
              <a:t> </a:t>
            </a:r>
            <a:r>
              <a:rPr lang="ru-RU" sz="1800" dirty="0" smtClean="0">
                <a:effectLst>
                  <a:outerShdw blurRad="38100" dist="38100" dir="2700000" algn="tl">
                    <a:srgbClr val="C0C0C0"/>
                  </a:outerShdw>
                </a:effectLst>
                <a:latin typeface="Bookman Old Style" pitchFamily="18" charset="0"/>
              </a:rPr>
              <a:t>ПРИКАЗА</a:t>
            </a:r>
            <a:br>
              <a:rPr lang="ru-RU" sz="1800" dirty="0" smtClean="0">
                <a:effectLst>
                  <a:outerShdw blurRad="38100" dist="38100" dir="2700000" algn="tl">
                    <a:srgbClr val="C0C0C0"/>
                  </a:outerShdw>
                </a:effectLst>
                <a:latin typeface="Bookman Old Style" pitchFamily="18" charset="0"/>
              </a:rPr>
            </a:br>
            <a:r>
              <a:rPr lang="ru-RU" sz="1800" dirty="0" smtClean="0">
                <a:effectLst>
                  <a:outerShdw blurRad="38100" dist="38100" dir="2700000" algn="tl">
                    <a:srgbClr val="C0C0C0"/>
                  </a:outerShdw>
                </a:effectLst>
                <a:latin typeface="Bookman Old Style" pitchFamily="18" charset="0"/>
              </a:rPr>
              <a:t/>
            </a:r>
            <a:br>
              <a:rPr lang="ru-RU" sz="1800" dirty="0" smtClean="0">
                <a:effectLst>
                  <a:outerShdw blurRad="38100" dist="38100" dir="2700000" algn="tl">
                    <a:srgbClr val="C0C0C0"/>
                  </a:outerShdw>
                </a:effectLst>
                <a:latin typeface="Bookman Old Style" pitchFamily="18" charset="0"/>
              </a:rPr>
            </a:br>
            <a:r>
              <a:rPr lang="ru-RU" sz="1800" dirty="0" smtClean="0">
                <a:effectLst>
                  <a:outerShdw blurRad="38100" dist="38100" dir="2700000" algn="tl">
                    <a:srgbClr val="C0C0C0"/>
                  </a:outerShdw>
                </a:effectLst>
                <a:latin typeface="Bookman Old Style" pitchFamily="18" charset="0"/>
              </a:rPr>
              <a:t>от 12 декабря 2007 г. № 645</a:t>
            </a:r>
            <a:br>
              <a:rPr lang="ru-RU" sz="1800" dirty="0" smtClean="0">
                <a:effectLst>
                  <a:outerShdw blurRad="38100" dist="38100" dir="2700000" algn="tl">
                    <a:srgbClr val="C0C0C0"/>
                  </a:outerShdw>
                </a:effectLst>
                <a:latin typeface="Bookman Old Style" pitchFamily="18" charset="0"/>
              </a:rPr>
            </a:br>
            <a:r>
              <a:rPr lang="ru-RU" sz="1800" dirty="0" smtClean="0">
                <a:effectLst>
                  <a:outerShdw blurRad="38100" dist="38100" dir="2700000" algn="tl">
                    <a:srgbClr val="C0C0C0"/>
                  </a:outerShdw>
                </a:effectLst>
                <a:latin typeface="Bookman Old Style" pitchFamily="18" charset="0"/>
              </a:rPr>
              <a:t/>
            </a:r>
            <a:br>
              <a:rPr lang="ru-RU" sz="1800" dirty="0" smtClean="0">
                <a:effectLst>
                  <a:outerShdw blurRad="38100" dist="38100" dir="2700000" algn="tl">
                    <a:srgbClr val="C0C0C0"/>
                  </a:outerShdw>
                </a:effectLst>
                <a:latin typeface="Bookman Old Style" pitchFamily="18" charset="0"/>
              </a:rPr>
            </a:br>
            <a:r>
              <a:rPr lang="ru-RU" sz="1600" dirty="0" smtClean="0">
                <a:effectLst>
                  <a:outerShdw blurRad="38100" dist="38100" dir="2700000" algn="tl">
                    <a:srgbClr val="C0C0C0"/>
                  </a:outerShdw>
                </a:effectLst>
                <a:latin typeface="Bookman Old Style" pitchFamily="18" charset="0"/>
              </a:rPr>
              <a:t>ОБ УТВЕРЖДЕНИИ НОРМ ПОЖАРНОЙ БЕЗОПАСНОСТИ </a:t>
            </a:r>
            <a:br>
              <a:rPr lang="ru-RU" sz="1600" dirty="0" smtClean="0">
                <a:effectLst>
                  <a:outerShdw blurRad="38100" dist="38100" dir="2700000" algn="tl">
                    <a:srgbClr val="C0C0C0"/>
                  </a:outerShdw>
                </a:effectLst>
                <a:latin typeface="Bookman Old Style" pitchFamily="18" charset="0"/>
              </a:rPr>
            </a:br>
            <a:r>
              <a:rPr lang="ru-RU" sz="1600" dirty="0" smtClean="0">
                <a:effectLst>
                  <a:outerShdw blurRad="38100" dist="38100" dir="2700000" algn="tl">
                    <a:srgbClr val="C0C0C0"/>
                  </a:outerShdw>
                </a:effectLst>
                <a:latin typeface="Bookman Old Style" pitchFamily="18" charset="0"/>
              </a:rPr>
              <a:t>«ОБУЧЕНИЕ МЕРАМ ПОЖАРНОЙ БЕЗОПАСНОСТИ РАБОТНИКОВ ОРГАНИЗАЦИЙ»</a:t>
            </a:r>
            <a:r>
              <a:rPr lang="ru-RU" sz="2800" dirty="0" smtClean="0">
                <a:latin typeface="Bookman Old Style" pitchFamily="18" charset="0"/>
              </a:rPr>
              <a:t/>
            </a:r>
            <a:br>
              <a:rPr lang="ru-RU" sz="2800" dirty="0" smtClean="0">
                <a:latin typeface="Bookman Old Style" pitchFamily="18" charset="0"/>
              </a:rPr>
            </a:br>
            <a:r>
              <a:rPr lang="ru-RU" sz="1600" b="1" dirty="0" smtClean="0">
                <a:solidFill>
                  <a:srgbClr val="FF0000"/>
                </a:solidFill>
                <a:effectLst>
                  <a:outerShdw blurRad="38100" dist="38100" dir="2700000" algn="tl">
                    <a:srgbClr val="C0C0C0"/>
                  </a:outerShdw>
                </a:effectLst>
                <a:latin typeface="Bookman Old Style" pitchFamily="18" charset="0"/>
              </a:rPr>
              <a:t/>
            </a:r>
            <a:br>
              <a:rPr lang="ru-RU" sz="1600" b="1" dirty="0" smtClean="0">
                <a:solidFill>
                  <a:srgbClr val="FF0000"/>
                </a:solidFill>
                <a:effectLst>
                  <a:outerShdw blurRad="38100" dist="38100" dir="2700000" algn="tl">
                    <a:srgbClr val="C0C0C0"/>
                  </a:outerShdw>
                </a:effectLst>
                <a:latin typeface="Bookman Old Style" pitchFamily="18" charset="0"/>
              </a:rPr>
            </a:br>
            <a:r>
              <a:rPr lang="ru-RU" sz="1600" dirty="0" smtClean="0">
                <a:effectLst>
                  <a:outerShdw blurRad="38100" dist="38100" dir="2700000" algn="tl">
                    <a:srgbClr val="C0C0C0"/>
                  </a:outerShdw>
                </a:effectLst>
                <a:latin typeface="Bookman Old Style" pitchFamily="18" charset="0"/>
              </a:rPr>
              <a:t>МИНИСТЕРСТВА РОССИЙСКОЙ ФЕДЕРАЦИИ                                                                                      ПО ДЕЛАМ ГРАЖДАНСКОЙ ОБОРОНЫ, ЧРЕЗВЫЧАЙНЫМ СИТУАЦИЯМ И ЛИКВИДАЦИИ</a:t>
            </a:r>
            <a:br>
              <a:rPr lang="ru-RU" sz="1600" dirty="0" smtClean="0">
                <a:effectLst>
                  <a:outerShdw blurRad="38100" dist="38100" dir="2700000" algn="tl">
                    <a:srgbClr val="C0C0C0"/>
                  </a:outerShdw>
                </a:effectLst>
                <a:latin typeface="Bookman Old Style" pitchFamily="18" charset="0"/>
              </a:rPr>
            </a:br>
            <a:r>
              <a:rPr lang="ru-RU" sz="1600" dirty="0" smtClean="0">
                <a:effectLst>
                  <a:outerShdw blurRad="38100" dist="38100" dir="2700000" algn="tl">
                    <a:srgbClr val="C0C0C0"/>
                  </a:outerShdw>
                </a:effectLst>
                <a:latin typeface="Bookman Old Style" pitchFamily="18" charset="0"/>
              </a:rPr>
              <a:t>ПОСЛЕДСТВИЙ СТИХИЙНЫХ БЕДСТВИЙ</a:t>
            </a:r>
            <a:br>
              <a:rPr lang="ru-RU" sz="1600" dirty="0" smtClean="0">
                <a:effectLst>
                  <a:outerShdw blurRad="38100" dist="38100" dir="2700000" algn="tl">
                    <a:srgbClr val="C0C0C0"/>
                  </a:outerShdw>
                </a:effectLst>
                <a:latin typeface="Bookman Old Style" pitchFamily="18" charset="0"/>
              </a:rPr>
            </a:br>
            <a:r>
              <a:rPr lang="ru-RU" sz="1600" dirty="0" smtClean="0">
                <a:effectLst>
                  <a:outerShdw blurRad="38100" dist="38100" dir="2700000" algn="tl">
                    <a:srgbClr val="C0C0C0"/>
                  </a:outerShdw>
                </a:effectLst>
                <a:latin typeface="Bookman Old Style" pitchFamily="18" charset="0"/>
              </a:rPr>
              <a:t/>
            </a:r>
            <a:br>
              <a:rPr lang="ru-RU" sz="1600" dirty="0" smtClean="0">
                <a:effectLst>
                  <a:outerShdw blurRad="38100" dist="38100" dir="2700000" algn="tl">
                    <a:srgbClr val="C0C0C0"/>
                  </a:outerShdw>
                </a:effectLst>
                <a:latin typeface="Bookman Old Style" pitchFamily="18" charset="0"/>
              </a:rPr>
            </a:br>
            <a:r>
              <a:rPr lang="ru-RU" sz="1600" dirty="0" smtClean="0">
                <a:effectLst>
                  <a:outerShdw blurRad="38100" dist="38100" dir="2700000" algn="tl">
                    <a:srgbClr val="C0C0C0"/>
                  </a:outerShdw>
                </a:effectLst>
                <a:latin typeface="Bookman Old Style" pitchFamily="18" charset="0"/>
              </a:rPr>
              <a:t/>
            </a:r>
            <a:br>
              <a:rPr lang="ru-RU" sz="1600" dirty="0" smtClean="0">
                <a:effectLst>
                  <a:outerShdw blurRad="38100" dist="38100" dir="2700000" algn="tl">
                    <a:srgbClr val="C0C0C0"/>
                  </a:outerShdw>
                </a:effectLst>
                <a:latin typeface="Bookman Old Style" pitchFamily="18" charset="0"/>
              </a:rPr>
            </a:br>
            <a:r>
              <a:rPr lang="ru-RU" sz="1600" dirty="0" smtClean="0">
                <a:effectLst>
                  <a:outerShdw blurRad="38100" dist="38100" dir="2700000" algn="tl">
                    <a:srgbClr val="C0C0C0"/>
                  </a:outerShdw>
                </a:effectLst>
                <a:latin typeface="Bookman Old Style" pitchFamily="18" charset="0"/>
              </a:rPr>
              <a:t>(Зарегистрировано в Минюсте РФ 21 января 2008 г. № 10938)</a:t>
            </a:r>
            <a:endParaRPr lang="ru-RU" sz="1600" dirty="0">
              <a:latin typeface="Bookman Old Style"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9001156" cy="6858000"/>
          </a:xfrm>
        </p:spPr>
        <p:txBody>
          <a:bodyPr>
            <a:normAutofit/>
          </a:bodyPr>
          <a:lstStyle/>
          <a:p>
            <a:r>
              <a:rPr lang="ru-RU" sz="2400" dirty="0" smtClean="0">
                <a:latin typeface="Bookman Old Style" pitchFamily="18" charset="0"/>
              </a:rPr>
              <a:t>к) организацию одновременно с тушением пожара эвакуации и защиты материальных ценностей</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л) встречу подразделений пожарной охраны и оказание помощи в выборе кратчайшего пути для подъезда к очагу пожара</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м) сообщение подразделениям пожарной охраны, привлекаемым для тушения пожаров и проведения связанных с ними первоочередных аварийно-спасательных работ, сведений, необходимых для обеспечения безопасности личного состава, о перерабатываемых или хранящихся на объекте защиты опасных (взрывоопасных), взрывчатых, сильнодействующих ядовитых веществах;</a:t>
            </a:r>
            <a:r>
              <a:rPr lang="ru-RU" sz="1800" dirty="0" smtClean="0"/>
              <a:t/>
            </a:r>
            <a:br>
              <a:rPr lang="ru-RU" sz="1800" dirty="0" smtClean="0"/>
            </a:br>
            <a:endParaRPr lang="ru-RU" sz="18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2400" dirty="0" err="1" smtClean="0">
                <a:latin typeface="Bookman Old Style" pitchFamily="18" charset="0"/>
              </a:rPr>
              <a:t>н</a:t>
            </a:r>
            <a:r>
              <a:rPr lang="ru-RU" sz="2400" dirty="0" smtClean="0">
                <a:latin typeface="Bookman Old Style" pitchFamily="18" charset="0"/>
              </a:rPr>
              <a:t>) по прибытии подразделения пожарной охраны информирование руководителя тушения пожара о конструктивных и технологических особенностях объекта защиты, прилегающих строений и сооружений, о количестве и пожароопасных свойствах хранимых и применяемых на объекте защиты веществ, материалов, изделий и сообщение других сведений, необходимых для успешной ликвидации пожара</a:t>
            </a:r>
            <a:r>
              <a:rPr lang="ru-RU" sz="2400" dirty="0" smtClean="0">
                <a:latin typeface="Bookman Old Style" pitchFamily="18" charset="0"/>
              </a:rPr>
              <a:t>;</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о) организацию привлечения сил и средств объекта защиты к осуществлению мероприятий, связанных с ликвидацией пожара и предупреждением его развития.</a:t>
            </a:r>
            <a:r>
              <a:rPr lang="ru-RU" sz="1800" dirty="0" smtClean="0"/>
              <a:t/>
            </a:r>
            <a:br>
              <a:rPr lang="ru-RU" sz="1800" dirty="0" smtClean="0"/>
            </a:br>
            <a:endParaRPr lang="ru-RU"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lstStyle/>
          <a:p>
            <a:r>
              <a:rPr lang="ru-RU" b="1" dirty="0" smtClean="0">
                <a:latin typeface="Bookman Old Style" pitchFamily="18" charset="0"/>
              </a:rPr>
              <a:t>РУКОВОДИТЕЛЬ</a:t>
            </a:r>
            <a:br>
              <a:rPr lang="ru-RU" b="1" dirty="0" smtClean="0">
                <a:latin typeface="Bookman Old Style" pitchFamily="18" charset="0"/>
              </a:rPr>
            </a:br>
            <a:r>
              <a:rPr lang="ru-RU" b="1" dirty="0">
                <a:latin typeface="Bookman Old Style" pitchFamily="18" charset="0"/>
              </a:rPr>
              <a:t/>
            </a:r>
            <a:br>
              <a:rPr lang="ru-RU" b="1" dirty="0">
                <a:latin typeface="Bookman Old Style" pitchFamily="18" charset="0"/>
              </a:rPr>
            </a:br>
            <a:r>
              <a:rPr lang="ru-RU" b="1" dirty="0" smtClean="0">
                <a:latin typeface="Bookman Old Style" pitchFamily="18" charset="0"/>
              </a:rPr>
              <a:t> </a:t>
            </a:r>
            <a:br>
              <a:rPr lang="ru-RU" b="1" dirty="0" smtClean="0">
                <a:latin typeface="Bookman Old Style" pitchFamily="18" charset="0"/>
              </a:rPr>
            </a:br>
            <a:r>
              <a:rPr lang="ru-RU" b="1" dirty="0" smtClean="0">
                <a:latin typeface="Bookman Old Style" pitchFamily="18" charset="0"/>
              </a:rPr>
              <a:t>ОРГАНИЗАЦИИ</a:t>
            </a:r>
            <a:endParaRPr lang="ru-RU" b="1" dirty="0">
              <a:latin typeface="Bookman Old Style"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sz="3100" dirty="0" smtClean="0">
                <a:latin typeface="Bookman Old Style" pitchFamily="18" charset="0"/>
              </a:rPr>
              <a:t/>
            </a:r>
            <a:br>
              <a:rPr lang="ru-RU" sz="3100" dirty="0" smtClean="0">
                <a:latin typeface="Bookman Old Style" pitchFamily="18" charset="0"/>
              </a:rPr>
            </a:br>
            <a:r>
              <a:rPr lang="ru-RU" sz="3100" b="1" dirty="0">
                <a:latin typeface="Bookman Old Style" pitchFamily="18" charset="0"/>
              </a:rPr>
              <a:t/>
            </a:r>
            <a:br>
              <a:rPr lang="ru-RU" sz="3100" b="1" dirty="0">
                <a:latin typeface="Bookman Old Style" pitchFamily="18" charset="0"/>
              </a:rPr>
            </a:br>
            <a:r>
              <a:rPr lang="ru-RU" sz="3100" b="1" dirty="0" smtClean="0">
                <a:latin typeface="Bookman Old Style" pitchFamily="18" charset="0"/>
              </a:rPr>
              <a:t>УТВЕРЖДАЕТ ИНСТРУКЦИИ</a:t>
            </a:r>
            <a:r>
              <a:rPr lang="ru-RU" sz="3100" dirty="0" smtClean="0">
                <a:latin typeface="Bookman Old Style" pitchFamily="18" charset="0"/>
              </a:rPr>
              <a:t/>
            </a:r>
            <a:br>
              <a:rPr lang="ru-RU" sz="3100" dirty="0" smtClean="0">
                <a:latin typeface="Bookman Old Style" pitchFamily="18" charset="0"/>
              </a:rPr>
            </a:br>
            <a:r>
              <a:rPr lang="ru-RU" sz="3600" dirty="0">
                <a:latin typeface="Bookman Old Style" pitchFamily="18" charset="0"/>
              </a:rPr>
              <a:t/>
            </a:r>
            <a:br>
              <a:rPr lang="ru-RU" sz="3600" dirty="0">
                <a:latin typeface="Bookman Old Style" pitchFamily="18" charset="0"/>
              </a:rPr>
            </a:br>
            <a:r>
              <a:rPr lang="ru-RU" sz="2400" dirty="0" smtClean="0">
                <a:latin typeface="Bookman Old Style" pitchFamily="18" charset="0"/>
              </a:rPr>
              <a:t>- </a:t>
            </a:r>
            <a:r>
              <a:rPr lang="ru-RU" sz="2400" dirty="0">
                <a:latin typeface="Bookman Old Style" pitchFamily="18" charset="0"/>
              </a:rPr>
              <a:t>о мерах пожарной безопасности в соответствии с требованиями, установленными разделом XVIII настоящих Правил, с учетом специфики взрывопожароопасных и пожароопасных помещений в указанных зданиях, </a:t>
            </a:r>
            <a:r>
              <a:rPr lang="ru-RU" sz="2400" dirty="0" smtClean="0">
                <a:latin typeface="Bookman Old Style" pitchFamily="18" charset="0"/>
              </a:rPr>
              <a:t>сооружениях (п.2);</a:t>
            </a:r>
            <a:br>
              <a:rPr lang="ru-RU" sz="2400" dirty="0" smtClean="0">
                <a:latin typeface="Bookman Old Style" pitchFamily="18" charset="0"/>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 </a:t>
            </a:r>
            <a:r>
              <a:rPr lang="ru-RU" sz="2400" dirty="0" smtClean="0">
                <a:latin typeface="Bookman Old Style" pitchFamily="18" charset="0"/>
                <a:ea typeface="Times New Roman"/>
                <a:cs typeface="Times New Roman"/>
              </a:rPr>
              <a:t>регламент технического обслуживания систем противопожарной защиты (п.54)</a:t>
            </a:r>
            <a:r>
              <a:rPr lang="ru-RU" sz="2400" dirty="0" smtClean="0">
                <a:effectLst>
                  <a:outerShdw blurRad="38100" dist="38100" dir="2700000" algn="tl">
                    <a:srgbClr val="000000">
                      <a:alpha val="43137"/>
                    </a:srgbClr>
                  </a:outerShdw>
                </a:effectLst>
                <a:latin typeface="Bookman Old Style" pitchFamily="18" charset="0"/>
                <a:ea typeface="Calibri"/>
                <a:cs typeface="Times New Roman"/>
              </a:rPr>
              <a:t/>
            </a:r>
            <a:br>
              <a:rPr lang="ru-RU" sz="2400" dirty="0" smtClean="0">
                <a:effectLst>
                  <a:outerShdw blurRad="38100" dist="38100" dir="2700000" algn="tl">
                    <a:srgbClr val="000000">
                      <a:alpha val="43137"/>
                    </a:srgbClr>
                  </a:outerShdw>
                </a:effectLst>
                <a:latin typeface="Bookman Old Style" pitchFamily="18" charset="0"/>
                <a:ea typeface="Calibri"/>
                <a:cs typeface="Times New Roman"/>
              </a:rPr>
            </a:br>
            <a:r>
              <a:rPr lang="ru-RU" sz="2400" dirty="0" smtClean="0">
                <a:latin typeface="Bookman Old Style" pitchFamily="18" charset="0"/>
              </a:rPr>
              <a:t/>
            </a:r>
            <a:br>
              <a:rPr lang="ru-RU" sz="2400" dirty="0" smtClean="0">
                <a:latin typeface="Bookman Old Style" pitchFamily="18" charset="0"/>
              </a:rPr>
            </a:br>
            <a:r>
              <a:rPr lang="ru-RU" sz="2400" dirty="0" smtClean="0">
                <a:latin typeface="Bookman Old Style" pitchFamily="18" charset="0"/>
              </a:rPr>
              <a:t>- </a:t>
            </a:r>
            <a:r>
              <a:rPr lang="ru-RU" sz="2400" dirty="0">
                <a:latin typeface="Bookman Old Style" pitchFamily="18" charset="0"/>
              </a:rPr>
              <a:t>о порядке действия дежурного персонала при получении сигналов о пожаре и неисправности установок (устройств, систем) противопожарной защиты объекта </a:t>
            </a:r>
            <a:r>
              <a:rPr lang="ru-RU" sz="2400" dirty="0" smtClean="0">
                <a:latin typeface="Bookman Old Style" pitchFamily="18" charset="0"/>
              </a:rPr>
              <a:t>защиты (п.56).</a:t>
            </a:r>
            <a:r>
              <a:rPr lang="ru-RU" sz="2800" dirty="0"/>
              <a:t/>
            </a:r>
            <a:br>
              <a:rPr lang="ru-RU" sz="2800" dirty="0"/>
            </a:br>
            <a:r>
              <a:rPr lang="ru-RU" sz="3200" dirty="0"/>
              <a:t/>
            </a:r>
            <a:br>
              <a:rPr lang="ru-RU" sz="3200" dirty="0"/>
            </a:br>
            <a:r>
              <a:rPr lang="ru-RU" sz="3600" dirty="0" smtClean="0">
                <a:latin typeface="Bookman Old Style" pitchFamily="18" charset="0"/>
              </a:rPr>
              <a:t/>
            </a:r>
            <a:br>
              <a:rPr lang="ru-RU" sz="3600" dirty="0" smtClean="0">
                <a:latin typeface="Bookman Old Style" pitchFamily="18" charset="0"/>
              </a:rPr>
            </a:br>
            <a:endParaRPr lang="ru-RU" dirty="0">
              <a:latin typeface="Bookman Old Styl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fontScale="90000"/>
          </a:bodyPr>
          <a:lstStyle/>
          <a:p>
            <a:r>
              <a:rPr lang="ru-RU" b="1" dirty="0" smtClean="0">
                <a:latin typeface="Bookman Old Style" pitchFamily="18" charset="0"/>
              </a:rPr>
              <a:t>ВПРАВЕ НАЗНАЧАТЬ</a:t>
            </a:r>
            <a:r>
              <a:rPr lang="ru-RU" dirty="0" smtClean="0">
                <a:latin typeface="Bookman Old Style" pitchFamily="18" charset="0"/>
              </a:rPr>
              <a:t/>
            </a:r>
            <a:br>
              <a:rPr lang="ru-RU" dirty="0" smtClean="0">
                <a:latin typeface="Bookman Old Style" pitchFamily="18" charset="0"/>
              </a:rPr>
            </a:br>
            <a:r>
              <a:rPr lang="ru-RU" dirty="0" smtClean="0"/>
              <a:t/>
            </a:r>
            <a:br>
              <a:rPr lang="ru-RU" dirty="0" smtClean="0"/>
            </a:br>
            <a:r>
              <a:rPr lang="ru-RU" dirty="0"/>
              <a:t> </a:t>
            </a:r>
            <a:r>
              <a:rPr lang="ru-RU" dirty="0" smtClean="0">
                <a:latin typeface="Bookman Old Style" pitchFamily="18" charset="0"/>
              </a:rPr>
              <a:t>лицо, </a:t>
            </a:r>
            <a:br>
              <a:rPr lang="ru-RU" dirty="0" smtClean="0">
                <a:latin typeface="Bookman Old Style" pitchFamily="18" charset="0"/>
              </a:rPr>
            </a:br>
            <a:r>
              <a:rPr lang="ru-RU" dirty="0" smtClean="0">
                <a:latin typeface="Bookman Old Style" pitchFamily="18" charset="0"/>
              </a:rPr>
              <a:t>которое </a:t>
            </a:r>
            <a:r>
              <a:rPr lang="ru-RU" dirty="0">
                <a:latin typeface="Bookman Old Style" pitchFamily="18" charset="0"/>
              </a:rPr>
              <a:t>по занимаемой должности или по характеру выполняемых работ </a:t>
            </a:r>
            <a:r>
              <a:rPr lang="ru-RU" dirty="0" smtClean="0">
                <a:latin typeface="Bookman Old Style" pitchFamily="18" charset="0"/>
              </a:rPr>
              <a:t>является </a:t>
            </a:r>
            <a:r>
              <a:rPr lang="ru-RU" dirty="0">
                <a:latin typeface="Bookman Old Style" pitchFamily="18" charset="0"/>
              </a:rPr>
              <a:t>ответственными за обеспечение пожарной безопасности на объекте </a:t>
            </a:r>
            <a:r>
              <a:rPr lang="ru-RU" dirty="0" smtClean="0">
                <a:latin typeface="Bookman Old Style" pitchFamily="18" charset="0"/>
              </a:rPr>
              <a:t>защиты (п.4).</a:t>
            </a:r>
            <a:br>
              <a:rPr lang="ru-RU" dirty="0" smtClean="0">
                <a:latin typeface="Bookman Old Style" pitchFamily="18" charset="0"/>
              </a:rPr>
            </a:br>
            <a:r>
              <a:rPr lang="ru-RU" dirty="0" smtClean="0">
                <a:latin typeface="Bookman Old Style" pitchFamily="18" charset="0"/>
              </a:rPr>
              <a:t>(письменный приказ)</a:t>
            </a:r>
            <a:r>
              <a:rPr lang="ru-RU" dirty="0"/>
              <a:t/>
            </a:r>
            <a:br>
              <a:rPr lang="ru-RU" dirty="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ru-RU" sz="4000" b="1" dirty="0" smtClean="0">
                <a:latin typeface="Bookman Old Style" pitchFamily="18" charset="0"/>
              </a:rPr>
              <a:t>ОБЕСПЕЧИВАЕТ НАЛИЧИЕ:</a:t>
            </a:r>
            <a:r>
              <a:rPr lang="ru-RU" dirty="0" smtClean="0"/>
              <a:t/>
            </a:r>
            <a:br>
              <a:rPr lang="ru-RU" dirty="0" smtClean="0"/>
            </a:br>
            <a:r>
              <a:rPr lang="ru-RU" dirty="0"/>
              <a:t/>
            </a:r>
            <a:br>
              <a:rPr lang="ru-RU" dirty="0"/>
            </a:br>
            <a:r>
              <a:rPr lang="ru-RU" sz="1800" dirty="0" smtClean="0">
                <a:latin typeface="Bookman Old Style" pitchFamily="18" charset="0"/>
              </a:rPr>
              <a:t>- </a:t>
            </a:r>
            <a:r>
              <a:rPr lang="ru-RU" sz="1800" dirty="0">
                <a:latin typeface="Bookman Old Style" pitchFamily="18" charset="0"/>
              </a:rPr>
              <a:t>планов эвакуации людей при </a:t>
            </a:r>
            <a:r>
              <a:rPr lang="ru-RU" sz="1800" dirty="0" smtClean="0">
                <a:latin typeface="Bookman Old Style" pitchFamily="18" charset="0"/>
              </a:rPr>
              <a:t>пожаре</a:t>
            </a:r>
            <a:r>
              <a:rPr lang="ru-RU" sz="1800" dirty="0">
                <a:latin typeface="Bookman Old Style" pitchFamily="18" charset="0"/>
              </a:rPr>
              <a:t> на </a:t>
            </a:r>
            <a:r>
              <a:rPr lang="ru-RU" sz="1800" dirty="0" smtClean="0">
                <a:latin typeface="Bookman Old Style" pitchFamily="18" charset="0"/>
              </a:rPr>
              <a:t>объектах </a:t>
            </a:r>
            <a:r>
              <a:rPr lang="ru-RU" sz="1800" dirty="0">
                <a:latin typeface="Bookman Old Style" pitchFamily="18" charset="0"/>
              </a:rPr>
              <a:t>с постоянными рабочими местами на этаже для 10 и более </a:t>
            </a:r>
            <a:r>
              <a:rPr lang="ru-RU" sz="1800" dirty="0" smtClean="0">
                <a:latin typeface="Bookman Old Style" pitchFamily="18" charset="0"/>
              </a:rPr>
              <a:t>человек, а также на объектах, </a:t>
            </a:r>
            <a:r>
              <a:rPr lang="ru-RU" sz="1800" dirty="0">
                <a:latin typeface="Bookman Old Style" pitchFamily="18" charset="0"/>
              </a:rPr>
              <a:t>в которых могут одновременно находиться 50 и более </a:t>
            </a:r>
            <a:r>
              <a:rPr lang="ru-RU" sz="1800" dirty="0" smtClean="0">
                <a:latin typeface="Bookman Old Style" pitchFamily="18" charset="0"/>
              </a:rPr>
              <a:t>человек (п.5);</a:t>
            </a:r>
            <a:br>
              <a:rPr lang="ru-RU" sz="1800" dirty="0" smtClean="0">
                <a:latin typeface="Bookman Old Style" pitchFamily="18" charset="0"/>
              </a:rPr>
            </a:br>
            <a:r>
              <a:rPr lang="ru-RU" sz="1800" dirty="0" smtClean="0">
                <a:latin typeface="Bookman Old Style" pitchFamily="18" charset="0"/>
              </a:rPr>
              <a:t/>
            </a:r>
            <a:br>
              <a:rPr lang="ru-RU" sz="1800" dirty="0" smtClean="0">
                <a:latin typeface="Bookman Old Style" pitchFamily="18" charset="0"/>
              </a:rPr>
            </a:br>
            <a:r>
              <a:rPr lang="ru-RU" sz="1800" dirty="0" smtClean="0">
                <a:latin typeface="Bookman Old Style" pitchFamily="18" charset="0"/>
              </a:rPr>
              <a:t>-информации с перечнем помещений, защищаемых установками противопожарной защиты, с указанием линии связи пожарной </a:t>
            </a:r>
            <a:br>
              <a:rPr lang="ru-RU" sz="1800" dirty="0" smtClean="0">
                <a:latin typeface="Bookman Old Style" pitchFamily="18" charset="0"/>
              </a:rPr>
            </a:br>
            <a:r>
              <a:rPr lang="ru-RU" sz="1800" dirty="0" smtClean="0">
                <a:latin typeface="Bookman Old Style" pitchFamily="18" charset="0"/>
              </a:rPr>
              <a:t>сигнализации в </a:t>
            </a:r>
            <a:r>
              <a:rPr lang="ru-RU" sz="1800" dirty="0">
                <a:latin typeface="Bookman Old Style" pitchFamily="18" charset="0"/>
              </a:rPr>
              <a:t>местах установки приемно-контрольных приборов </a:t>
            </a:r>
            <a:r>
              <a:rPr lang="ru-RU" sz="1800" dirty="0" smtClean="0">
                <a:latin typeface="Bookman Old Style" pitchFamily="18" charset="0"/>
              </a:rPr>
              <a:t>пожарных. </a:t>
            </a:r>
            <a:r>
              <a:rPr lang="ru-RU" sz="1800" dirty="0">
                <a:latin typeface="Bookman Old Style" pitchFamily="18" charset="0"/>
              </a:rPr>
              <a:t>Для безадресных систем пожарной сигнализации указывается группа контролируемых </a:t>
            </a:r>
            <a:r>
              <a:rPr lang="ru-RU" sz="1800" dirty="0" smtClean="0">
                <a:latin typeface="Bookman Old Style" pitchFamily="18" charset="0"/>
              </a:rPr>
              <a:t>помещений (п.10);</a:t>
            </a:r>
            <a:br>
              <a:rPr lang="ru-RU" sz="1800" dirty="0" smtClean="0">
                <a:latin typeface="Bookman Old Style" pitchFamily="18" charset="0"/>
              </a:rPr>
            </a:br>
            <a:r>
              <a:rPr lang="ru-RU" sz="1800" dirty="0" smtClean="0">
                <a:latin typeface="Bookman Old Style" pitchFamily="18" charset="0"/>
              </a:rPr>
              <a:t/>
            </a:r>
            <a:br>
              <a:rPr lang="ru-RU" sz="1800" dirty="0" smtClean="0">
                <a:latin typeface="Bookman Old Style" pitchFamily="18" charset="0"/>
              </a:rPr>
            </a:br>
            <a:r>
              <a:rPr lang="ru-RU" sz="1800" dirty="0" smtClean="0">
                <a:latin typeface="Bookman Old Style" pitchFamily="18" charset="0"/>
              </a:rPr>
              <a:t>- </a:t>
            </a:r>
            <a:r>
              <a:rPr lang="ru-RU" sz="1800" dirty="0" smtClean="0">
                <a:effectLst>
                  <a:outerShdw blurRad="38100" dist="38100" dir="2700000" algn="tl">
                    <a:srgbClr val="C0C0C0"/>
                  </a:outerShdw>
                </a:effectLst>
                <a:latin typeface="Bookman Old Style" pitchFamily="18" charset="0"/>
              </a:rPr>
              <a:t>на дверях помещений производственного и складского назначения и наружных установках обозначение их категорий по взрывопожарной и пожарной опасности, а также класса зоны                                                                                                                </a:t>
            </a:r>
            <a:r>
              <a:rPr lang="ru-RU" sz="1800" i="1" dirty="0" smtClean="0">
                <a:effectLst>
                  <a:outerShdw blurRad="38100" dist="38100" dir="2700000" algn="tl">
                    <a:srgbClr val="C0C0C0"/>
                  </a:outerShdw>
                </a:effectLst>
                <a:latin typeface="Bookman Old Style" pitchFamily="18" charset="0"/>
              </a:rPr>
              <a:t>(в соответствии с главами  5, 7 и 8 Федерального закона «Технический регламент о требованиях пожарной безопасности»)</a:t>
            </a:r>
            <a:r>
              <a:rPr lang="ru-RU" sz="1800" dirty="0" smtClean="0">
                <a:effectLst>
                  <a:outerShdw blurRad="38100" dist="38100" dir="2700000" algn="tl">
                    <a:srgbClr val="C0C0C0"/>
                  </a:outerShdw>
                </a:effectLst>
                <a:latin typeface="Bookman Old Style" pitchFamily="18" charset="0"/>
              </a:rPr>
              <a:t>                                                                                                 </a:t>
            </a:r>
            <a:r>
              <a:rPr lang="ru-RU" sz="2000" dirty="0" smtClean="0">
                <a:effectLst>
                  <a:outerShdw blurRad="38100" dist="38100" dir="2700000" algn="tl">
                    <a:srgbClr val="C0C0C0"/>
                  </a:outerShdw>
                </a:effectLst>
                <a:latin typeface="Bookman Old Style" pitchFamily="18" charset="0"/>
              </a:rPr>
              <a:t>(п. 12) </a:t>
            </a:r>
            <a:r>
              <a:rPr lang="ru-RU" sz="2000" b="1" dirty="0" smtClean="0">
                <a:effectLst>
                  <a:outerShdw blurRad="38100" dist="38100" dir="2700000" algn="tl">
                    <a:srgbClr val="C0C0C0"/>
                  </a:outerShdw>
                </a:effectLst>
                <a:latin typeface="Bookman Old Style" pitchFamily="18" charset="0"/>
              </a:rPr>
              <a:t/>
            </a:r>
            <a:br>
              <a:rPr lang="ru-RU" sz="2000" b="1" dirty="0" smtClean="0">
                <a:effectLst>
                  <a:outerShdw blurRad="38100" dist="38100" dir="2700000" algn="tl">
                    <a:srgbClr val="C0C0C0"/>
                  </a:outerShdw>
                </a:effectLst>
                <a:latin typeface="Bookman Old Style" pitchFamily="18" charset="0"/>
              </a:rPr>
            </a:br>
            <a:r>
              <a:rPr lang="ru-RU" sz="2000" dirty="0"/>
              <a:t/>
            </a:r>
            <a:br>
              <a:rPr lang="ru-RU" sz="2000" dirty="0"/>
            </a:br>
            <a:r>
              <a:rPr lang="ru-RU" sz="2400" dirty="0" smtClean="0"/>
              <a:t> </a:t>
            </a:r>
            <a:endParaRPr lang="ru-RU" sz="24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758</TotalTime>
  <Words>186</Words>
  <Application>Microsoft Office PowerPoint</Application>
  <PresentationFormat>Экран (4:3)</PresentationFormat>
  <Paragraphs>54</Paragraphs>
  <Slides>51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51</vt:i4>
      </vt:variant>
    </vt:vector>
  </HeadingPairs>
  <TitlesOfParts>
    <vt:vector size="52" baseType="lpstr">
      <vt:lpstr>Тема Office</vt:lpstr>
      <vt:lpstr>ТЕМА:   Правила противопожарного режима в Российской Федерации  </vt:lpstr>
      <vt:lpstr>Правительство Российской Федерации  ПОСТАНОВЛЕНИЕ от 16 сентября 2020года                                   № 1479  О  Противопожарном режиме  </vt:lpstr>
      <vt:lpstr>Настоящие Правила устанавливают   требования пожарной безопасности, определяющие порядок поведения людей, порядок организации производства и (или) содержания территорий, зданий, сооружений, помещений организаций и других объектов защиты (далее - объекты защиты) в целях обеспечения пожарной безопасности.</vt:lpstr>
      <vt:lpstr>Лица допускаются к работе на объекте защиты только после прохождения обучения мерам пожарной безопасности.   Обучение лиц мерам пожарной безопасности осуществляется по программам противопожарного инструктажа или программам дополнительного профессионального образования.  </vt:lpstr>
      <vt:lpstr>Порядок и сроки обучения лиц мерам пожарной безопасности определяются руководителем организации с учетом требований   ПРИКАЗА  от 12 декабря 2007 г. № 645  ОБ УТВЕРЖДЕНИИ НОРМ ПОЖАРНОЙ БЕЗОПАСНОСТИ  «ОБУЧЕНИЕ МЕРАМ ПОЖАРНОЙ БЕЗОПАСНОСТИ РАБОТНИКОВ ОРГАНИЗАЦИЙ»  МИНИСТЕРСТВА РОССИЙСКОЙ ФЕДЕРАЦИИ                                                                                      ПО ДЕЛАМ ГРАЖДАНСКОЙ ОБОРОНЫ, ЧРЕЗВЫЧАЙНЫМ СИТУАЦИЯМ И ЛИКВИДАЦИИ ПОСЛЕДСТВИЙ СТИХИЙНЫХ БЕДСТВИЙ   (Зарегистрировано в Минюсте РФ 21 января 2008 г. № 10938)</vt:lpstr>
      <vt:lpstr>РУКОВОДИТЕЛЬ    ОРГАНИЗАЦИИ</vt:lpstr>
      <vt:lpstr>  УТВЕРЖДАЕТ ИНСТРУКЦИИ  - о мерах пожарной безопасности в соответствии с требованиями, установленными разделом XVIII настоящих Правил, с учетом специфики взрывопожароопасных и пожароопасных помещений в указанных зданиях, сооружениях (п.2);  - регламент технического обслуживания систем противопожарной защиты (п.54)  - о порядке действия дежурного персонала при получении сигналов о пожаре и неисправности установок (устройств, систем) противопожарной защиты объекта защиты (п.56).   </vt:lpstr>
      <vt:lpstr>ВПРАВЕ НАЗНАЧАТЬ   лицо,  которое по занимаемой должности или по характеру выполняемых работ является ответственными за обеспечение пожарной безопасности на объекте защиты (п.4). (письменный приказ) </vt:lpstr>
      <vt:lpstr>ОБЕСПЕЧИВАЕТ НАЛИЧИЕ:  - планов эвакуации людей при пожаре на объектах с постоянными рабочими местами на этаже для 10 и более человек, а также на объектах, в которых могут одновременно находиться 50 и более человек (п.5);  -информации с перечнем помещений, защищаемых установками противопожарной защиты, с указанием линии связи пожарной  сигнализации в местах установки приемно-контрольных приборов пожарных. Для безадресных систем пожарной сигнализации указывается группа контролируемых помещений (п.10);  - на дверях помещений производственного и складского назначения и наружных установках обозначение их категорий по взрывопожарной и пожарной опасности, а также класса зоны                                                                                                                (в соответствии с главами  5, 7 и 8 Федерального закона «Технический регламент о требованиях пожарной безопасности»)                                                                                                 (п. 12)    </vt:lpstr>
      <vt:lpstr>ОБЕСПЕЧИВАЕТ НАЛИЧИЕ:  - информации о месте хранения ключей на дверях чердачных помещений, а также технических этажей, подполий и подвалов, в которых по условиям технологии не предусмотрено постоянное пребывание людей (п.18);  - механизмов для самозакрывания противопожарных (противодымных, дымогазонепроницаемых) дверей, а также дверных ручек, устройств "антипаника", замков, уплотнений и порогов противопожарных дверей, предусмотренных изготовителем(п.29);  - на объектах с массовым пребыванием людей ручных электрических фонарей и средств индивидуальной защиты органов дыхания и зрения человека от опасных факторов пожара из расчета не менее 1 фонаря на каждого дежурного (п.30)</vt:lpstr>
      <vt:lpstr>ОБЕСПЕЧИВАЕТ НАЛИЧИЕ:   - знаков пожарной безопасности, обозначающих в том числе пути эвакуации и эвакуационные выходы, места размещения аварийно-спасательных устройств и снаряжения, стоянки мобильных средств пожаротушения (п.36);  -указателей со светоотражающей поверхностью либо световыми указателями, подключенными к сети электроснабжения и включенными в ночное время или постоянно, с четко нанесенными цифрами  расстояния до месторасположения  и направления движения к источникам противопожарного водоснабжения (48);  - в помещении пожарного поста (диспетчерской) инструкции о порядке действия дежурного персонала при получении сигналов о пожаре и неисправности установок (устройств, систем) противопожарной защиты объекта защиты (п.56) </vt:lpstr>
      <vt:lpstr>ОБЕСПЕЧИВАЕТ ПРОВЕДЕНИЕ:  - не реже 1 раза в полугодие практических тренировок по эвакуации лиц, осуществляющих свою деятельность на объекте защиты с массовым пребыванием людей, а также посетителей, покупателей, других лиц, находящихся в здании, сооружении (п.9);  - повторной обработки конструкций и инженерного оборудования объектов защиты или ежегодное проведение испытаний либо обоснований расчетно-аналитическими методами, подтверждающими соответствие конструкций и инженерного оборудования требованиям пожарной безопасности (п.13);   - не реже 1 раза в 5 лет эксплуатационных испытаний пожарных лестниц, наружных открытых лестниц, предназначенных для эвакуации людей из зданий и сооружений при пожаре, ограждений на крышах с составлением соответствующего протокола испытаний и внесением информации в журнал эксплуатации систем противопожарной защиты (п.17б);  </vt:lpstr>
      <vt:lpstr>ОБЕСПЕЧИВАЕТ ПРОВЕДЕНИЕ:  - 1 раз в год проверку средств индивидуальной защиты органов дыхания и зрения человека от опасных факторов пожара на предмет отсутствия механических повреждений и их целостности с отражением информации в журнале эксплуатации систем противопожарной защиты (п.30);  -  не реже 1 раза в год работ по очистке вентиляционных камер, циклонов, фильтров и воздуховодов от горючих отходов и отложений с составлением соответствующего акта, при этом такие работы с внесением информации в журнал эксплуатации систем противопожарной защиты (п.43);  - проверок работоспособности сетей наружного и внутреннего противопожарного водоснабжения  в части водоотдачи не реже 2 раз в год (весной и осенью) с внесением информации в журнал эксплуатации систем противопожарной защиты  (п.48);    </vt:lpstr>
      <vt:lpstr>  ОБЕСПЕЧИВАЕТ ПРОВЕДЕНИЕ:   - перекатку пожарных рукавов (не реже 1 раза в год), а также надлежащее состояние водокольцевых катушек с внесением информации в журнал эксплуатации систем противопожарной защиты (п.50);  - проверок работоспособности задвижек с электроприводом (не реже 2 раз в год), установленных на обводных линиях водомерных устройств, а также пожарных основных рабочих и резервных пожарных насосных агрегатов (ежемесячно) с внесением информации в журнал эксплуатации систем противопожарной защиты (п.52);  - работы по ремонту, техническому обслуживанию и эксплуатации средств обеспечения пожарной безопасности и пожаротушения, обеспечивающие исправное состояние указанных средств. Работы осуществляются с учетом инструкции изготовителя на технические средства, функционирующие в составе систем противопожарной защиты(54);  - очистки объекта защиты от горючих отходов, мусора, тары и сухой растительности. Зона отчистки должна составлять не менее 2 метров  (п.73)     </vt:lpstr>
      <vt:lpstr>ОБЕСПЕЧИВАЕТ УКОМПЛЕКТОВАННОСТЬ:  - пожарных кранов внутреннего противопожарного водопровода исправными пожарными рукавами, ручными пожарными стволами и пожарными запорными клапанами (п.50);  - помещения насосных станций схемами противопожарного водоснабжения и схемами обвязки насосов с информацией о защищаемых помещениях, типе и количестве оросителей (п.51);  - первичными средствами пожаротушения (огнетушителями) по нормам согласно разделу XIX настоящих Правил и приложениям № 1 и 2 (п.60)  </vt:lpstr>
      <vt:lpstr>ОБЕСПЕЧИВАЕТ СОДЕРЖАНИЕ:  - наружных пожарных лестниц, наружных открытых лестниц, предназначенных для эвакуации людей из зданий и сооружений при пожаре, а также ограждений на крышах (покрытиях) зданий и сооружений в исправном состоянии, их очистку от снега и наледи в зимнее время (п.17а); - пожарных кранов внутреннего противопожарного водопровода исправными пожарными рукавами, ручными пожарными стволами и пожарными запорными клапанами (п.50);  - пожарных автомобилей в пожарных депо или специально предназначенных для этих целей боксах, имеющих отопление, электроснабжение, телефонную связь, твердое покрытие полов, утепленные ворота, если это предусмотрено нормами проектирования для конкретного объекта защиты или территории (п.58);   </vt:lpstr>
      <vt:lpstr>ОБЕСПЕЧИВАЕТ СОДЕРЖАНИЕ:   - в любое время года дорог, проездов и подъездов к зданиям, сооружениям, строениям и наружным установкам, открытым складам, наружным пожарным лестницам и пожарным гидрантам, резервуарам, естественным и искусственным водоемам, являющимся источниками наружного противопожарного водоснабжения (п.71). </vt:lpstr>
      <vt:lpstr>ОБЕСПЕЧИВАЕТ  исправное состояние: - устройств для самозакрывания дверей (п.14);  - наружных пожарных лестниц, наружных открытых лестниц, предназначенных для эвакуации людей из зданий и сооружений при пожаре, а также ограждений на крышах (покрытиях) зданий и сооружений (п.17 а);  - механизмов для самозакрывания противопожарных (противодымных, дымогазонепроницаемых) дверей, а также дверных ручек, устройств "антипаника", замков, уплотнений и порогов противопожарных дверей, предусмотренных изготовителем(п.29);   - гидравлических затворов (сифонов), исключающих распространение пламени по коммуникациям ливневой или производственной канализации зданий и сооружений, в которых применяются легковоспламеняющиеся и горючие жидкости (п.45).   </vt:lpstr>
      <vt:lpstr>ОБЕСПЕЧИВАЕТ  исправное состояние: - клапанов мусоропроводов и бельепроводов, которые должны находиться в закрытом положении и иметь уплотнение в притворе(п. 46);  - клапанов мусоропроводов и бельепроводов, которые должны находиться в закрытом положении и иметь уплотнение в притворе (п.47);  - наружных водопроводов противопожарного водоснабжения, находящихся на территории организации, и внутренних водопроводов противопожарного водоснабжения (п. 48);  - задвижек с электроприводом, установленных на обводных линиях водомерных устройств, а также пожарных основных рабочих и резервных пожарных насосных агрегатов (п.52);  - пожарных автомобилей и мотопомп, а также техники, приспособленной (переоборудованной) для тушения пожаров (п.58);       </vt:lpstr>
      <vt:lpstr>ЗАПРЕЩАЕТСЯ:  -использовать подвальные и цокольные этажи для организации детского досуга (детские развивающие центры, развлекательные центры, залы для проведения торжественных мероприятий и праздников, спортивных мероприятий), если это не предусмотрено проектной документацией (п.8);  - курение на территории и в помещении складов и баз, хлебоприемных пунктов, злаковых массивов и сенокосных угодий, объектов здравоохранения, образования, транспорта, торговли, добычи, переработки и хранения легковоспламеняющихся и горючих жидкостей и горючих газов, объектов производства всех видов взрывчатых веществ, взрывопожароопасных и пожароопасных участков, за исключением мест, специально отведенных для курения в соответствии с законодательством Российской Федерации(п.11);  </vt:lpstr>
      <vt:lpstr>ЗАПРЕЩАЕТСЯ:  - хранить и применять на чердаках, в подвальных, цокольных и подземных этажах, а также под свайным пространством зданий легковоспламеняющиеся и горючие жидкости, порох, взрывчатые вещества, пиротехнические изделия, баллоны с горючими газами, товары в аэрозольной упаковке, отходы любых классов опасности и другие пожаровзрывоопасные вещества и материалы (п.16а);  - использовать чердаки, технические, подвальные и цокольные этажи, подполья, вентиляционные камеры и другие технические помещения для организации производственных участков, мастерских, а также для хранения продукции, оборудования, мебели и других предметов (п.16б);   - размещать и эксплуатировать в лифтовых холлах кладовые, киоски, ларьки и другие подобные помещения, а также хранить горючие материалы (п.16в); </vt:lpstr>
      <vt:lpstr>ЗАПРЕЩАЕТСЯ:  - устанавливать глухие решетки на окнах и приямках у окон подвалов, являющихся аварийными выходами, за исключением случаев, специально предусмотренных в нормативных правовых актах Российской Федерации и нормативных документах по пожарной безопасности (16 г);  - снимать предусмотренные проектной документацией двери эвакуационных выходов из поэтажных коридоров, холлов, фойе, вестибюлей, тамбуров, тамбур-шлюзов и лестничных клеток, а также другие двери, препятствующие распространению опасных факторов пожара на путях эвакуации(16д); -  размещать мебель, оборудование и другие предметы на путях эвакуации, у дверей эвакуационных выходов, люков на балконах и лоджиях, в переходах между секциями и местах выходов на наружные эвакуационные лестницы, кровлю, покрытие, а также демонтировать межбалконные лестницы, заваривать люки на балконах и лоджиях квартир (16ж);  </vt:lpstr>
      <vt:lpstr>ЗАПРЕЩАЕТСЯ: -  проводить уборку помещений и чистку одежды с применением бензина, керосина и других легковоспламеняющихся и горючих жидкостей, а также производить отогревание замерзших коммуникаций, транспортирующих или содержащих в себе горючие вещества и материалы, с применением открытого огня (п 16 з);  - устраивать на лестничных клетках кладовые и другие подсобные помещения, а также хранить под лестничными маршами и на лестничных площадках вещи, мебель, оборудование и другие горючие материалы (п16 к);  - размещать на лестничных клетках, в поэтажных коридорах, а также на открытых переходах наружных воздушных зон незадымляемых лестничных клеток внешние блоки кондиционеров (п16 м);      </vt:lpstr>
      <vt:lpstr>Руководитель организации   при проведении мероприятий с массовым   пребыванием людей</vt:lpstr>
      <vt:lpstr>ОБЕСПЕЧИВАЕТ:   - осмотр помещений перед началом мероприятий с массовым пребыванием людей в части соблюдения мер пожарной безопасности;   - дежурство ответственных лиц на сцене и в зальных помещениях.   В помещениях без электрического освещения мероприятия с массовым пребыванием людей проводятся только в светлое время суток. В этих помещениях должно быть обеспечено естественное освещение (п.21). </vt:lpstr>
      <vt:lpstr>На мероприятиях с массовым пребыванием людей применяются электрические гирлянды и иллюминация, имеющие соответствующие сертификаты соответствия.   При обнаружении неисправности в иллюминации или гирляндах (нагрев и повреждение изоляции проводов, искрение и др.) иллюминации или гирлянды немедленно обесточиваются.   Новогодняя елка устанавливается на устойчивом основании и не должна загромождать эвакуационные пути и выходы из помещения. Ветки елки должны находиться на расстоянии не менее 1 метра от стен и потолков, а также приборов систем отопления и кондиционирования (п.21). </vt:lpstr>
      <vt:lpstr>ЗАПРЕЩАЕТСЯ (п.22):   а) применять дуговые прожекторы со степенью защиты менее IP54 и свечи (кроме культовых сооружений);  б) проводить перед началом или во время представления огневые, покрасочные и другие пожароопасные и пожаровзрывоопасные работы;  в) уменьшать ширину проходов между рядами и устанавливать в проходах дополнительные кресла, стулья и др.;  г) превышать нормативное количество одновременно находящихся людей в залах (помещениях) и (или) количество, определенное расчетом, исходя из условий обеспечения безопасной эвакуации людей при пожаре. При отсутствии нормативных требований о максимальном допустимом количестве людей в помещении следует исходить из расчета не менее 1 кв. метра на одного человека. </vt:lpstr>
      <vt:lpstr>Руководитель организации   при эксплуатация   эвакуационных путей и   выходов</vt:lpstr>
      <vt:lpstr>ОБЕСПЕЧИВАЕТ:  23. Соблюдение проектных решений (в части освещенности, количества, размеров и объемно-планировочных решений эвакуационных путей и выходов, а также наличия на путях эвакуации знаков пожарной безопасности) в соответствии с требованиями части 4 статьи 4 Федерального закона "Технический регламент о требованиях пожарной безопасности".   24.  Наличие на противопожарных дверях и воротах и исправное состояние приспособлений для самозакрывания и уплотнений в притворах, а на дверях лестничных клеток, дверях эвакуационных выходов, в том числе ведущих из подвала на первый этаж (за исключением дверей, ведущих в квартиры, коридоры, вестибюли (фойе) и непосредственно наружу), приспособлений для самозакрывания. </vt:lpstr>
      <vt:lpstr>ОБЕСПЕЧИВАЕТ:  26. Подразделениям пожарной охраны доступ в любые помещения для целей эвакуации и спасения людей, ограничения распространения, локализации и тушения пожара.  36. Наличие знаков пожарной безопасности, обозначающих в том числе пути эвакуации и эвакуационные выходы, места размещения аварийно-спасательных устройств и снаряжения, стоянки мобильных средств пожаротушения.  </vt:lpstr>
      <vt:lpstr>Запрещается: П.27 а) устраивать на путях эвакуации пороги (за исключением порогов в дверных проемах), устанавливать раздвижные и подъемно-опускные двери и ворота без возможности вручную открыть их изнутри и заблокировать в открытом состоянии, вращающиеся двери и турникеты, а также другие устройства, препятствующие свободной эвакуации людей, при отсутствии иных (дублирующих) путей эвакуации либо при отсутствии технических решений, позволяющих вручную открыть и заблокировать в открытом состоянии указанные устройства;   б) размещать (устанавливать) на путях эвакуации и эвакуационных выходах (в том числе в проходах, коридорах, тамбурах, на галереях, в лифтовых холлах, на лестничных площадках, маршах лестниц, в дверных проемах, на эвакуационных люках) различные изделия, оборудование, отходы, мусор и другие предметы, препятствующие безопасной эвакуации, а также блокировать двери эвакуационных выходов;  </vt:lpstr>
      <vt:lpstr>Запрещается:  в) устраивать в тамбурах выходов из зданий (за исключением квартир и индивидуальных жилых домов) сушилки и вешалки для одежды, гардеробы, а также хранить (в том числе временно) инвентарь и материалы;  г) фиксировать самозакрывающиеся двери лестничных клеток, коридоров, холлов и тамбуров в открытом положении (если для этих целей не используются устройства, автоматически срабатывающие при пожаре), а также снимать их;  д) изменять направление открывания дверей, за исключением дверей, открывание которых не нормируется или к которым предъявляются иные требования.  </vt:lpstr>
      <vt:lpstr>СИСТЕМА   ТЕПЛОСНАБЖЕНИЯ И   ОТОПЛЕНИЯ  </vt:lpstr>
      <vt:lpstr>77. Перед началом отопительного сезона руководители организации и физические лица организуют проведение проверок и ремонт печей, котельных, теплогенераторных, калориферных установок и каминов, а также других отопительных приборов и систем. Запрещается эксплуатировать печи и другие отопительные приборы без противопожарных разделок (отступок) от конструкций из горючих материалов, предтопочных листов, изготовленных из негорючего материала размером не менее 0,5 х 0,7 метра (на деревянном или другом полу из горючих материалов), а также при наличии прогаров и повреждений в разделках, наружных поверхностях печи, дымовых трубах, дымовых каналах и предтопочных листах. При обнаружении на примыкающих строительных конструкциях, выполненных из древесины или других горючих материалов, признаков термического повреждения (потемнение, обугливание, оплавление) эксплуатация печи прекращается. При этом поверхность поврежденной конструкции должна быть теплоизолирована либо увеличена величина разделки (отступки). Неисправные печи и другие отопительные приборы к эксплуатации не допускаются. </vt:lpstr>
      <vt:lpstr>78. Руководители организаций и физические лица перед началом отопительного сезона, а также в течение отопительного сезона обеспечивают очистку дымоходов и печей (отопительных приборов) от сажи не реже: 1 раза в 3 месяца - для отопительных печей; 1 раза в 2 месяца - для печей и очагов непрерывного действия; 1 раза в 1 месяц - для кухонных плит и других печей непрерывной (долговременной) топки. </vt:lpstr>
      <vt:lpstr>81. Топка печей в зданиях и сооружениях (за исключением жилых домов) прекращается не менее чем за 2 часа до завершения рабочего дня, а на социально значимых объектах защиты с круглосуточным пребыванием людей - не менее чем за 2 часа до отхода людей ко сну. В организациях с дневным пребыванием детей топка печей прекращается не позднее чем за 1 час до прихода детей и не начинается ранее их ухода из здания. Зола и шлак, выгребаемые из топок, должны быть залиты водой и удалены в специально отведенное для них место.  82. Для отопления зданий допускается установка металлических печей только заводского изготовления. При этом руководителями организаций и физическими лицами обеспечивается выполнение технической документации изготовителей этих видов продукции.  83. Товары, стеллажи, витрины, прилавки, шкафы, горючие материалы и другое оборудование, изготовленные из горючих материалов, располагаются на расстоянии не менее 0,7 метра от печей, а от топочных отверстий - не менее 1,25 метра.  </vt:lpstr>
      <vt:lpstr>79. При эксплуатации котельных и других теплопроизводящих установок запрещается:  а) допускать к работе лиц, не прошедших специального обучения и не получивших соответствующих квалификационных удостоверений;  б) применять в качестве топлива отходы нефтепродуктов и другие легковоспламеняющиеся и горючие жидкости, которые не предусмотрены технической документацией на эксплуатацию оборудования;  в) эксплуатировать теплопроизводящие установки при подтекании жидкого топлива (утечке газа) из систем топливоподачи, а также из вентилей у топки и емкости с топливом; </vt:lpstr>
      <vt:lpstr>г) подавать топливо при потухших форсунках или газовых горелках;  д) разжигать установки без их предварительной продувки;  е) работать при неисправных или отключенных приборах контроля и регулирования, предусмотренных изготовителем;  ж) сушить горючие материалы на котлах, паропроводах и других теплогенерирующих установках;  з) эксплуатировать котельные установки, работающие на твердом топливе, дымовые трубы которых не оборудованы искрогасителями и не очищены от сажи;  и) чистить котел при открытой двери тамбура в железнодорожном подвижном составе при движении.</vt:lpstr>
      <vt:lpstr>80. При эксплуатации печного отопления запрещается:  а) оставлять без присмотра печи, которые топятся, а также поручать надзор за ними детям;  б) располагать топливо, другие горючие вещества и материалы на предтопочном листе;  в) применять для розжига печей бензин, керосин, дизельное топливо и другие легковоспламеняющиеся и горючие жидкости;  г) топить углем, коксом и газом печи, не предназначенные для этих видов топлива;  д) производить топку печей во время проведения в помещениях собраний и других массовых мероприятий;  е) использовать вентиляционные и газовые каналы в качестве дымоходов;  ж) перекаливать печи. </vt:lpstr>
      <vt:lpstr>Руководитель   организации с ночным   (круглосуточным)   пребыванием людей </vt:lpstr>
      <vt:lpstr>6. организует круглосуточное дежурство обслуживающего персонала и обеспечивает обслуживающий персонал телефонной связью, исправными ручными электрическими фонарями (не менее 1 фонаря на каждого дежурного), средствами индивидуальной защиты органов дыхания и зрения человека от опасных факторов пожара из расчета не менее 1 средства индивидуальной защиты органов дыхания и зрения человека от опасных факторов пожара на каждого дежурного.  </vt:lpstr>
      <vt:lpstr>XVIII  Требования к инструкции о   мерах пожарной   безопасности</vt:lpstr>
      <vt:lpstr>392. Инструкция о мерах пожарной безопасности   разрабатывается на основе настоящих Правил и   нормативных правовых актов по пожарной   безопасности, исходя из специфики пожарной опасности зданий, сооружений, помещений,   технологических процессов, технологического и   производственного оборудования.</vt:lpstr>
      <vt:lpstr>393. В инструкции о мерах пожарной безопасности необходимо отражать следующие вопросы:  а) порядок содержания территории, зданий, сооружений и помещений, эвакуационных путей и выходов, в том числе аварийных, а также путей доступа подразделений пожарной охраны на объекты защиты (на этажи, кровлю (покрытие) и др.);  б) мероприятия по обеспечению пожарной безопасности технологических процессов при эксплуатации оборудования и производстве пожароопасных работ;  в) порядок и нормы хранения и транспортировки пожаровзрывоопасных веществ и материалов;  г) порядок осмотра и закрытия помещений по окончании работы;  д) расположение мест для курения, применения открытого огня, проезда транспорта, проведения огневых или иных пожароопасных работ; </vt:lpstr>
      <vt:lpstr>е) порядок сбора, хранения и удаления горючих веществ и материалов, содержания и хранения спецодежды;  ж) допустимое количество единовременно находящихся в помещениях сырья, полуфабрикатов и готовой продукции;  з) порядок и периодичность уборки горючих отходов и пыли, хранения промасленной спецодежды, ветоши;  и) предельные показания контрольно-измерительных приборов (манометры, термометры и др.), отклонения от которых могут вызвать пожар или взрыв; </vt:lpstr>
      <vt:lpstr>к) обязанности и действия работников при пожаре, в том числе при вызове пожарной охраны, открытии и блокировании в открытом состоянии вращающихся дверей и турникетов, а также других устройств, препятствующих свободной эвакуации людей, аварийной остановке технологического оборудования, отключении вентиляции и электрооборудования (в том числе в случае пожара и по окончании рабочего дня), пользовании средствами пожаротушения и пожарной автоматики, эвакуации горючих веществ и материальных ценностей, осмотре и приведении в пожаровзрывобезопасное состояние всех помещений предприятия (подразделения);  л) допустимое (предельное) количество людей, которые могут одновременно находиться на объекте защиты. </vt:lpstr>
      <vt:lpstr>394. В инструкции о мерах пожарной безопасности указываются лица, ответственные за обеспечение пожарной безопасности, в том числе за:  а) сообщение о возникновении пожара в пожарную охрану и оповещение (информирование) руководства, дежурных и аварийных служб объекта защиты;  б) организацию спасения людей с использованием для этого имеющихся сил и технических средств;  в) проверку включения автоматических систем противопожарной защиты (систем оповещения людей о пожаре, пожаротушения, противодымной защиты); </vt:lpstr>
      <vt:lpstr>г) отключение при необходимости электроэнергии (за исключением систем противопожарной защиты), остановку работы транспортирующих устройств, агрегатов, устройств с применением открытого пламени, а также теплогенерирующих агрегатов, аппаратов и устройств с применением горючих теплоносителей и (или) с температурой на их внешней поверхности, способной превысить (в том числе при неисправности теплогенерирующего аппарата) 90 градусов Цельсия;  д) перекрывание сырьевых, газовых, паровых и водных коммуникаций, остановку работы систем вентиляции в аварийном и смежных с ним помещениях, а также выполнение других мероприятий, способствующих предотвращению развития пожара и задымления помещений здания, сооружения; </vt:lpstr>
      <vt:lpstr>е) прекращение всех работ в здании, сооружении (если это допустимо по технологическому процессу производства), кроме работ, связанных с мероприятиями по ликвидации пожара;  ж) удаление за пределы опасной зоны всех работников, не задействованных в тушении пожара;  з) осуществление общего руководства тушением пожара (с учетом специфических особенностей объекта защиты) до прибытия подразделения пожарной охраны;  и) обеспечение соблюдения требований безопасности работниками, принимающими участие в тушении пожара; </vt:lpstr>
      <vt:lpstr>к) организацию одновременно с тушением пожара эвакуации и защиты материальных ценностей;  л) встречу подразделений пожарной охраны и оказание помощи в выборе кратчайшего пути для подъезда к очагу пожара;  м) сообщение подразделениям пожарной охраны, привлекаемым для тушения пожаров и проведения связанных с ними первоочередных аварийно-спасательных работ, сведений, необходимых для обеспечения безопасности личного состава, о перерабатываемых или хранящихся на объекте защиты опасных (взрывоопасных), взрывчатых, сильнодействующих ядовитых веществах; </vt:lpstr>
      <vt:lpstr>н) по прибытии подразделения пожарной охраны информирование руководителя тушения пожара о конструктивных и технологических особенностях объекта защиты, прилегающих строений и сооружений, о количестве и пожароопасных свойствах хранимых и применяемых на объекте защиты веществ, материалов, изделий и сообщение других сведений, необходимых для успешной ликвидации пожара;  о) организацию привлечения сил и средств объекта защиты к осуществлению мероприятий, связанных с ликвидацией пожара и предупреждением его развития. </vt:lpstr>
    </vt:vector>
  </TitlesOfParts>
  <Company>ГПС КБР</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Правила противопожарного режима в Российской Федерации  </dc:title>
  <dc:creator>mishogeva</dc:creator>
  <cp:lastModifiedBy>mishogeva</cp:lastModifiedBy>
  <cp:revision>78</cp:revision>
  <dcterms:created xsi:type="dcterms:W3CDTF">2021-09-13T05:57:01Z</dcterms:created>
  <dcterms:modified xsi:type="dcterms:W3CDTF">2021-10-06T08:17:46Z</dcterms:modified>
</cp:coreProperties>
</file>