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80" r:id="rId3"/>
    <p:sldId id="356" r:id="rId4"/>
    <p:sldId id="276" r:id="rId5"/>
    <p:sldId id="352" r:id="rId6"/>
    <p:sldId id="353" r:id="rId7"/>
    <p:sldId id="355" r:id="rId8"/>
    <p:sldId id="347" r:id="rId9"/>
    <p:sldId id="350" r:id="rId10"/>
    <p:sldId id="348" r:id="rId11"/>
    <p:sldId id="364" r:id="rId12"/>
    <p:sldId id="365" r:id="rId13"/>
    <p:sldId id="367" r:id="rId14"/>
    <p:sldId id="369" r:id="rId15"/>
    <p:sldId id="357" r:id="rId16"/>
    <p:sldId id="358" r:id="rId17"/>
    <p:sldId id="359" r:id="rId18"/>
    <p:sldId id="360" r:id="rId19"/>
    <p:sldId id="362" r:id="rId20"/>
    <p:sldId id="279" r:id="rId21"/>
    <p:sldId id="299" r:id="rId22"/>
    <p:sldId id="274" r:id="rId23"/>
    <p:sldId id="283" r:id="rId24"/>
    <p:sldId id="284" r:id="rId25"/>
    <p:sldId id="308" r:id="rId26"/>
    <p:sldId id="309" r:id="rId27"/>
    <p:sldId id="311" r:id="rId28"/>
    <p:sldId id="313" r:id="rId29"/>
    <p:sldId id="345" r:id="rId30"/>
    <p:sldId id="288" r:id="rId31"/>
    <p:sldId id="36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642918"/>
            <a:ext cx="7858180" cy="6275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22 июля 2008 года N 123-ФЗ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ТЕХНИЧЕСКИЙ РЕГЛАМЕНТ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ТРЕБОВАНИЯХ ПОЖАРНОЙ БЕЗОПАСНОСТИ</a:t>
            </a:r>
          </a:p>
          <a:p>
            <a:pPr algn="ctr">
              <a:lnSpc>
                <a:spcPct val="150000"/>
              </a:lnSpc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Настоящий Федеральный закон принимается в целях защиты жизни, здоровья, имущества граждан и юридических лиц, государственного и муниципального имущества от пожаров, определяет основные положения технического регулирования в области пожарной безопасности и устанавливает общие требования пожарной безопасности к объектам защиты (продукции), в том числе к зданиям и сооружениям, производственным объектам, пожарно-технической продукции и продукции общего назначения. 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0951"/>
            <a:ext cx="8136904" cy="6000337"/>
          </a:xfrm>
        </p:spPr>
        <p:txBody>
          <a:bodyPr>
            <a:noAutofit/>
          </a:bodyPr>
          <a:lstStyle/>
          <a:p>
            <a:pPr marL="82296" indent="0" fontAlgn="base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случае изменения содержащихся в декларации пожарной безопасности сведений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том числе в случае смены собственника или иного законного владельца объекта защиты, изменения функционального назначения либо капитального ремонта, реконструкции или технического перевооружения объекта защиты, уточненные декларации пожарной безопасности,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одного года со дня изменения содержащихся в них сведений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indent="0" fontAlgn="base">
              <a:buNone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fontAlgn="base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составлении декларации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пожарной безопасности в соответствии с частями 1 и 2 настоящей статьи в отношении объектов защиты, для которых установлены требования технических регламентов, принятых в соответствии с Федеральным законом "О техническом регулировании", и нормативных документов по пожарной безопасности, в декларации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указывается перечень статей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(частей, пунктов) указанных документов, требования которых установлены и выполнены для соответствующего объекта защиты.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fontAlgn="base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Лицо, представившее декла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рацию пожарной безопасности,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несет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за полноту и достоверность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содержащихся в ней сведений в соответствии с законодательством Российской Федерации.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fontAlgn="base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Форма и порядок регистрации декларации пожарной безопасности,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утверждаются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федеральным органом исполнительной власти, уполномоченным на решение задач в области пожарной безопасности. </a:t>
            </a:r>
          </a:p>
        </p:txBody>
      </p:sp>
    </p:spTree>
    <p:extLst>
      <p:ext uri="{BB962C8B-B14F-4D97-AF65-F5344CB8AC3E}">
        <p14:creationId xmlns:p14="http://schemas.microsoft.com/office/powerpoint/2010/main" val="3870037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548680"/>
            <a:ext cx="734481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Статья 36. Классификация строительных конструкций по пожарной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опасности</a:t>
            </a:r>
          </a:p>
          <a:p>
            <a:pPr algn="ctr" fontAlgn="base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1. Строительные конструкции по пожарной опасности подразделяются на следующие классы: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fontAlgn="base">
              <a:buAutoNum type="arabicParenR"/>
            </a:pP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непожароопасные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(К0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ctr" fontAlgn="base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малопожароопасные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(К1);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умереннопожароопасные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(К2);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пожароопасные (К3).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586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8640"/>
            <a:ext cx="7818072" cy="6624736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Статья 134. Требования пожарной безопасности к применению строительных материалов в зданиях и сооружениях</a:t>
            </a:r>
          </a:p>
          <a:p>
            <a:pPr marL="82296" indent="0">
              <a:buNone/>
            </a:pPr>
            <a:endPara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Строительные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материалы применяются в зданиях и сооружениях в зависимости от их функционального назначения и пожарной опасности.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Техническая документация на строительные материалы должна содержать информацию о показателях пожарной опасности этих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материалов</a:t>
            </a:r>
          </a:p>
          <a:p>
            <a:pPr marL="82296" indent="0"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 помещениях зданий класса Ф5 категорий А, Б и В1, в которых производятся, применяются или хранятся легковоспламеняющиеся жидкости, покрытия полов должны иметь класс пожарной опасности не выше чем КМ 1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Каркасы подвесных потолков в помещениях и на путях эвакуации следует выполнять из негорючих материалов. Окрашенные лакокрасочными покрытиями каркасы из негорючих материалов должны иметь группу горючести НГ или Г1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600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5965" y="145474"/>
            <a:ext cx="8136904" cy="6721404"/>
          </a:xfrm>
        </p:spPr>
        <p:txBody>
          <a:bodyPr>
            <a:noAutofit/>
          </a:bodyPr>
          <a:lstStyle/>
          <a:p>
            <a:pPr marL="82296" indent="0" fontAlgn="base">
              <a:buNone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В спальных и палатных помещениях, а также в помещениях зданий дошкольных образовательных организаций подкласса Ф1.1 не допускается применять декоративно-отделочные материалы и покрытия полов с более высокой пожарной опасностью, чем класс КМ2.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Отделка стен и потолков залов для проведения музыкальных и физкультурных занятий в дошкольных образовательных организациях должна быть выполнена из материала класса КМ0 и (или) КМ1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В операционных и реанимационных помещениях не допускается применять материалы для отделки стен, потолков и заполнения подвесных потолков с более высокой пожарной опасностью, чем класс КМ2, и материалы для покрытия пола с более высокой пожарной опасностью, чем класс КМ3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 fontAlgn="base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жилых помещениях зданий подкласса Ф1.2 не допускается применять материалы для отделки стен, потолков и заполнения подвесных потолков с более высокой пожарной опасностью, чем класс КМ4, и материалы для покрытия пола с более высокой пожарной опасностью, чем класс КМ4.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гардеробных помещениях зданий подкласса Ф2.1 не допускается применять материалы для отделки стен, потолков и заполнения подвесных потолков с более высокой пожарной опасностью, чем класс КМ1, и материалы для покрытия пола с более высокой пожарной опасностью, чем класс КМ2.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В читальных залах не допускается применять материалы для отделки стен, потолков и заполнения подвесных потолков с более высокой пожарной опасностью, чем класс КМ2, и материалы для покрытия пола с более высокой пожарной опасностью, чем класс КМ3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782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100"/>
            <a:ext cx="8100392" cy="6624736"/>
          </a:xfrm>
        </p:spPr>
        <p:txBody>
          <a:bodyPr>
            <a:normAutofit/>
          </a:bodyPr>
          <a:lstStyle/>
          <a:p>
            <a:pPr marL="82296" indent="0" fontAlgn="base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15.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 помещениях книгохранилищ и архивов, а также в помещениях, в которых содержатся служебные каталоги и описи, отделку стен и потолков следует предусматривать из материалов класса КМ0 и (или) КМ1.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fontAlgn="base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 демонстрационных залах помещений зданий подкласса Ф2.2 не допускается применять материалы для отделки стен, потолков и заполнения подвесных потолков с более высокой пожарной опасностью, чем класс КМ2, и материалы для покрытия пола с более высокой пожарной опасностью, чем класс КМ3.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marL="82296" indent="0" fontAlgn="base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 торговых залах зданий подкласса Ф3.1 не допускается применять материалы для отделки стен, потолков и заполнения подвесных потолков с более высокой пожарной опасностью, чем класс КМ2, и материалы для покрытия пола с более высокой пожарной опасностью, чем класс КМ3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 fontAlgn="base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. В залах ожидания зданий подкласса Ф3.3 отделка стен, потолков, заполнение подвесных потолков и покрытие пола должны выполняться из материалов класса КМ0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914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506849"/>
              </p:ext>
            </p:extLst>
          </p:nvPr>
        </p:nvGraphicFramePr>
        <p:xfrm>
          <a:off x="1115615" y="1340768"/>
          <a:ext cx="7848875" cy="532859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016225"/>
                <a:gridCol w="824209"/>
                <a:gridCol w="997051"/>
                <a:gridCol w="997051"/>
                <a:gridCol w="997051"/>
                <a:gridCol w="1008644"/>
                <a:gridCol w="1008644"/>
              </a:tblGrid>
              <a:tr h="777086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Свойства пожарной опасности строительных материалов</a:t>
                      </a: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Классы пожарной опасности строительных материалов в зависимости от групп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91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КМ5</a:t>
                      </a:r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Горючесть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Г4</a:t>
                      </a:r>
                    </a:p>
                  </a:txBody>
                  <a:tcPr/>
                </a:tc>
              </a:tr>
              <a:tr h="77708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Воспламеняемость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В3</a:t>
                      </a:r>
                    </a:p>
                  </a:txBody>
                  <a:tcPr/>
                </a:tc>
              </a:tr>
              <a:tr h="1110123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Дымообразующая способность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Д3</a:t>
                      </a:r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Токсичность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Т4</a:t>
                      </a:r>
                    </a:p>
                  </a:txBody>
                  <a:tcPr/>
                </a:tc>
              </a:tr>
              <a:tr h="77708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Распространение пламени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РП1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РП1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РП2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РП2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РП4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216228" y="559712"/>
            <a:ext cx="602780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Классы пожарной опасности строительных материалов</a:t>
            </a:r>
          </a:p>
        </p:txBody>
      </p:sp>
    </p:spTree>
    <p:extLst>
      <p:ext uri="{BB962C8B-B14F-4D97-AF65-F5344CB8AC3E}">
        <p14:creationId xmlns:p14="http://schemas.microsoft.com/office/powerpoint/2010/main" val="264687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614244"/>
              </p:ext>
            </p:extLst>
          </p:nvPr>
        </p:nvGraphicFramePr>
        <p:xfrm>
          <a:off x="1115616" y="836712"/>
          <a:ext cx="7272808" cy="589803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512168"/>
                <a:gridCol w="1368152"/>
                <a:gridCol w="1080120"/>
                <a:gridCol w="1008112"/>
                <a:gridCol w="1224136"/>
                <a:gridCol w="1080120"/>
              </a:tblGrid>
              <a:tr h="449229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(подкласс) функциональной пожарной опасности здания</a:t>
                      </a:r>
                    </a:p>
                  </a:txBody>
                  <a:tcPr marL="46608" marR="46608" marT="23304" marB="23304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Этажность и высота здания</a:t>
                      </a:r>
                    </a:p>
                  </a:txBody>
                  <a:tcPr marL="46608" marR="46608" marT="23304" marB="23304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 пожарной опасности материала, не более указанного</a:t>
                      </a:r>
                    </a:p>
                  </a:txBody>
                  <a:tcPr marL="46608" marR="46608" marT="23304" marB="233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2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стен и потолков</a:t>
                      </a:r>
                    </a:p>
                  </a:txBody>
                  <a:tcPr marL="46608" marR="46608" marT="23304" marB="233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покрытия полов</a:t>
                      </a:r>
                    </a:p>
                  </a:txBody>
                  <a:tcPr marL="46608" marR="46608" marT="23304" marB="233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749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Вестибюли, лестничные клетки, лифтовые холлы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Общие коридоры, холлы, фойе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Вестибюли, лестничные клетки, лифтовые холлы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Общие коридоры, холлы, фойе</a:t>
                      </a:r>
                    </a:p>
                  </a:txBody>
                  <a:tcPr marL="46608" marR="46608" marT="23304" marB="23304"/>
                </a:tc>
              </a:tr>
              <a:tr h="720080">
                <a:tc rowSpan="3">
                  <a:txBody>
                    <a:bodyPr/>
                    <a:lstStyle/>
                    <a:p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Ф1.2; Ф1.3;</a:t>
                      </a:r>
                    </a:p>
                    <a:p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Ф2.3; Ф2.4;</a:t>
                      </a:r>
                    </a:p>
                    <a:p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Ф3.1; Ф3.2;</a:t>
                      </a:r>
                    </a:p>
                    <a:p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Ф3.6; Ф4.2;</a:t>
                      </a:r>
                    </a:p>
                    <a:p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Ф4.3; Ф4.4; Ф5.1;Ф5.2;</a:t>
                      </a:r>
                    </a:p>
                    <a:p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Ф5.3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более 9 этажей или не более 28 метров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КМ2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КМ3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КМ3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КМ4</a:t>
                      </a:r>
                    </a:p>
                  </a:txBody>
                  <a:tcPr marL="46608" marR="46608" marT="23304" marB="23304"/>
                </a:tc>
              </a:tr>
              <a:tr h="12193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 9, но не более 17 этажей или более 28, но не более 50 метров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КМ1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КМ2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КМ2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КМ3</a:t>
                      </a:r>
                    </a:p>
                  </a:txBody>
                  <a:tcPr marL="46608" marR="46608" marT="23304" marB="23304"/>
                </a:tc>
              </a:tr>
              <a:tr h="8342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 17 этажей или более 50 метров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КМ0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КМ1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КМ1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КМ2</a:t>
                      </a:r>
                    </a:p>
                  </a:txBody>
                  <a:tcPr marL="46608" marR="46608" marT="23304" marB="23304"/>
                </a:tc>
              </a:tr>
              <a:tr h="1026810">
                <a:tc>
                  <a:txBody>
                    <a:bodyPr/>
                    <a:lstStyle/>
                    <a:p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Ф1.1; Ф2.1;</a:t>
                      </a:r>
                    </a:p>
                    <a:p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Ф2.2; Ф3.3;</a:t>
                      </a:r>
                    </a:p>
                    <a:p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Ф3.4; Ф3.5;</a:t>
                      </a:r>
                    </a:p>
                    <a:p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Ф4.1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 зависимости от этажности и высоты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КМ0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КМ1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КМ1</a:t>
                      </a:r>
                    </a:p>
                  </a:txBody>
                  <a:tcPr marL="46608" marR="46608" marT="23304" marB="233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КМ2</a:t>
                      </a:r>
                    </a:p>
                  </a:txBody>
                  <a:tcPr marL="46608" marR="46608" marT="23304" marB="23304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43608" y="122166"/>
            <a:ext cx="79928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Область применения декоративно-отделочных, облицовочных материалов и покрытий полов на путях эвакуации</a:t>
            </a:r>
          </a:p>
        </p:txBody>
      </p:sp>
    </p:spTree>
    <p:extLst>
      <p:ext uri="{BB962C8B-B14F-4D97-AF65-F5344CB8AC3E}">
        <p14:creationId xmlns:p14="http://schemas.microsoft.com/office/powerpoint/2010/main" val="29270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939354"/>
              </p:ext>
            </p:extLst>
          </p:nvPr>
        </p:nvGraphicFramePr>
        <p:xfrm>
          <a:off x="1115616" y="1988840"/>
          <a:ext cx="6027538" cy="480060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824930"/>
                <a:gridCol w="1527719"/>
                <a:gridCol w="1355518"/>
                <a:gridCol w="1319371"/>
              </a:tblGrid>
              <a:tr h="600075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(подкласс) функциональной пожарной опасности здания</a:t>
                      </a:r>
                    </a:p>
                  </a:txBody>
                  <a:tcPr marL="85725" marR="85725" marT="42862" marB="42862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Вместимость зальных помещений, человек</a:t>
                      </a:r>
                    </a:p>
                  </a:txBody>
                  <a:tcPr marL="85725" marR="85725" marT="42862" marB="42862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 материала, не более указанного</a:t>
                      </a:r>
                    </a:p>
                  </a:txBody>
                  <a:tcPr marL="85725" marR="85725" marT="42862" marB="42862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87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стен и потолков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покрытий полов</a:t>
                      </a:r>
                    </a:p>
                  </a:txBody>
                  <a:tcPr marL="85725" marR="85725" marT="42862" marB="42862"/>
                </a:tc>
              </a:tr>
              <a:tr h="342900">
                <a:tc rowSpan="4">
                  <a:txBody>
                    <a:bodyPr/>
                    <a:lstStyle/>
                    <a:p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Ф1.2;</a:t>
                      </a:r>
                    </a:p>
                    <a:p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Ф2.3; Ф2.4;</a:t>
                      </a:r>
                    </a:p>
                    <a:p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Ф3.1; Ф3.2;</a:t>
                      </a:r>
                    </a:p>
                    <a:p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Ф3.6; Ф4.2;</a:t>
                      </a:r>
                    </a:p>
                    <a:p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Ф4.3; Ф4.4;</a:t>
                      </a:r>
                    </a:p>
                    <a:p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Ф5.1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 800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КМ0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КМ2</a:t>
                      </a:r>
                    </a:p>
                  </a:txBody>
                  <a:tcPr marL="85725" marR="85725" marT="42862" marB="42862"/>
                </a:tc>
              </a:tr>
              <a:tr h="6000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 300, но не более 800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КМ1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КМ2</a:t>
                      </a:r>
                    </a:p>
                  </a:txBody>
                  <a:tcPr marL="85725" marR="85725" marT="42862" marB="42862"/>
                </a:tc>
              </a:tr>
              <a:tr h="6000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 50, но не более 300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КМ2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КМ3</a:t>
                      </a:r>
                    </a:p>
                  </a:txBody>
                  <a:tcPr marL="85725" marR="85725" marT="42862" marB="42862"/>
                </a:tc>
              </a:tr>
              <a:tr h="3429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более 50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КМ3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КМ4</a:t>
                      </a:r>
                    </a:p>
                  </a:txBody>
                  <a:tcPr marL="85725" marR="85725" marT="42862" marB="42862"/>
                </a:tc>
              </a:tr>
              <a:tr h="342900">
                <a:tc rowSpan="3">
                  <a:txBody>
                    <a:bodyPr/>
                    <a:lstStyle/>
                    <a:p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Ф1.1; Ф2.1;</a:t>
                      </a:r>
                    </a:p>
                    <a:p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Ф2.2; Ф3.3;</a:t>
                      </a:r>
                    </a:p>
                    <a:p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Ф3.4; Ф3.5;</a:t>
                      </a:r>
                    </a:p>
                    <a:p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Ф4.1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 300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КМ0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КМ2</a:t>
                      </a:r>
                    </a:p>
                  </a:txBody>
                  <a:tcPr marL="85725" marR="85725" marT="42862" marB="42862"/>
                </a:tc>
              </a:tr>
              <a:tr h="6000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 15, но не более 300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КМ1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КМ2</a:t>
                      </a:r>
                    </a:p>
                  </a:txBody>
                  <a:tcPr marL="85725" marR="85725" marT="42862" marB="42862"/>
                </a:tc>
              </a:tr>
              <a:tr h="3429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более 15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КМ3</a:t>
                      </a:r>
                    </a:p>
                  </a:txBody>
                  <a:tcPr marL="85725" marR="85725" marT="42862" marB="428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КМ4</a:t>
                      </a:r>
                    </a:p>
                  </a:txBody>
                  <a:tcPr marL="85725" marR="85725" marT="42862" marB="42862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87624" y="260648"/>
            <a:ext cx="6162008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Область применения декоративно-отделочных,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облицовочных материалов и покрытий полов в зальных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помещениях, за исключением покрытий полов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спортивных арен спортивных сооружений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 полов танцевальных залов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75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16632"/>
            <a:ext cx="7632848" cy="50783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Статья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34. Цель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классификации</a:t>
            </a:r>
          </a:p>
          <a:p>
            <a:pPr fontAlgn="base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3. Противопожарные преграды классифицируются по способу предотвращения распространения опасных факторов пожара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а также по огнестойкости для подбора строительных конструкций и заполнения проемов в противопожарных преградах с необходимым пределом огнестойкости и классом пожарной опасности.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Статья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37. Классификация противопожарных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преград</a:t>
            </a:r>
          </a:p>
          <a:p>
            <a:pPr fontAlgn="base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 Противопожарные преграды в зависимости от способа предотвращения распространения опасных факторов пожара подразделяются на следующие типы: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противопожарные стены;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противопожарные перегородки;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противопожарные перекрытия;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противопожарные разрывы;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противопожарные занавесы, шторы и экраны (экранные стены);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противопожарные водяные завесы;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противопожарные минерализованные полосы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2512" y="5301208"/>
            <a:ext cx="7625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19. Объемно-планировочные решения и конструктивное исполнение лестниц и лестничных клеток должны обеспечивать безопасную эвакуацию людей из зданий, сооружений при пожаре и препятствовать распространению пожара между этажами.</a:t>
            </a:r>
          </a:p>
        </p:txBody>
      </p:sp>
    </p:spTree>
    <p:extLst>
      <p:ext uri="{BB962C8B-B14F-4D97-AF65-F5344CB8AC3E}">
        <p14:creationId xmlns:p14="http://schemas.microsoft.com/office/powerpoint/2010/main" val="21552378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764704"/>
            <a:ext cx="7498080" cy="4800600"/>
          </a:xfrm>
        </p:spPr>
        <p:txBody>
          <a:bodyPr>
            <a:normAutofit/>
          </a:bodyPr>
          <a:lstStyle/>
          <a:p>
            <a:pPr marL="82296" indent="0" fontAlgn="base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62. Источники противопожарного водоснабжения</a:t>
            </a:r>
          </a:p>
          <a:p>
            <a:pPr marL="82296" indent="0" fontAlgn="base">
              <a:buNone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fontAlgn="base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Здания и сооружения, а также территории организаций и населенных пунктов должны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иметь источники противопожарного водоснабжения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тушения пожаров.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fontAlgn="base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 качестве источников противопожарного водоснабжения могут использоваться естественные и искусственные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водоемы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внутренний и наружный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водопроводы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 том числе питьевые, хозяйственно-питьевые, хозяйственные и противопожарные).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633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642918"/>
            <a:ext cx="7858180" cy="5859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Положения настоящего Федерального закона об обеспечении пожарной безопасности объектов защиты обязательны для исполнения при: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проектировании, строительстве, капитальном ремонте, реконструкции, техническом перевооружении, изменении функционального назначения, техническом обслуживании, эксплуатации и утилизации объектов защиты;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разработке, принятии, применении и исполнении технических регламентов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содержащих требования пожарной безопасности, а также нормативных документов по пожарной безопасности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разработке технической документации на объекты защиты.</a:t>
            </a:r>
          </a:p>
          <a:p>
            <a:pPr>
              <a:lnSpc>
                <a:spcPct val="150000"/>
              </a:lnSpc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5402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836712"/>
            <a:ext cx="763284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Статья 82. Требования пожарной безопасности к электроустановкам зданий 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сооружений</a:t>
            </a:r>
          </a:p>
          <a:p>
            <a:pPr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Электроустановки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зданий и сооружений должны соответствовать классу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пожаровзрывоопасной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зоны, в которой 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установлены.</a:t>
            </a:r>
          </a:p>
          <a:p>
            <a:pPr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Для бесперебойного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энергоснабжения систем противопожарной защиты,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зданиях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Ф1.1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предусматриваться автономные резервные источники электроснабжения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Кабельные линии и электропроводка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сохранять работоспособность в условиях пожара в течение времени, необходимого для выполнения их функций и эвакуации людей в безопасную зону.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Кабели от трансформаторных подстанций резервных источников питания до вводно-распределительных устройств должны прокладываться в раздельных огнестойких каналах или иметь огнезащиту.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5.Линии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электроснабжения помещений зданий и сооружений должны иметь устройства защитного отключения, предотвращающие возникновение пожара. </a:t>
            </a:r>
          </a:p>
        </p:txBody>
      </p:sp>
    </p:spTree>
    <p:extLst>
      <p:ext uri="{BB962C8B-B14F-4D97-AF65-F5344CB8AC3E}">
        <p14:creationId xmlns:p14="http://schemas.microsoft.com/office/powerpoint/2010/main" val="25821008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0"/>
            <a:ext cx="81724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Статья 84. Требования пожарной безопасности к системам оповещения людей о пожаре и управления эвакуацией людей в зданиях и сооружениях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Оповещение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людей о пожаре, управление эвакуацией людей и обеспечение их безопасной эвакуации при пожаре в зданиях и сооружениях должны осуществляться одним из следующих способов или комбинацией следующих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способов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подача световых, звуковых и (или) речевых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сигналов;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2) трансляция специально разработанных текстов о необходимости эвакуации, путях эвакуации, направлении движения и других действиях, обеспечивающих безопасность людей и предотвращение паники при пожаре;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3) размещение и обеспечение освещения знаков пожарной безопасности на путях эвакуации в течение нормативного времени;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4) включение эвакуационного (аварийного) освещения;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5) дистанционное открывание запоров дверей эвакуационных выходов;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6) обеспечение связью пожарного поста (диспетчерской) с зонами оповещения людей о пожаре;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7) иные способы, обеспечивающие эвакуацию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Системы оповещения людей о пожаре и управления эвакуацией людей должны функционировать в течение времени, необходимого для завершения эвакуации людей из здания, сооружения.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11. Системы оповещения людей о пожаре и управления эвакуацией людей должны быть оборудованы источниками бесперебойного электропитания.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0739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404664"/>
            <a:ext cx="74888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Статья 87. Требования к огнестойкости и пожарной опасности зданий, сооружений и пожарных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отсеков</a:t>
            </a: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Класс конструктивной пожарной опасности зданий, сооружений и пожарных отсеков должен устанавливаться в зависимости от их этажности, класса функциональной пожарной опасности, площади пожарного отсека и пожарной опасности происходящих в них технологических процессов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Класс пожарной опасности строительных конструкций должен соответствовать принятому классу конструктивной пожарной опасности зданий, сооружений и пожарных отсеков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Пожарная опасность заполнения проемов в ограждающих конструкциях зданий, сооружений (дверей, ворот, окон и люков) не нормируется, за исключением проемов в противопожарных преградах.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4016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764704"/>
            <a:ext cx="66247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27. Определение категории зданий, сооружений и помещений по пожарной и взрывопожарной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опасности</a:t>
            </a:r>
          </a:p>
          <a:p>
            <a:pPr fontAlgn="base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 пожарной и взрывопожарной опасности помещения производственного и складского назначения независимо от их функционального назначения подразделяются на следующие категории: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повышенная </a:t>
            </a:r>
            <a:r>
              <a:rPr lang="ru-RU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взрывопожароопасность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(А);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взрывопожароопасность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(Б);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пожароопасность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(В1-В4);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умеренная </a:t>
            </a:r>
            <a:r>
              <a:rPr lang="ru-RU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пожароопасность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(Г);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пониженная </a:t>
            </a:r>
            <a:r>
              <a:rPr lang="ru-RU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пожароопасность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(Д).</a:t>
            </a:r>
          </a:p>
        </p:txBody>
      </p:sp>
    </p:spTree>
    <p:extLst>
      <p:ext uri="{BB962C8B-B14F-4D97-AF65-F5344CB8AC3E}">
        <p14:creationId xmlns:p14="http://schemas.microsoft.com/office/powerpoint/2010/main" val="42679806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052736"/>
            <a:ext cx="7056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Категории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помещений по пожарной и взрывопожарной опасности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определяются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исходя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вида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находящихся в помещениях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горючих веществ и материалов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их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количества и пожароопасных свойств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исходя из объемно-планировочных решений помещений и характеристик проводимых в них технологических процессов.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категорий помещений следует осуществлять путем последовательной проверки принадлежности помещения к категориям от наиболее опасной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 наименее опасной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(Д)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0797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16632"/>
            <a:ext cx="7920880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5. К категории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относятся помещения, в которых находятся (обращаются) горючие газы, легковоспламеняющиеся жидкости с температурой вспышки не более 28 градусов Цельсия в таком количестве, что могут образовывать взрывоопасные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парогазовоздушные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смеси.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484784"/>
            <a:ext cx="7920880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6. К категории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относятся помещения, в которых находятся (обращаются) горючие пыли или волокна, легковоспламеняющиеся жидкости с температурой вспышки более 28 градусов Цельсия, горючие жидкости в таком количестве, что могут образовывать взрывоопасные пылевоздушные или паровоздушные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смеси.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3068960"/>
            <a:ext cx="7920880" cy="2031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7. К категориям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В1-В4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относятся помещения, в которых находятся (обращаются) горючие 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трудногорючие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жидкости, твердые горючие 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трудногорючие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вещества и материалы (в том числе пыли и волокна), вещества и материалы, способные при взаимодействии с водой, кислородом воздуха или друг с другом только гореть, при условии, что помещения, в которых они находятся (обращаются), не относятся к категории А или Б.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5616" y="5229200"/>
            <a:ext cx="7920880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8. Отнесение помещения к категории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В1, В2, В3 или В4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осуществляется в зависимости от количества и способа размещения пожарной нагрузки в указанном помещении и его объемно-планировочных характеристик, а также от пожароопасных свойств веществ и материалов, составляющих пожарную нагрузку.</a:t>
            </a:r>
          </a:p>
        </p:txBody>
      </p:sp>
    </p:spTree>
    <p:extLst>
      <p:ext uri="{BB962C8B-B14F-4D97-AF65-F5344CB8AC3E}">
        <p14:creationId xmlns:p14="http://schemas.microsoft.com/office/powerpoint/2010/main" val="6351006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16632"/>
            <a:ext cx="7920880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9. К категории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относятся помещения, в которых находятся (обращаются) негорючие вещества и материалы в горячем, раскаленном или расплавленном состоянии, процесс обработки которых сопровождается выделением лучистого тепла, искр и пламени, и (или) горючие газы, жидкости и твердые вещества, которые сжигаются или утилизируются в качестве топлива.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616" y="1988840"/>
            <a:ext cx="792088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10. К категории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относятся помещения, в которых находятся (обращаются) негорючие вещества и материалы в холодном состоянии.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5616" y="2762181"/>
            <a:ext cx="7920880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11. Категории зданий и сооружений по пожарной и взрывопожарной опасности определяются исходя из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доли и суммированной площади помещений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той или иной категории опасности в этом здании, сооружении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3789040"/>
            <a:ext cx="7920880" cy="25853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12. Здание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относится к категории 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если в нем суммированная площадь помещений категории А превышает 5 процентов площади всех помещений или 200 квадратных метров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13. Здание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относится к категории 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если суммированная площадь помещений категории А в здании не превышает 25 процентов суммированной площади всех размещенных в нем помещений (но не более 1000 квадратных метров) и эти помещения оснащаются установками автоматического пожаротушения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9888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16632"/>
            <a:ext cx="7848872" cy="28623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14. Здание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относится к категории Б,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если одновременно выполнены следующие условия: здание не относится к категории А и суммированная площадь помещений категорий А и Б превышает 5 процентов суммированной площади всех помещений или 200 квадратных метров.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15. Здание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относится к категории Б,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если суммированная площадь помещений категорий А и Б в здании не превышает 25 процентов суммированной площади всех размещенных в нем помещений (но не более 1000 квадратных метров) и эти помещения оснащаются установками автоматического пожаротушения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3068960"/>
            <a:ext cx="7848872" cy="31393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16. Здание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относится к категории В,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если одновременно выполнены следующие условия: здание не относится к категории А или Б и суммированная площадь помещений категорий А, Б, B1, В2 и В3 превышает 5 процентов (10 процентов, если в здании отсутствуют помещения категорий А и Б) суммированной площади всех помещений.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17. Здание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относится к категории В,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если суммированная площадь помещений категорий А, Б, В1, В2 и В3 в здании не превышает 25 процентов суммированной площади всех размещенных в нем помещений (но не более 3500 квадратных метров) и эти помещения оснащаются установками автоматического пожаротушения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5599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6490" y="260648"/>
            <a:ext cx="7632848" cy="31393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latin typeface="Times New Roman" pitchFamily="18" charset="0"/>
                <a:cs typeface="Times New Roman" pitchFamily="18" charset="0"/>
              </a:rPr>
              <a:t>18. Здание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относится к категории Г,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если одновременно выполнены следующие условия: здание не относится к категории А, Б или В и суммированная площадь помещений категорий А, Б, B1, В2, В3 и Г превышает 5 процентов суммированной площади всех помещений.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19. Здание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относится к категории Г,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если суммированная площадь помещений категорий А, Б, B1, В2, В3 и Г в здании не превышает 25 процентов суммированной площади всех размещенных в нем помещений (но не более 5000 квадратных метров) и помещения категорий А, Б, B1, В2 и В3 оснащаются установками автоматического пожаротушения.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46490" y="3645024"/>
            <a:ext cx="7632848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20. Здание относится к категории Д, если оно не относится к категории А, Б, В или Г.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46490" y="4581128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22. Категории зданий, сооружений и помещений производственного и складского назначения по пожарной и взрывопожарной опасности указываются в проектной документации на объекты капитального строительства и реконструкции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4689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624736"/>
          </a:xfrm>
        </p:spPr>
        <p:txBody>
          <a:bodyPr>
            <a:normAutofit/>
          </a:bodyPr>
          <a:lstStyle/>
          <a:p>
            <a:pPr marL="82296" indent="0" fontAlgn="base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Статья 136. Требования к информации о пожарной безопасности средств огнезащиты</a:t>
            </a:r>
          </a:p>
          <a:p>
            <a:pPr marL="82296" indent="0" fontAlgn="base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Техническая документация на средства огнезащиты должна содержать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информацию о технических показателях, характеризующих область их применения, пожарную опасность, способ подготовки поверхности, виды и марки грунтов, способ нанесения на защищаемую поверхность, условия сушки, огнезащитную эффективность этих средств, способ защиты от неблагоприятных климатических воздействий, условия и срок эксплуатации огнезащитных покрытий, а также меры безопасности при проведении огнезащитных работ.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2. Средства огнезащиты допускается применять из материалов с дополнительными покрытиями, обеспечивающими придание декоративного вида огнезащитному слою или его устойчивость к неблагоприятному климатическому воздействию. В этом случае огнезащитная эффективность должна указываться с учетом этого слоя.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34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29665" y="836712"/>
            <a:ext cx="756084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 В случае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если положениями настоящего Федерального закона (за исключением положений статьи 64, части 1 статьи 82, части 7 статьи 83, части 12 статьи 84, частей 1.1 и 1.2 статьи 97 настоящего Федерального закона)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устанавливаются более высокие требования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пожарной безопасности,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требования,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действовавшие до дня вступления в силу соответствующих положений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настоящего Федерального закона, в отношении объектов защиты, которые были введены в эксплуатацию либо проектная документация на которые была направлена на экспертизу до дня вступления в силу соответствующих положений настоящего Федерального закона,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применяются ранее действовавшие требования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При этом в отношении объектов защиты, на которых были проведены капитальный ремонт, реконструкция или техническое перевооружение, требования настоящего Федерального закона применяются в части, соответствующей объему работ по капитальному ремонту, реконструкции или техническому перевооружению.</a:t>
            </a:r>
          </a:p>
        </p:txBody>
      </p:sp>
    </p:spTree>
    <p:extLst>
      <p:ext uri="{BB962C8B-B14F-4D97-AF65-F5344CB8AC3E}">
        <p14:creationId xmlns:p14="http://schemas.microsoft.com/office/powerpoint/2010/main" val="36304708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16632"/>
            <a:ext cx="784887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46. Классификация средств пожарной автоматики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пожарной автоматики предназначены для автоматического обнаружения пожара, оповещения о нем людей и управления их эвакуацией, автоматического пожаротушения и включения исполнительных устройств систем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противодымной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защиты, управления инженерным и технологическим оборудованием зданий и объектов.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пожарной автоматики подразделяются на: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извещатели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пожарные;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приборы приемно-контрольные пожарные;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приборы управления пожарные;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технические средства оповещения и управления эвакуацией пожарные;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системы передачи извещений о пожаре;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другие приборы и оборудование для построения систем пожарной автоматики.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0447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88640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Требования пожарной безопасности к производственным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объектам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VII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Оценка соответствия объектов защиты (продукции) требованиям пожарной безопасности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563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2385"/>
            <a:ext cx="8172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6_1. Идентификация объектов защиты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Идентификация здания, сооружения, производственного объекта проводится путем установления их соответствия следующим существенным признакам: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класс функциональной пожарной опасности;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степень огнестойкости, класс конструктивной пожарной опасности;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категория наружных установок по пожарной опасности, категория зданий, сооружений и помещений по пожарной и взрывопожарной опасности (для производственных объектов).</a:t>
            </a:r>
          </a:p>
        </p:txBody>
      </p:sp>
    </p:spTree>
    <p:extLst>
      <p:ext uri="{BB962C8B-B14F-4D97-AF65-F5344CB8AC3E}">
        <p14:creationId xmlns:p14="http://schemas.microsoft.com/office/powerpoint/2010/main" val="1376242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16632"/>
            <a:ext cx="7776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Статья 32. Классификация зданий, сооружений и пожарных отсеков по функциональной пожарной опасности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Здания (сооружения, пожарные отсеки и части зданий, сооружений - помещения или группы помещений, функционально связанные между собой)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классу функциональной пожарной опасности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зависимости от их назначения, а также от возраста, физического состояния и количества людей, находящихся в здании, сооружении, возможности пребывания их в состоянии сна подразделяются 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2564904"/>
            <a:ext cx="7776864" cy="28623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1) Ф1 - здания, предназначенные для постоянного проживания и временного пребывания людей, в том числе: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Ф1.1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здания дошкольных образовательных организаций, специализированных домов престарелых и инвалидов 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неквартирные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), больницы, спальные корпуса образовательных организаций с наличием интерната и детских организаций;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Ф1.2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гостиницы, общежития, спальные корпуса санаториев и домов отдыха общего типа, кемпингов, мотелей и пансионатов;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Ф1.3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многоквартирные жилые дома;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Ф1.4 -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одноквартирные жилые дома, в том числе блокированные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642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6632"/>
            <a:ext cx="8064896" cy="31393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2) Ф2 - здания зрелищных и культурно-просветительных учреждений, в том числе: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Ф2.1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театры, кинотеатры, концертные залы, клубы, цирки, спортивные сооружения с трибунами, библиотеки и другие учреждения с расчетным числом посадочных мест для посетителей в закрытых помещениях;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Ф2.2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музеи, выставки, танцевальные залы и другие подобные учреждения в закрытых помещениях;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Ф2.3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здания учреждений, указанные в подпункте "а" настоящего пункта, на открытом воздухе;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Ф2.4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здания учреждений, указанные в подпункте "б" настоящего пункта, на открытом воздухе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3429000"/>
            <a:ext cx="8064896" cy="34163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3) Ф3 - здания организаций по обслуживанию населения, в том числе: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Ф3.1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здания организаций торговли;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Ф3.2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здания организаций общественного питания;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Ф3.3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вокзалы;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Ф3.4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поликлиники и амбулатории;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Ф3.5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помещения для посетителей организаций бытового и коммунального обслуживания с нерасчетным числом посадочных мест для посетителей;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Ф3.6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физкультурно-оздоровительные комплексы и спортивно-тренировочные учреждения с помещениями без трибун для зрителей, бытовые помещения, бани;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Ф3.7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объекты религиозного назначения; </a:t>
            </a:r>
          </a:p>
        </p:txBody>
      </p:sp>
    </p:spTree>
    <p:extLst>
      <p:ext uri="{BB962C8B-B14F-4D97-AF65-F5344CB8AC3E}">
        <p14:creationId xmlns:p14="http://schemas.microsoft.com/office/powerpoint/2010/main" val="3810863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920880" cy="34163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4) Ф4 - здания образовательных организаций, научных и проектных организаций, органов управления учреждений, в том числе: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Ф4.1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здания общеобразовательных организаций, организаций дополнительного образования детей, профессиональных образовательных организаций;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Ф4.2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здания образовательных организаций высшего образования, организаций дополнительного профессионального образования;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Ф4.3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здания органов управления учреждений, проектно-конструкторских организаций, информационных и редакционно-издательских организаций, научных организаций, банков, контор, офисов;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Ф4.4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здания пожарных депо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6442" y="3789040"/>
            <a:ext cx="7910054" cy="25853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5) Ф5 - здания производственного или складского назначения, в том числе: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Ф5.1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производственные здания, сооружения, производственные и лабораторные помещения, мастерские;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Ф5.2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складские здания, сооружения, стоянки для автомобилей без технического обслуживания и ремонта, книгохранилища, архивы, складские помещения;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Ф5.3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здания сельскохозяйственного назначения.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578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0"/>
            <a:ext cx="8244408" cy="5301208"/>
          </a:xfrm>
        </p:spPr>
        <p:txBody>
          <a:bodyPr>
            <a:noAutofit/>
          </a:bodyPr>
          <a:lstStyle/>
          <a:p>
            <a:pPr marL="82296" indent="0" fontAlgn="base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Собственник объекта защиты или лицо, владеющее объектом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на праве хозяйственного ведения, оперативного управления либо ином законном основании, предусмотренном федеральным законом или договором,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рамках реализации мер пожарной безопасности в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со статьей 64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настоящего Федерального закона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и представить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уведомительном порядке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декларацию пожарной безопасности.</a:t>
            </a:r>
            <a:endParaRPr lang="en-GB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fontAlgn="base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7)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декларация пожарной безопасности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- форма оценки соответствия, содержащая информацию о мерах пожарной безопасности, направленных на обеспечение на объекте защиты нормативного значения пожарного риска;</a:t>
            </a:r>
            <a:endParaRPr lang="en-GB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fontAlgn="base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64. Требования к декларации пожарной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</a:t>
            </a:r>
          </a:p>
          <a:p>
            <a:pPr marL="80963" indent="0">
              <a:buNone/>
              <a:tabLst>
                <a:tab pos="5557838" algn="l"/>
                <a:tab pos="6276975" algn="l"/>
              </a:tabLst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1. Декларация пожарной безопасности составляется в отношении здания, сооружения, производственного объекта,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для которых законодательством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Российской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Федерации о градостроительной деятельности предусмотрено проведение экспертизы проектной документации (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за исключением зданий классов функциональной пожарной опасности 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Ф1.3-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многоквартирные жилые дома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Ф1.4-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одноквартирные жилые дома, в том числе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блокированные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а также в отношении зданий (частей зданий) класса функциональной пожарной опасности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Ф1.1-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здания дошкольных образовательных организаций, специализированных домов престарелых и инвалидов (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неквартирные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), больницы, спальные корпуса образовательных организаций с наличием интерната и детских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организаций.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756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0"/>
            <a:ext cx="7776864" cy="5301208"/>
          </a:xfrm>
        </p:spPr>
        <p:txBody>
          <a:bodyPr>
            <a:noAutofit/>
          </a:bodyPr>
          <a:lstStyle/>
          <a:p>
            <a:pPr marL="80963" indent="0">
              <a:buNone/>
              <a:tabLst>
                <a:tab pos="5557838" algn="l"/>
                <a:tab pos="6276975" algn="l"/>
              </a:tabLst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Декларация 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пожарной безопасности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предусматривает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2296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1) оценку пожарного риска (если проводится расчет риска);</a:t>
            </a:r>
          </a:p>
          <a:p>
            <a:pPr marL="82296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2) оценку возможного ущерба имуществу третьих лиц от пожара (может быть проведена в рамках добровольного страхования ответственности за ущерб третьим лицам от воздействия пожара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82296" indent="0"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2. Для оценки соответствия требованиям пожарной безопасности объекта защиты с количеством этажей не более чем два, общая площадь которого составляет не более чем 1500 квадратных метров 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(за исключением зданий классов функциональной пожарной опасности Ф1.1, Ф1.3, Ф1.4, Ф4.1, Ф4.2)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, собственник или иной законный владелец объекта защиты может добровольно составить декларацию пожарной безопасности в отношении этого объекта защиты, которая предусматривает в том числе сведения о системе противопожарной защиты этого объекта защиты.</a:t>
            </a:r>
          </a:p>
        </p:txBody>
      </p:sp>
    </p:spTree>
    <p:extLst>
      <p:ext uri="{BB962C8B-B14F-4D97-AF65-F5344CB8AC3E}">
        <p14:creationId xmlns:p14="http://schemas.microsoft.com/office/powerpoint/2010/main" val="3768109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929</TotalTime>
  <Words>1564</Words>
  <Application>Microsoft Office PowerPoint</Application>
  <PresentationFormat>Экран (4:3)</PresentationFormat>
  <Paragraphs>269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Коломейцева Наталья</cp:lastModifiedBy>
  <cp:revision>71</cp:revision>
  <dcterms:modified xsi:type="dcterms:W3CDTF">2020-01-21T11:27:49Z</dcterms:modified>
</cp:coreProperties>
</file>