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wmf" ContentType="image/x-wmf"/>
  <Default Extension="emf" ContentType="image/x-emf"/>
  <Default Extension="rels" ContentType="application/vnd.openxmlformats-package.relationships+xml"/>
  <Default Extension="xml" ContentType="application/xml"/>
  <Default Extension="wav" ContentType="audio/wav"/>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10" r:id="rId1"/>
  </p:sldMasterIdLst>
  <p:notesMasterIdLst>
    <p:notesMasterId r:id="rId50"/>
  </p:notesMasterIdLst>
  <p:sldIdLst>
    <p:sldId id="331" r:id="rId2"/>
    <p:sldId id="256" r:id="rId3"/>
    <p:sldId id="289" r:id="rId4"/>
    <p:sldId id="288" r:id="rId5"/>
    <p:sldId id="291" r:id="rId6"/>
    <p:sldId id="316" r:id="rId7"/>
    <p:sldId id="290" r:id="rId8"/>
    <p:sldId id="299" r:id="rId9"/>
    <p:sldId id="292" r:id="rId10"/>
    <p:sldId id="293" r:id="rId11"/>
    <p:sldId id="321" r:id="rId12"/>
    <p:sldId id="294" r:id="rId13"/>
    <p:sldId id="329" r:id="rId14"/>
    <p:sldId id="324" r:id="rId15"/>
    <p:sldId id="296" r:id="rId16"/>
    <p:sldId id="258" r:id="rId17"/>
    <p:sldId id="320" r:id="rId18"/>
    <p:sldId id="323" r:id="rId19"/>
    <p:sldId id="319" r:id="rId20"/>
    <p:sldId id="325" r:id="rId21"/>
    <p:sldId id="326" r:id="rId22"/>
    <p:sldId id="328" r:id="rId23"/>
    <p:sldId id="327" r:id="rId24"/>
    <p:sldId id="318" r:id="rId25"/>
    <p:sldId id="297" r:id="rId26"/>
    <p:sldId id="263" r:id="rId27"/>
    <p:sldId id="265" r:id="rId28"/>
    <p:sldId id="339" r:id="rId29"/>
    <p:sldId id="298" r:id="rId30"/>
    <p:sldId id="333" r:id="rId31"/>
    <p:sldId id="334" r:id="rId32"/>
    <p:sldId id="335" r:id="rId33"/>
    <p:sldId id="336" r:id="rId34"/>
    <p:sldId id="337" r:id="rId35"/>
    <p:sldId id="314" r:id="rId36"/>
    <p:sldId id="300" r:id="rId37"/>
    <p:sldId id="301" r:id="rId38"/>
    <p:sldId id="303" r:id="rId39"/>
    <p:sldId id="304" r:id="rId40"/>
    <p:sldId id="305" r:id="rId41"/>
    <p:sldId id="307" r:id="rId42"/>
    <p:sldId id="308" r:id="rId43"/>
    <p:sldId id="309" r:id="rId44"/>
    <p:sldId id="310" r:id="rId45"/>
    <p:sldId id="311" r:id="rId46"/>
    <p:sldId id="312" r:id="rId47"/>
    <p:sldId id="338" r:id="rId48"/>
    <p:sldId id="313" r:id="rId49"/>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100" d="100"/>
          <a:sy n="100" d="100"/>
        </p:scale>
        <p:origin x="-1860" y="-138"/>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presProps" Target="pres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9.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cs typeface="Arial" charset="0"/>
              </a:defRPr>
            </a:lvl1pPr>
          </a:lstStyle>
          <a:p>
            <a:pPr>
              <a:defRPr/>
            </a:pPr>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Arial" charset="0"/>
                <a:cs typeface="Arial" charset="0"/>
              </a:defRPr>
            </a:lvl1pPr>
          </a:lstStyle>
          <a:p>
            <a:pPr>
              <a:defRPr/>
            </a:pPr>
            <a:fld id="{1AE7DC13-ABB9-4562-B7B8-F1A69FFFD6B2}" type="datetimeFigureOut">
              <a:rPr lang="ru-RU"/>
              <a:pPr>
                <a:defRPr/>
              </a:pPr>
              <a:t>06.02.2020</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ru-RU" noProof="0" smtClean="0"/>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ru-RU" noProof="0" smtClean="0"/>
              <a:t>Образец текста</a:t>
            </a:r>
          </a:p>
          <a:p>
            <a:pPr lvl="1"/>
            <a:r>
              <a:rPr lang="ru-RU" noProof="0" smtClean="0"/>
              <a:t>Второй уровень</a:t>
            </a:r>
          </a:p>
          <a:p>
            <a:pPr lvl="2"/>
            <a:r>
              <a:rPr lang="ru-RU" noProof="0" smtClean="0"/>
              <a:t>Третий уровень</a:t>
            </a:r>
          </a:p>
          <a:p>
            <a:pPr lvl="3"/>
            <a:r>
              <a:rPr lang="ru-RU" noProof="0" smtClean="0"/>
              <a:t>Четвертый уровень</a:t>
            </a:r>
          </a:p>
          <a:p>
            <a:pPr lvl="4"/>
            <a:r>
              <a:rPr lang="ru-RU" noProof="0" smtClean="0"/>
              <a:t>Пятый уровень</a:t>
            </a:r>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atin typeface="Arial" charset="0"/>
                <a:cs typeface="Arial" charset="0"/>
              </a:defRPr>
            </a:lvl1pPr>
          </a:lstStyle>
          <a:p>
            <a:pPr>
              <a:defRPr/>
            </a:pPr>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atin typeface="Arial" charset="0"/>
                <a:cs typeface="Arial" charset="0"/>
              </a:defRPr>
            </a:lvl1pPr>
          </a:lstStyle>
          <a:p>
            <a:pPr>
              <a:defRPr/>
            </a:pPr>
            <a:fld id="{E0528428-23E9-4BBB-B4DF-947A860E82D5}" type="slidenum">
              <a:rPr lang="ru-RU"/>
              <a:pPr>
                <a:defRPr/>
              </a:pPr>
              <a:t>‹#›</a:t>
            </a:fld>
            <a:endParaRPr lang="ru-RU"/>
          </a:p>
        </p:txBody>
      </p:sp>
    </p:spTree>
    <p:extLst>
      <p:ext uri="{BB962C8B-B14F-4D97-AF65-F5344CB8AC3E}">
        <p14:creationId xmlns:p14="http://schemas.microsoft.com/office/powerpoint/2010/main" val="3769424106"/>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Образ слайда 1"/>
          <p:cNvSpPr>
            <a:spLocks noGrp="1" noRot="1" noChangeAspect="1" noTextEdit="1"/>
          </p:cNvSpPr>
          <p:nvPr>
            <p:ph type="sldImg"/>
          </p:nvPr>
        </p:nvSpPr>
        <p:spPr bwMode="auto">
          <a:noFill/>
          <a:ln>
            <a:solidFill>
              <a:srgbClr val="000000"/>
            </a:solidFill>
            <a:miter lim="800000"/>
            <a:headEnd/>
            <a:tailEnd/>
          </a:ln>
        </p:spPr>
      </p:sp>
      <p:sp>
        <p:nvSpPr>
          <p:cNvPr id="34819" name="Заметки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ru-RU" smtClean="0"/>
          </a:p>
        </p:txBody>
      </p:sp>
      <p:sp>
        <p:nvSpPr>
          <p:cNvPr id="34820" name="Номер слайда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D64D181E-2826-4DF8-BE73-BBF3029C50A7}" type="slidenum">
              <a:rPr lang="ru-RU" smtClean="0"/>
              <a:pPr/>
              <a:t>2</a:t>
            </a:fld>
            <a:endParaRPr lang="ru-RU"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Образ слайда 1"/>
          <p:cNvSpPr>
            <a:spLocks noGrp="1" noRot="1" noChangeAspect="1" noTextEdit="1"/>
          </p:cNvSpPr>
          <p:nvPr>
            <p:ph type="sldImg"/>
          </p:nvPr>
        </p:nvSpPr>
        <p:spPr bwMode="auto">
          <a:noFill/>
          <a:ln>
            <a:solidFill>
              <a:srgbClr val="000000"/>
            </a:solidFill>
            <a:miter lim="800000"/>
            <a:headEnd/>
            <a:tailEnd/>
          </a:ln>
        </p:spPr>
      </p:sp>
      <p:sp>
        <p:nvSpPr>
          <p:cNvPr id="43011" name="Заметки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ru-RU" smtClean="0"/>
          </a:p>
        </p:txBody>
      </p:sp>
      <p:sp>
        <p:nvSpPr>
          <p:cNvPr id="43012" name="Номер слайда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A386E3BE-9525-4AB1-BDB5-8A883055BA4D}" type="slidenum">
              <a:rPr lang="ru-RU" smtClean="0"/>
              <a:pPr/>
              <a:t>6</a:t>
            </a:fld>
            <a:endParaRPr lang="ru-RU"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Образ слайда 1"/>
          <p:cNvSpPr>
            <a:spLocks noGrp="1" noRot="1" noChangeAspect="1" noTextEdit="1"/>
          </p:cNvSpPr>
          <p:nvPr>
            <p:ph type="sldImg"/>
          </p:nvPr>
        </p:nvSpPr>
        <p:spPr bwMode="auto">
          <a:noFill/>
          <a:ln>
            <a:solidFill>
              <a:srgbClr val="000000"/>
            </a:solidFill>
            <a:miter lim="800000"/>
            <a:headEnd/>
            <a:tailEnd/>
          </a:ln>
        </p:spPr>
      </p:sp>
      <p:sp>
        <p:nvSpPr>
          <p:cNvPr id="36867" name="Заметки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ru-RU" smtClean="0"/>
          </a:p>
        </p:txBody>
      </p:sp>
      <p:sp>
        <p:nvSpPr>
          <p:cNvPr id="36868" name="Номер слайда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EC4A4613-28B8-4D6C-9166-343DBC7DD4C0}" type="slidenum">
              <a:rPr lang="ru-RU" smtClean="0"/>
              <a:pPr/>
              <a:t>16</a:t>
            </a:fld>
            <a:endParaRPr lang="ru-RU"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Образ слайда 1"/>
          <p:cNvSpPr>
            <a:spLocks noGrp="1" noRot="1" noChangeAspect="1" noTextEdit="1"/>
          </p:cNvSpPr>
          <p:nvPr>
            <p:ph type="sldImg"/>
          </p:nvPr>
        </p:nvSpPr>
        <p:spPr bwMode="auto">
          <a:noFill/>
          <a:ln>
            <a:solidFill>
              <a:srgbClr val="000000"/>
            </a:solidFill>
            <a:miter lim="800000"/>
            <a:headEnd/>
            <a:tailEnd/>
          </a:ln>
        </p:spPr>
      </p:sp>
      <p:sp>
        <p:nvSpPr>
          <p:cNvPr id="41987" name="Заметки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ru-RU" smtClean="0"/>
          </a:p>
        </p:txBody>
      </p:sp>
      <p:sp>
        <p:nvSpPr>
          <p:cNvPr id="41988" name="Номер слайда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D1E4DB05-7994-451A-A186-16937705D8D9}" type="slidenum">
              <a:rPr lang="ru-RU" smtClean="0"/>
              <a:pPr/>
              <a:t>26</a:t>
            </a:fld>
            <a:endParaRPr lang="ru-RU"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Образ слайда 1"/>
          <p:cNvSpPr>
            <a:spLocks noGrp="1" noRot="1" noChangeAspect="1" noTextEdit="1"/>
          </p:cNvSpPr>
          <p:nvPr>
            <p:ph type="sldImg"/>
          </p:nvPr>
        </p:nvSpPr>
        <p:spPr bwMode="auto">
          <a:noFill/>
          <a:ln>
            <a:solidFill>
              <a:srgbClr val="000000"/>
            </a:solidFill>
            <a:miter lim="800000"/>
            <a:headEnd/>
            <a:tailEnd/>
          </a:ln>
        </p:spPr>
      </p:sp>
      <p:sp>
        <p:nvSpPr>
          <p:cNvPr id="44035" name="Заметки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ru-RU" smtClean="0"/>
          </a:p>
        </p:txBody>
      </p:sp>
      <p:sp>
        <p:nvSpPr>
          <p:cNvPr id="44036" name="Номер слайда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FCC7361-2D66-46C0-8386-F5B7D7DED7C1}" type="slidenum">
              <a:rPr lang="ru-RU" smtClean="0"/>
              <a:pPr/>
              <a:t>27</a:t>
            </a:fld>
            <a:endParaRPr lang="ru-RU"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Образ слайда 1"/>
          <p:cNvSpPr>
            <a:spLocks noGrp="1" noRot="1" noChangeAspect="1" noTextEdit="1"/>
          </p:cNvSpPr>
          <p:nvPr>
            <p:ph type="sldImg"/>
          </p:nvPr>
        </p:nvSpPr>
        <p:spPr bwMode="auto">
          <a:noFill/>
          <a:ln>
            <a:solidFill>
              <a:srgbClr val="000000"/>
            </a:solidFill>
            <a:miter lim="800000"/>
            <a:headEnd/>
            <a:tailEnd/>
          </a:ln>
        </p:spPr>
      </p:sp>
      <p:sp>
        <p:nvSpPr>
          <p:cNvPr id="57347" name="Заметки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ru-RU" smtClean="0"/>
          </a:p>
        </p:txBody>
      </p:sp>
      <p:sp>
        <p:nvSpPr>
          <p:cNvPr id="57348" name="Номер слайда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6EB961FE-3CD6-45F7-893A-99FFD3F16760}" type="slidenum">
              <a:rPr lang="ru-RU" smtClean="0"/>
              <a:pPr/>
              <a:t>32</a:t>
            </a:fld>
            <a:endParaRPr lang="ru-RU"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Образ слайда 1"/>
          <p:cNvSpPr>
            <a:spLocks noGrp="1" noRot="1" noChangeAspect="1" noTextEdit="1"/>
          </p:cNvSpPr>
          <p:nvPr>
            <p:ph type="sldImg"/>
          </p:nvPr>
        </p:nvSpPr>
        <p:spPr bwMode="auto">
          <a:noFill/>
          <a:ln>
            <a:solidFill>
              <a:srgbClr val="000000"/>
            </a:solidFill>
            <a:miter lim="800000"/>
            <a:headEnd/>
            <a:tailEnd/>
          </a:ln>
        </p:spPr>
      </p:sp>
      <p:sp>
        <p:nvSpPr>
          <p:cNvPr id="49155" name="Заметки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ru-RU" smtClean="0"/>
          </a:p>
        </p:txBody>
      </p:sp>
      <p:sp>
        <p:nvSpPr>
          <p:cNvPr id="49156" name="Номер слайда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8917FB65-98E5-4A81-9B67-02E1FFB8D8D4}" type="slidenum">
              <a:rPr lang="ru-RU" smtClean="0"/>
              <a:pPr/>
              <a:t>33</a:t>
            </a:fld>
            <a:endParaRPr lang="ru-RU"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Образ слайда 1"/>
          <p:cNvSpPr>
            <a:spLocks noGrp="1" noRot="1" noChangeAspect="1" noTextEdit="1"/>
          </p:cNvSpPr>
          <p:nvPr>
            <p:ph type="sldImg"/>
          </p:nvPr>
        </p:nvSpPr>
        <p:spPr bwMode="auto">
          <a:noFill/>
          <a:ln>
            <a:solidFill>
              <a:srgbClr val="000000"/>
            </a:solidFill>
            <a:miter lim="800000"/>
            <a:headEnd/>
            <a:tailEnd/>
          </a:ln>
        </p:spPr>
      </p:sp>
      <p:sp>
        <p:nvSpPr>
          <p:cNvPr id="58371" name="Заметки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ru-RU" smtClean="0"/>
          </a:p>
        </p:txBody>
      </p:sp>
      <p:sp>
        <p:nvSpPr>
          <p:cNvPr id="58372" name="Номер слайда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DAE1CEAF-B283-4CD1-AE0A-7C7029FE87F4}" type="slidenum">
              <a:rPr lang="ru-RU" smtClean="0"/>
              <a:pPr/>
              <a:t>34</a:t>
            </a:fld>
            <a:endParaRPr lang="ru-RU"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lvl1pPr>
              <a:defRPr/>
            </a:lvl1pPr>
          </a:lstStyle>
          <a:p>
            <a:pPr>
              <a:defRPr/>
            </a:pPr>
            <a:fld id="{1E84ADF6-5B49-48C0-9F69-28C97DB9483C}" type="datetimeFigureOut">
              <a:rPr lang="en-US"/>
              <a:pPr>
                <a:defRPr/>
              </a:pPr>
              <a:t>2/6/2020</a:t>
            </a:fld>
            <a:endParaRPr lang="en-US"/>
          </a:p>
        </p:txBody>
      </p:sp>
      <p:sp>
        <p:nvSpPr>
          <p:cNvPr id="5" name="Нижний колонтитул 4"/>
          <p:cNvSpPr>
            <a:spLocks noGrp="1"/>
          </p:cNvSpPr>
          <p:nvPr>
            <p:ph type="ftr" sz="quarter" idx="11"/>
          </p:nvPr>
        </p:nvSpPr>
        <p:spPr/>
        <p:txBody>
          <a:bodyPr/>
          <a:lstStyle>
            <a:lvl1pPr>
              <a:defRPr/>
            </a:lvl1pPr>
          </a:lstStyle>
          <a:p>
            <a:pPr>
              <a:defRPr/>
            </a:pPr>
            <a:endParaRPr lang="en-US"/>
          </a:p>
        </p:txBody>
      </p:sp>
      <p:sp>
        <p:nvSpPr>
          <p:cNvPr id="6" name="Номер слайда 5"/>
          <p:cNvSpPr>
            <a:spLocks noGrp="1"/>
          </p:cNvSpPr>
          <p:nvPr>
            <p:ph type="sldNum" sz="quarter" idx="12"/>
          </p:nvPr>
        </p:nvSpPr>
        <p:spPr/>
        <p:txBody>
          <a:bodyPr/>
          <a:lstStyle>
            <a:lvl1pPr>
              <a:defRPr/>
            </a:lvl1pPr>
          </a:lstStyle>
          <a:p>
            <a:pPr>
              <a:defRPr/>
            </a:pPr>
            <a:fld id="{65A57A25-C926-4A3B-82C0-28CFC22B858E}" type="slidenum">
              <a:rPr lang="en-US"/>
              <a:pPr>
                <a:defRPr/>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pPr>
              <a:defRPr/>
            </a:pPr>
            <a:fld id="{3F62BDC0-FE92-491A-B8B5-C55C0B19FDA4}" type="datetimeFigureOut">
              <a:rPr lang="en-US"/>
              <a:pPr>
                <a:defRPr/>
              </a:pPr>
              <a:t>2/6/2020</a:t>
            </a:fld>
            <a:endParaRPr lang="en-US"/>
          </a:p>
        </p:txBody>
      </p:sp>
      <p:sp>
        <p:nvSpPr>
          <p:cNvPr id="5" name="Нижний колонтитул 4"/>
          <p:cNvSpPr>
            <a:spLocks noGrp="1"/>
          </p:cNvSpPr>
          <p:nvPr>
            <p:ph type="ftr" sz="quarter" idx="11"/>
          </p:nvPr>
        </p:nvSpPr>
        <p:spPr/>
        <p:txBody>
          <a:bodyPr/>
          <a:lstStyle>
            <a:lvl1pPr>
              <a:defRPr/>
            </a:lvl1pPr>
          </a:lstStyle>
          <a:p>
            <a:pPr>
              <a:defRPr/>
            </a:pPr>
            <a:endParaRPr lang="en-US"/>
          </a:p>
        </p:txBody>
      </p:sp>
      <p:sp>
        <p:nvSpPr>
          <p:cNvPr id="6" name="Номер слайда 5"/>
          <p:cNvSpPr>
            <a:spLocks noGrp="1"/>
          </p:cNvSpPr>
          <p:nvPr>
            <p:ph type="sldNum" sz="quarter" idx="12"/>
          </p:nvPr>
        </p:nvSpPr>
        <p:spPr/>
        <p:txBody>
          <a:bodyPr/>
          <a:lstStyle>
            <a:lvl1pPr>
              <a:defRPr/>
            </a:lvl1pPr>
          </a:lstStyle>
          <a:p>
            <a:pPr>
              <a:defRPr/>
            </a:pPr>
            <a:fld id="{2C408C2E-6853-4CDA-83C5-016522402019}"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pPr>
              <a:defRPr/>
            </a:pPr>
            <a:fld id="{342DF33A-94C0-4B21-B78A-8C0D91551396}" type="datetimeFigureOut">
              <a:rPr lang="en-US"/>
              <a:pPr>
                <a:defRPr/>
              </a:pPr>
              <a:t>2/6/2020</a:t>
            </a:fld>
            <a:endParaRPr lang="en-US"/>
          </a:p>
        </p:txBody>
      </p:sp>
      <p:sp>
        <p:nvSpPr>
          <p:cNvPr id="5" name="Нижний колонтитул 4"/>
          <p:cNvSpPr>
            <a:spLocks noGrp="1"/>
          </p:cNvSpPr>
          <p:nvPr>
            <p:ph type="ftr" sz="quarter" idx="11"/>
          </p:nvPr>
        </p:nvSpPr>
        <p:spPr/>
        <p:txBody>
          <a:bodyPr/>
          <a:lstStyle>
            <a:lvl1pPr>
              <a:defRPr/>
            </a:lvl1pPr>
          </a:lstStyle>
          <a:p>
            <a:pPr>
              <a:defRPr/>
            </a:pPr>
            <a:endParaRPr lang="en-US"/>
          </a:p>
        </p:txBody>
      </p:sp>
      <p:sp>
        <p:nvSpPr>
          <p:cNvPr id="6" name="Номер слайда 5"/>
          <p:cNvSpPr>
            <a:spLocks noGrp="1"/>
          </p:cNvSpPr>
          <p:nvPr>
            <p:ph type="sldNum" sz="quarter" idx="12"/>
          </p:nvPr>
        </p:nvSpPr>
        <p:spPr/>
        <p:txBody>
          <a:bodyPr/>
          <a:lstStyle>
            <a:lvl1pPr>
              <a:defRPr/>
            </a:lvl1pPr>
          </a:lstStyle>
          <a:p>
            <a:pPr>
              <a:defRPr/>
            </a:pPr>
            <a:fld id="{F9B29D92-81BC-4F76-8533-5E1E59B559DF}" type="slidenum">
              <a:rPr lang="en-US"/>
              <a:pPr>
                <a:defRPr/>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mediaAndTx">
  <p:cSld name="Заголовок, клип и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381000"/>
            <a:ext cx="8229600" cy="1371600"/>
          </a:xfrm>
        </p:spPr>
        <p:txBody>
          <a:bodyPr/>
          <a:lstStyle/>
          <a:p>
            <a:r>
              <a:rPr lang="ru-RU" smtClean="0"/>
              <a:t>Образец заголовка</a:t>
            </a:r>
            <a:endParaRPr lang="ru-RU"/>
          </a:p>
        </p:txBody>
      </p:sp>
      <p:sp>
        <p:nvSpPr>
          <p:cNvPr id="3" name="Мультимедиа 2"/>
          <p:cNvSpPr>
            <a:spLocks noGrp="1"/>
          </p:cNvSpPr>
          <p:nvPr>
            <p:ph type="media" sz="half" idx="1"/>
          </p:nvPr>
        </p:nvSpPr>
        <p:spPr>
          <a:xfrm>
            <a:off x="457200" y="1981200"/>
            <a:ext cx="4038600" cy="4114800"/>
          </a:xfrm>
        </p:spPr>
        <p:txBody>
          <a:bodyPr/>
          <a:lstStyle/>
          <a:p>
            <a:endParaRPr lang="ru-RU"/>
          </a:p>
        </p:txBody>
      </p:sp>
      <p:sp>
        <p:nvSpPr>
          <p:cNvPr id="4" name="Текст 3"/>
          <p:cNvSpPr>
            <a:spLocks noGrp="1"/>
          </p:cNvSpPr>
          <p:nvPr>
            <p:ph type="body" sz="half" idx="2"/>
          </p:nvPr>
        </p:nvSpPr>
        <p:spPr>
          <a:xfrm>
            <a:off x="4648200" y="1981200"/>
            <a:ext cx="4038600" cy="411480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a:xfrm>
            <a:off x="457200" y="6245225"/>
            <a:ext cx="2133600" cy="476250"/>
          </a:xfrm>
        </p:spPr>
        <p:txBody>
          <a:bodyPr/>
          <a:lstStyle>
            <a:lvl1pPr>
              <a:defRPr/>
            </a:lvl1pPr>
          </a:lstStyle>
          <a:p>
            <a:endParaRPr lang="ru-RU"/>
          </a:p>
        </p:txBody>
      </p:sp>
      <p:sp>
        <p:nvSpPr>
          <p:cNvPr id="6" name="Нижний колонтитул 5"/>
          <p:cNvSpPr>
            <a:spLocks noGrp="1"/>
          </p:cNvSpPr>
          <p:nvPr>
            <p:ph type="ftr" sz="quarter" idx="11"/>
          </p:nvPr>
        </p:nvSpPr>
        <p:spPr>
          <a:xfrm>
            <a:off x="3124200" y="6245225"/>
            <a:ext cx="2895600" cy="476250"/>
          </a:xfrm>
        </p:spPr>
        <p:txBody>
          <a:bodyPr/>
          <a:lstStyle>
            <a:lvl1pPr>
              <a:defRPr/>
            </a:lvl1pPr>
          </a:lstStyle>
          <a:p>
            <a:endParaRPr lang="ru-RU"/>
          </a:p>
        </p:txBody>
      </p:sp>
      <p:sp>
        <p:nvSpPr>
          <p:cNvPr id="7" name="Номер слайда 6"/>
          <p:cNvSpPr>
            <a:spLocks noGrp="1"/>
          </p:cNvSpPr>
          <p:nvPr>
            <p:ph type="sldNum" sz="quarter" idx="12"/>
          </p:nvPr>
        </p:nvSpPr>
        <p:spPr>
          <a:xfrm>
            <a:off x="6553200" y="6245225"/>
            <a:ext cx="2133600" cy="476250"/>
          </a:xfrm>
        </p:spPr>
        <p:txBody>
          <a:bodyPr/>
          <a:lstStyle>
            <a:lvl1pPr>
              <a:defRPr/>
            </a:lvl1pPr>
          </a:lstStyle>
          <a:p>
            <a:fld id="{29C05061-20E3-466C-88C5-FB32C9D3BA86}" type="slidenum">
              <a:rPr lang="ru-RU"/>
              <a:pPr/>
              <a:t>‹#›</a:t>
            </a:fld>
            <a:endParaRPr lang="ru-RU"/>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pPr>
              <a:defRPr/>
            </a:pPr>
            <a:fld id="{2685BDAE-AB0F-4F87-AC0B-E7EF3E9C51E4}" type="datetimeFigureOut">
              <a:rPr lang="en-US"/>
              <a:pPr>
                <a:defRPr/>
              </a:pPr>
              <a:t>2/6/2020</a:t>
            </a:fld>
            <a:endParaRPr lang="en-US"/>
          </a:p>
        </p:txBody>
      </p:sp>
      <p:sp>
        <p:nvSpPr>
          <p:cNvPr id="5" name="Нижний колонтитул 4"/>
          <p:cNvSpPr>
            <a:spLocks noGrp="1"/>
          </p:cNvSpPr>
          <p:nvPr>
            <p:ph type="ftr" sz="quarter" idx="11"/>
          </p:nvPr>
        </p:nvSpPr>
        <p:spPr/>
        <p:txBody>
          <a:bodyPr/>
          <a:lstStyle>
            <a:lvl1pPr>
              <a:defRPr/>
            </a:lvl1pPr>
          </a:lstStyle>
          <a:p>
            <a:pPr>
              <a:defRPr/>
            </a:pPr>
            <a:endParaRPr lang="en-US"/>
          </a:p>
        </p:txBody>
      </p:sp>
      <p:sp>
        <p:nvSpPr>
          <p:cNvPr id="6" name="Номер слайда 5"/>
          <p:cNvSpPr>
            <a:spLocks noGrp="1"/>
          </p:cNvSpPr>
          <p:nvPr>
            <p:ph type="sldNum" sz="quarter" idx="12"/>
          </p:nvPr>
        </p:nvSpPr>
        <p:spPr/>
        <p:txBody>
          <a:bodyPr/>
          <a:lstStyle>
            <a:lvl1pPr>
              <a:defRPr/>
            </a:lvl1pPr>
          </a:lstStyle>
          <a:p>
            <a:pPr>
              <a:defRPr/>
            </a:pPr>
            <a:fld id="{F622FF74-7AE8-4359-B6C4-EBBB25270626}" type="slidenum">
              <a:rPr lang="en-US"/>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lvl1pPr>
              <a:defRPr/>
            </a:lvl1pPr>
          </a:lstStyle>
          <a:p>
            <a:pPr>
              <a:defRPr/>
            </a:pPr>
            <a:fld id="{05283855-C7D8-44B0-881F-96B042FC307D}" type="datetimeFigureOut">
              <a:rPr lang="en-US"/>
              <a:pPr>
                <a:defRPr/>
              </a:pPr>
              <a:t>2/6/2020</a:t>
            </a:fld>
            <a:endParaRPr lang="en-US"/>
          </a:p>
        </p:txBody>
      </p:sp>
      <p:sp>
        <p:nvSpPr>
          <p:cNvPr id="5" name="Нижний колонтитул 4"/>
          <p:cNvSpPr>
            <a:spLocks noGrp="1"/>
          </p:cNvSpPr>
          <p:nvPr>
            <p:ph type="ftr" sz="quarter" idx="11"/>
          </p:nvPr>
        </p:nvSpPr>
        <p:spPr/>
        <p:txBody>
          <a:bodyPr/>
          <a:lstStyle>
            <a:lvl1pPr>
              <a:defRPr/>
            </a:lvl1pPr>
          </a:lstStyle>
          <a:p>
            <a:pPr>
              <a:defRPr/>
            </a:pPr>
            <a:endParaRPr lang="en-US"/>
          </a:p>
        </p:txBody>
      </p:sp>
      <p:sp>
        <p:nvSpPr>
          <p:cNvPr id="6" name="Номер слайда 5"/>
          <p:cNvSpPr>
            <a:spLocks noGrp="1"/>
          </p:cNvSpPr>
          <p:nvPr>
            <p:ph type="sldNum" sz="quarter" idx="12"/>
          </p:nvPr>
        </p:nvSpPr>
        <p:spPr/>
        <p:txBody>
          <a:bodyPr/>
          <a:lstStyle>
            <a:lvl1pPr>
              <a:defRPr/>
            </a:lvl1pPr>
          </a:lstStyle>
          <a:p>
            <a:pPr>
              <a:defRPr/>
            </a:pPr>
            <a:fld id="{002552B4-B998-4E9D-A2A8-AA8760540D5F}" type="slidenum">
              <a:rPr lang="en-US"/>
              <a:pPr>
                <a:defRPr/>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3"/>
          <p:cNvSpPr>
            <a:spLocks noGrp="1"/>
          </p:cNvSpPr>
          <p:nvPr>
            <p:ph type="dt" sz="half" idx="10"/>
          </p:nvPr>
        </p:nvSpPr>
        <p:spPr/>
        <p:txBody>
          <a:bodyPr/>
          <a:lstStyle>
            <a:lvl1pPr>
              <a:defRPr/>
            </a:lvl1pPr>
          </a:lstStyle>
          <a:p>
            <a:pPr>
              <a:defRPr/>
            </a:pPr>
            <a:fld id="{8E81B16C-EA42-478A-8508-9A5BD498C53C}" type="datetimeFigureOut">
              <a:rPr lang="en-US"/>
              <a:pPr>
                <a:defRPr/>
              </a:pPr>
              <a:t>2/6/2020</a:t>
            </a:fld>
            <a:endParaRPr lang="en-US"/>
          </a:p>
        </p:txBody>
      </p:sp>
      <p:sp>
        <p:nvSpPr>
          <p:cNvPr id="6" name="Нижний колонтитул 4"/>
          <p:cNvSpPr>
            <a:spLocks noGrp="1"/>
          </p:cNvSpPr>
          <p:nvPr>
            <p:ph type="ftr" sz="quarter" idx="11"/>
          </p:nvPr>
        </p:nvSpPr>
        <p:spPr/>
        <p:txBody>
          <a:bodyPr/>
          <a:lstStyle>
            <a:lvl1pPr>
              <a:defRPr/>
            </a:lvl1pPr>
          </a:lstStyle>
          <a:p>
            <a:pPr>
              <a:defRPr/>
            </a:pPr>
            <a:endParaRPr lang="en-US"/>
          </a:p>
        </p:txBody>
      </p:sp>
      <p:sp>
        <p:nvSpPr>
          <p:cNvPr id="7" name="Номер слайда 5"/>
          <p:cNvSpPr>
            <a:spLocks noGrp="1"/>
          </p:cNvSpPr>
          <p:nvPr>
            <p:ph type="sldNum" sz="quarter" idx="12"/>
          </p:nvPr>
        </p:nvSpPr>
        <p:spPr/>
        <p:txBody>
          <a:bodyPr/>
          <a:lstStyle>
            <a:lvl1pPr>
              <a:defRPr/>
            </a:lvl1pPr>
          </a:lstStyle>
          <a:p>
            <a:pPr>
              <a:defRPr/>
            </a:pPr>
            <a:fld id="{BDCE3E73-B4D0-4E6D-ACAF-A98B850E9D7E}" type="slidenum">
              <a:rPr lang="en-US"/>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3"/>
          <p:cNvSpPr>
            <a:spLocks noGrp="1"/>
          </p:cNvSpPr>
          <p:nvPr>
            <p:ph type="dt" sz="half" idx="10"/>
          </p:nvPr>
        </p:nvSpPr>
        <p:spPr/>
        <p:txBody>
          <a:bodyPr/>
          <a:lstStyle>
            <a:lvl1pPr>
              <a:defRPr/>
            </a:lvl1pPr>
          </a:lstStyle>
          <a:p>
            <a:pPr>
              <a:defRPr/>
            </a:pPr>
            <a:fld id="{03669A4A-49E8-445F-BE87-610FE604DDE9}" type="datetimeFigureOut">
              <a:rPr lang="en-US"/>
              <a:pPr>
                <a:defRPr/>
              </a:pPr>
              <a:t>2/6/2020</a:t>
            </a:fld>
            <a:endParaRPr lang="en-US"/>
          </a:p>
        </p:txBody>
      </p:sp>
      <p:sp>
        <p:nvSpPr>
          <p:cNvPr id="8" name="Нижний колонтитул 4"/>
          <p:cNvSpPr>
            <a:spLocks noGrp="1"/>
          </p:cNvSpPr>
          <p:nvPr>
            <p:ph type="ftr" sz="quarter" idx="11"/>
          </p:nvPr>
        </p:nvSpPr>
        <p:spPr/>
        <p:txBody>
          <a:bodyPr/>
          <a:lstStyle>
            <a:lvl1pPr>
              <a:defRPr/>
            </a:lvl1pPr>
          </a:lstStyle>
          <a:p>
            <a:pPr>
              <a:defRPr/>
            </a:pPr>
            <a:endParaRPr lang="en-US"/>
          </a:p>
        </p:txBody>
      </p:sp>
      <p:sp>
        <p:nvSpPr>
          <p:cNvPr id="9" name="Номер слайда 5"/>
          <p:cNvSpPr>
            <a:spLocks noGrp="1"/>
          </p:cNvSpPr>
          <p:nvPr>
            <p:ph type="sldNum" sz="quarter" idx="12"/>
          </p:nvPr>
        </p:nvSpPr>
        <p:spPr/>
        <p:txBody>
          <a:bodyPr/>
          <a:lstStyle>
            <a:lvl1pPr>
              <a:defRPr/>
            </a:lvl1pPr>
          </a:lstStyle>
          <a:p>
            <a:pPr>
              <a:defRPr/>
            </a:pPr>
            <a:fld id="{D06227E1-2C69-47CD-B631-7A7594F27788}" type="slidenum">
              <a:rPr lang="en-US"/>
              <a:pPr>
                <a:defRPr/>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3"/>
          <p:cNvSpPr>
            <a:spLocks noGrp="1"/>
          </p:cNvSpPr>
          <p:nvPr>
            <p:ph type="dt" sz="half" idx="10"/>
          </p:nvPr>
        </p:nvSpPr>
        <p:spPr/>
        <p:txBody>
          <a:bodyPr/>
          <a:lstStyle>
            <a:lvl1pPr>
              <a:defRPr/>
            </a:lvl1pPr>
          </a:lstStyle>
          <a:p>
            <a:pPr>
              <a:defRPr/>
            </a:pPr>
            <a:fld id="{F1DC9562-B161-498C-AD90-F3AA051A2715}" type="datetimeFigureOut">
              <a:rPr lang="en-US"/>
              <a:pPr>
                <a:defRPr/>
              </a:pPr>
              <a:t>2/6/2020</a:t>
            </a:fld>
            <a:endParaRPr lang="en-US"/>
          </a:p>
        </p:txBody>
      </p:sp>
      <p:sp>
        <p:nvSpPr>
          <p:cNvPr id="4" name="Нижний колонтитул 4"/>
          <p:cNvSpPr>
            <a:spLocks noGrp="1"/>
          </p:cNvSpPr>
          <p:nvPr>
            <p:ph type="ftr" sz="quarter" idx="11"/>
          </p:nvPr>
        </p:nvSpPr>
        <p:spPr/>
        <p:txBody>
          <a:bodyPr/>
          <a:lstStyle>
            <a:lvl1pPr>
              <a:defRPr/>
            </a:lvl1pPr>
          </a:lstStyle>
          <a:p>
            <a:pPr>
              <a:defRPr/>
            </a:pPr>
            <a:endParaRPr lang="en-US"/>
          </a:p>
        </p:txBody>
      </p:sp>
      <p:sp>
        <p:nvSpPr>
          <p:cNvPr id="5" name="Номер слайда 5"/>
          <p:cNvSpPr>
            <a:spLocks noGrp="1"/>
          </p:cNvSpPr>
          <p:nvPr>
            <p:ph type="sldNum" sz="quarter" idx="12"/>
          </p:nvPr>
        </p:nvSpPr>
        <p:spPr/>
        <p:txBody>
          <a:bodyPr/>
          <a:lstStyle>
            <a:lvl1pPr>
              <a:defRPr/>
            </a:lvl1pPr>
          </a:lstStyle>
          <a:p>
            <a:pPr>
              <a:defRPr/>
            </a:pPr>
            <a:fld id="{6CDB0FC6-ABEA-4AA8-9C34-68D148ED0EA0}" type="slidenum">
              <a:rPr lang="en-US"/>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fld id="{C07F95F2-8C15-4B0D-A60B-874383E7CB56}" type="datetimeFigureOut">
              <a:rPr lang="en-US"/>
              <a:pPr>
                <a:defRPr/>
              </a:pPr>
              <a:t>2/6/2020</a:t>
            </a:fld>
            <a:endParaRPr lang="en-US"/>
          </a:p>
        </p:txBody>
      </p:sp>
      <p:sp>
        <p:nvSpPr>
          <p:cNvPr id="3" name="Нижний колонтитул 4"/>
          <p:cNvSpPr>
            <a:spLocks noGrp="1"/>
          </p:cNvSpPr>
          <p:nvPr>
            <p:ph type="ftr" sz="quarter" idx="11"/>
          </p:nvPr>
        </p:nvSpPr>
        <p:spPr/>
        <p:txBody>
          <a:bodyPr/>
          <a:lstStyle>
            <a:lvl1pPr>
              <a:defRPr/>
            </a:lvl1pPr>
          </a:lstStyle>
          <a:p>
            <a:pPr>
              <a:defRPr/>
            </a:pPr>
            <a:endParaRPr lang="en-US"/>
          </a:p>
        </p:txBody>
      </p:sp>
      <p:sp>
        <p:nvSpPr>
          <p:cNvPr id="4" name="Номер слайда 5"/>
          <p:cNvSpPr>
            <a:spLocks noGrp="1"/>
          </p:cNvSpPr>
          <p:nvPr>
            <p:ph type="sldNum" sz="quarter" idx="12"/>
          </p:nvPr>
        </p:nvSpPr>
        <p:spPr/>
        <p:txBody>
          <a:bodyPr/>
          <a:lstStyle>
            <a:lvl1pPr>
              <a:defRPr/>
            </a:lvl1pPr>
          </a:lstStyle>
          <a:p>
            <a:pPr>
              <a:defRPr/>
            </a:pPr>
            <a:fld id="{3BC88AEA-DDF2-4AA9-9E40-5F594EF3C11B}" type="slidenum">
              <a:rPr lang="en-US"/>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3"/>
          <p:cNvSpPr>
            <a:spLocks noGrp="1"/>
          </p:cNvSpPr>
          <p:nvPr>
            <p:ph type="dt" sz="half" idx="10"/>
          </p:nvPr>
        </p:nvSpPr>
        <p:spPr/>
        <p:txBody>
          <a:bodyPr/>
          <a:lstStyle>
            <a:lvl1pPr>
              <a:defRPr/>
            </a:lvl1pPr>
          </a:lstStyle>
          <a:p>
            <a:pPr>
              <a:defRPr/>
            </a:pPr>
            <a:fld id="{28AE0FA5-C36B-4A6A-B0EE-C83F2C3F0461}" type="datetimeFigureOut">
              <a:rPr lang="en-US"/>
              <a:pPr>
                <a:defRPr/>
              </a:pPr>
              <a:t>2/6/2020</a:t>
            </a:fld>
            <a:endParaRPr lang="en-US"/>
          </a:p>
        </p:txBody>
      </p:sp>
      <p:sp>
        <p:nvSpPr>
          <p:cNvPr id="6" name="Нижний колонтитул 4"/>
          <p:cNvSpPr>
            <a:spLocks noGrp="1"/>
          </p:cNvSpPr>
          <p:nvPr>
            <p:ph type="ftr" sz="quarter" idx="11"/>
          </p:nvPr>
        </p:nvSpPr>
        <p:spPr/>
        <p:txBody>
          <a:bodyPr/>
          <a:lstStyle>
            <a:lvl1pPr>
              <a:defRPr/>
            </a:lvl1pPr>
          </a:lstStyle>
          <a:p>
            <a:pPr>
              <a:defRPr/>
            </a:pPr>
            <a:endParaRPr lang="en-US"/>
          </a:p>
        </p:txBody>
      </p:sp>
      <p:sp>
        <p:nvSpPr>
          <p:cNvPr id="7" name="Номер слайда 5"/>
          <p:cNvSpPr>
            <a:spLocks noGrp="1"/>
          </p:cNvSpPr>
          <p:nvPr>
            <p:ph type="sldNum" sz="quarter" idx="12"/>
          </p:nvPr>
        </p:nvSpPr>
        <p:spPr/>
        <p:txBody>
          <a:bodyPr/>
          <a:lstStyle>
            <a:lvl1pPr>
              <a:defRPr/>
            </a:lvl1pPr>
          </a:lstStyle>
          <a:p>
            <a:pPr>
              <a:defRPr/>
            </a:pPr>
            <a:fld id="{1D29FEF4-F038-405C-8D64-8B9C295E48F9}" type="slidenum">
              <a:rPr lang="en-US"/>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smtClean="0"/>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3"/>
          <p:cNvSpPr>
            <a:spLocks noGrp="1"/>
          </p:cNvSpPr>
          <p:nvPr>
            <p:ph type="dt" sz="half" idx="10"/>
          </p:nvPr>
        </p:nvSpPr>
        <p:spPr/>
        <p:txBody>
          <a:bodyPr/>
          <a:lstStyle>
            <a:lvl1pPr>
              <a:defRPr/>
            </a:lvl1pPr>
          </a:lstStyle>
          <a:p>
            <a:pPr>
              <a:defRPr/>
            </a:pPr>
            <a:fld id="{FDD7A64A-9552-4701-92C6-70C7B79E7034}" type="datetimeFigureOut">
              <a:rPr lang="en-US"/>
              <a:pPr>
                <a:defRPr/>
              </a:pPr>
              <a:t>2/6/2020</a:t>
            </a:fld>
            <a:endParaRPr lang="en-US"/>
          </a:p>
        </p:txBody>
      </p:sp>
      <p:sp>
        <p:nvSpPr>
          <p:cNvPr id="6" name="Нижний колонтитул 4"/>
          <p:cNvSpPr>
            <a:spLocks noGrp="1"/>
          </p:cNvSpPr>
          <p:nvPr>
            <p:ph type="ftr" sz="quarter" idx="11"/>
          </p:nvPr>
        </p:nvSpPr>
        <p:spPr/>
        <p:txBody>
          <a:bodyPr/>
          <a:lstStyle>
            <a:lvl1pPr>
              <a:defRPr/>
            </a:lvl1pPr>
          </a:lstStyle>
          <a:p>
            <a:pPr>
              <a:defRPr/>
            </a:pPr>
            <a:endParaRPr lang="en-US"/>
          </a:p>
        </p:txBody>
      </p:sp>
      <p:sp>
        <p:nvSpPr>
          <p:cNvPr id="7" name="Номер слайда 5"/>
          <p:cNvSpPr>
            <a:spLocks noGrp="1"/>
          </p:cNvSpPr>
          <p:nvPr>
            <p:ph type="sldNum" sz="quarter" idx="12"/>
          </p:nvPr>
        </p:nvSpPr>
        <p:spPr/>
        <p:txBody>
          <a:bodyPr/>
          <a:lstStyle>
            <a:lvl1pPr>
              <a:defRPr/>
            </a:lvl1pPr>
          </a:lstStyle>
          <a:p>
            <a:pPr>
              <a:defRPr/>
            </a:pPr>
            <a:fld id="{A2E17442-436A-4835-82F9-6E8A8F6C2BD2}" type="slidenum">
              <a:rPr lang="en-US"/>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smtClean="0"/>
              <a:t>Образец заголовка</a:t>
            </a:r>
          </a:p>
        </p:txBody>
      </p:sp>
      <p:sp>
        <p:nvSpPr>
          <p:cNvPr id="1027" name="Текст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latin typeface="Arial" charset="0"/>
                <a:cs typeface="Arial" charset="0"/>
              </a:defRPr>
            </a:lvl1pPr>
          </a:lstStyle>
          <a:p>
            <a:pPr>
              <a:defRPr/>
            </a:pPr>
            <a:fld id="{CB5A78D7-1907-47E5-8733-774477B27A61}" type="datetimeFigureOut">
              <a:rPr lang="en-US"/>
              <a:pPr>
                <a:defRPr/>
              </a:pPr>
              <a:t>2/6/2020</a:t>
            </a:fld>
            <a:endParaRPr lang="en-US"/>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latin typeface="Arial" charset="0"/>
                <a:cs typeface="Arial" charset="0"/>
              </a:defRPr>
            </a:lvl1pPr>
          </a:lstStyle>
          <a:p>
            <a:pPr>
              <a:defRPr/>
            </a:pPr>
            <a:endParaRPr lang="en-US"/>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latin typeface="Arial" charset="0"/>
                <a:cs typeface="Arial" charset="0"/>
              </a:defRPr>
            </a:lvl1pPr>
          </a:lstStyle>
          <a:p>
            <a:pPr>
              <a:defRPr/>
            </a:pPr>
            <a:fld id="{32A08DF2-1F9C-4EE8-846F-1E99FFCCB1B7}"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711" r:id="rId1"/>
    <p:sldLayoutId id="2147483712" r:id="rId2"/>
    <p:sldLayoutId id="2147483713" r:id="rId3"/>
    <p:sldLayoutId id="2147483714" r:id="rId4"/>
    <p:sldLayoutId id="2147483715" r:id="rId5"/>
    <p:sldLayoutId id="2147483716" r:id="rId6"/>
    <p:sldLayoutId id="2147483717" r:id="rId7"/>
    <p:sldLayoutId id="2147483718" r:id="rId8"/>
    <p:sldLayoutId id="2147483719" r:id="rId9"/>
    <p:sldLayoutId id="2147483720" r:id="rId10"/>
    <p:sldLayoutId id="2147483721" r:id="rId11"/>
    <p:sldLayoutId id="2147483722" r:id="rId12"/>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slideLayout" Target="../slideLayouts/slideLayout2.xml"/><Relationship Id="rId1" Type="http://schemas.openxmlformats.org/officeDocument/2006/relationships/vmlDrawing" Target="../drawings/vmlDrawing1.vml"/><Relationship Id="rId5" Type="http://schemas.openxmlformats.org/officeDocument/2006/relationships/image" Target="../media/image19.emf"/><Relationship Id="rId4" Type="http://schemas.openxmlformats.org/officeDocument/2006/relationships/oleObject" Target="../embeddings/oleObject1.bin"/></Relationships>
</file>

<file path=ppt/slides/_rels/slide12.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3.jpeg"/><Relationship Id="rId1" Type="http://schemas.openxmlformats.org/officeDocument/2006/relationships/slideLayout" Target="../slideLayouts/slideLayout2.xml"/><Relationship Id="rId6" Type="http://schemas.openxmlformats.org/officeDocument/2006/relationships/image" Target="../media/image23.png"/><Relationship Id="rId5" Type="http://schemas.openxmlformats.org/officeDocument/2006/relationships/image" Target="../media/image22.jpeg"/><Relationship Id="rId4" Type="http://schemas.openxmlformats.org/officeDocument/2006/relationships/image" Target="../media/image21.png"/></Relationships>
</file>

<file path=ppt/slides/_rels/slide13.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1.jpeg"/><Relationship Id="rId1" Type="http://schemas.openxmlformats.org/officeDocument/2006/relationships/slideLayout" Target="../slideLayouts/slideLayout2.xml"/><Relationship Id="rId4" Type="http://schemas.openxmlformats.org/officeDocument/2006/relationships/image" Target="../media/image25.jpeg"/></Relationships>
</file>

<file path=ppt/slides/_rels/slide14.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1.jpeg"/><Relationship Id="rId1" Type="http://schemas.openxmlformats.org/officeDocument/2006/relationships/slideLayout" Target="../slideLayouts/slideLayout2.xml"/><Relationship Id="rId6" Type="http://schemas.openxmlformats.org/officeDocument/2006/relationships/image" Target="../media/image29.jpeg"/><Relationship Id="rId5" Type="http://schemas.openxmlformats.org/officeDocument/2006/relationships/image" Target="../media/image28.jpeg"/><Relationship Id="rId4" Type="http://schemas.openxmlformats.org/officeDocument/2006/relationships/image" Target="../media/image27.jpeg"/></Relationships>
</file>

<file path=ppt/slides/_rels/slide15.xml.rels><?xml version="1.0" encoding="UTF-8" standalone="yes"?>
<Relationships xmlns="http://schemas.openxmlformats.org/package/2006/relationships"><Relationship Id="rId3" Type="http://schemas.openxmlformats.org/officeDocument/2006/relationships/image" Target="../media/image30.jpeg"/><Relationship Id="rId7" Type="http://schemas.openxmlformats.org/officeDocument/2006/relationships/image" Target="../media/image34.jpeg"/><Relationship Id="rId2" Type="http://schemas.openxmlformats.org/officeDocument/2006/relationships/image" Target="../media/image1.jpeg"/><Relationship Id="rId1" Type="http://schemas.openxmlformats.org/officeDocument/2006/relationships/slideLayout" Target="../slideLayouts/slideLayout2.xml"/><Relationship Id="rId6" Type="http://schemas.openxmlformats.org/officeDocument/2006/relationships/image" Target="../media/image33.jpeg"/><Relationship Id="rId5" Type="http://schemas.openxmlformats.org/officeDocument/2006/relationships/image" Target="../media/image32.jpeg"/><Relationship Id="rId4" Type="http://schemas.openxmlformats.org/officeDocument/2006/relationships/image" Target="../media/image31.jpeg"/></Relationships>
</file>

<file path=ppt/slides/_rels/slide16.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image" Target="../media/image1.jpeg"/><Relationship Id="rId1" Type="http://schemas.openxmlformats.org/officeDocument/2006/relationships/slideLayout" Target="../slideLayouts/slideLayout2.xml"/><Relationship Id="rId6" Type="http://schemas.openxmlformats.org/officeDocument/2006/relationships/image" Target="../media/image39.jpeg"/><Relationship Id="rId5" Type="http://schemas.openxmlformats.org/officeDocument/2006/relationships/image" Target="../media/image38.jpeg"/><Relationship Id="rId4" Type="http://schemas.openxmlformats.org/officeDocument/2006/relationships/image" Target="../media/image37.jpeg"/></Relationships>
</file>

<file path=ppt/slides/_rels/slide19.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image" Target="../media/image1.jpeg"/><Relationship Id="rId1" Type="http://schemas.openxmlformats.org/officeDocument/2006/relationships/slideLayout" Target="../slideLayouts/slideLayout2.xml"/><Relationship Id="rId4" Type="http://schemas.openxmlformats.org/officeDocument/2006/relationships/image" Target="../media/image41.jpeg"/></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image" Target="../media/image1.jpeg"/><Relationship Id="rId1" Type="http://schemas.openxmlformats.org/officeDocument/2006/relationships/slideLayout" Target="../slideLayouts/slideLayout2.xml"/><Relationship Id="rId6" Type="http://schemas.openxmlformats.org/officeDocument/2006/relationships/image" Target="../media/image45.jpeg"/><Relationship Id="rId5" Type="http://schemas.openxmlformats.org/officeDocument/2006/relationships/image" Target="../media/image44.jpeg"/><Relationship Id="rId4" Type="http://schemas.openxmlformats.org/officeDocument/2006/relationships/image" Target="../media/image43.jpeg"/></Relationships>
</file>

<file path=ppt/slides/_rels/slide21.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image" Target="../media/image1.jpeg"/><Relationship Id="rId1" Type="http://schemas.openxmlformats.org/officeDocument/2006/relationships/slideLayout" Target="../slideLayouts/slideLayout2.xml"/><Relationship Id="rId6" Type="http://schemas.openxmlformats.org/officeDocument/2006/relationships/image" Target="../media/image49.jpeg"/><Relationship Id="rId5" Type="http://schemas.openxmlformats.org/officeDocument/2006/relationships/image" Target="../media/image48.jpeg"/><Relationship Id="rId4" Type="http://schemas.openxmlformats.org/officeDocument/2006/relationships/image" Target="../media/image47.jpeg"/></Relationships>
</file>

<file path=ppt/slides/_rels/slide22.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image" Target="../media/image1.jpeg"/><Relationship Id="rId1" Type="http://schemas.openxmlformats.org/officeDocument/2006/relationships/slideLayout" Target="../slideLayouts/slideLayout2.xml"/><Relationship Id="rId4" Type="http://schemas.openxmlformats.org/officeDocument/2006/relationships/image" Target="../media/image51.jpeg"/></Relationships>
</file>

<file path=ppt/slides/_rels/slide23.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image" Target="../media/image1.jpeg"/><Relationship Id="rId1" Type="http://schemas.openxmlformats.org/officeDocument/2006/relationships/slideLayout" Target="../slideLayouts/slideLayout2.xml"/><Relationship Id="rId4" Type="http://schemas.openxmlformats.org/officeDocument/2006/relationships/image" Target="../media/image53.jpeg"/></Relationships>
</file>

<file path=ppt/slides/_rels/slide2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slideLayout" Target="../slideLayouts/slideLayout2.xml"/><Relationship Id="rId1" Type="http://schemas.openxmlformats.org/officeDocument/2006/relationships/video" Target="file:///E:\&#1060;&#1057;&#1041;2010-&#1042;&#1057;&#1045;%20&#1047;&#1040;&#1053;&#1071;&#1058;&#1048;&#1071;%20&#1040;&#1043;&#1047;\&#1060;&#1057;&#1041;2009-10%20&#1048;&#1056;\&#1048;&#1056;8&#1080;22&#1057;&#1054;&#1055;&#1041;%2018&#1084;&#1072;&#1088;2010\&#1087;&#1086;&#1076;&#1078;&#1086;&#1075;-&#1087;&#1077;&#1089;&#1085;1.mpg" TargetMode="External"/><Relationship Id="rId5" Type="http://schemas.openxmlformats.org/officeDocument/2006/relationships/image" Target="../media/image55.jpeg"/><Relationship Id="rId4" Type="http://schemas.openxmlformats.org/officeDocument/2006/relationships/image" Target="../media/image54.png"/></Relationships>
</file>

<file path=ppt/slides/_rels/slide26.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56.jpeg"/></Relationships>
</file>

<file path=ppt/slides/_rels/slide27.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audio" Target="../media/audio2.wav"/><Relationship Id="rId2" Type="http://schemas.openxmlformats.org/officeDocument/2006/relationships/audio" Target="../media/audio1.wav"/><Relationship Id="rId1" Type="http://schemas.openxmlformats.org/officeDocument/2006/relationships/slideLayout" Target="../slideLayouts/slideLayout2.xml"/><Relationship Id="rId4" Type="http://schemas.openxmlformats.org/officeDocument/2006/relationships/image" Target="../media/image3.jpeg"/></Relationships>
</file>

<file path=ppt/slides/_rels/slide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2.xml"/><Relationship Id="rId4" Type="http://schemas.openxmlformats.org/officeDocument/2006/relationships/image" Target="../media/image6.jpeg"/></Relationships>
</file>

<file path=ppt/slides/_rels/slide30.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3.jpeg"/><Relationship Id="rId7" Type="http://schemas.openxmlformats.org/officeDocument/2006/relationships/image" Target="../media/image60.jpe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59.jpeg"/><Relationship Id="rId5" Type="http://schemas.openxmlformats.org/officeDocument/2006/relationships/image" Target="../media/image58.jpeg"/><Relationship Id="rId4" Type="http://schemas.openxmlformats.org/officeDocument/2006/relationships/image" Target="../media/image57.jpeg"/></Relationships>
</file>

<file path=ppt/slides/_rels/slide3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7.xml.rels><?xml version="1.0" encoding="UTF-8" standalone="yes"?>
<Relationships xmlns="http://schemas.openxmlformats.org/package/2006/relationships"><Relationship Id="rId2" Type="http://schemas.openxmlformats.org/officeDocument/2006/relationships/image" Target="../media/image61.png"/><Relationship Id="rId1" Type="http://schemas.openxmlformats.org/officeDocument/2006/relationships/slideLayout" Target="../slideLayouts/slideLayout12.xml"/></Relationships>
</file>

<file path=ppt/slides/_rels/slide38.xml.rels><?xml version="1.0" encoding="UTF-8" standalone="yes"?>
<Relationships xmlns="http://schemas.openxmlformats.org/package/2006/relationships"><Relationship Id="rId2" Type="http://schemas.openxmlformats.org/officeDocument/2006/relationships/image" Target="../media/image62.png"/><Relationship Id="rId1" Type="http://schemas.openxmlformats.org/officeDocument/2006/relationships/slideLayout" Target="../slideLayouts/slideLayout1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3.jpeg"/><Relationship Id="rId1" Type="http://schemas.openxmlformats.org/officeDocument/2006/relationships/slideLayout" Target="../slideLayouts/slideLayout2.xml"/><Relationship Id="rId4" Type="http://schemas.openxmlformats.org/officeDocument/2006/relationships/image" Target="../media/image8.jpeg"/></Relationships>
</file>

<file path=ppt/slides/_rels/slide40.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image" Target="../media/image63.png"/><Relationship Id="rId1" Type="http://schemas.openxmlformats.org/officeDocument/2006/relationships/slideLayout" Target="../slideLayouts/slideLayout1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3.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image" Target="../media/image65.png"/><Relationship Id="rId1" Type="http://schemas.openxmlformats.org/officeDocument/2006/relationships/slideLayout" Target="../slideLayouts/slideLayout1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8.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image" Target="../media/image67.png"/><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image" Target="../media/image10.png"/><Relationship Id="rId7" Type="http://schemas.openxmlformats.org/officeDocument/2006/relationships/image" Target="../media/image14.png"/><Relationship Id="rId2" Type="http://schemas.openxmlformats.org/officeDocument/2006/relationships/image" Target="../media/image3.jpeg"/><Relationship Id="rId1" Type="http://schemas.openxmlformats.org/officeDocument/2006/relationships/slideLayout" Target="../slideLayouts/slideLayout2.xml"/><Relationship Id="rId6" Type="http://schemas.openxmlformats.org/officeDocument/2006/relationships/image" Target="../media/image13.png"/><Relationship Id="rId5" Type="http://schemas.openxmlformats.org/officeDocument/2006/relationships/image" Target="../media/image12.jpeg"/><Relationship Id="rId4" Type="http://schemas.openxmlformats.org/officeDocument/2006/relationships/image" Target="../media/image11.png"/><Relationship Id="rId9" Type="http://schemas.openxmlformats.org/officeDocument/2006/relationships/image" Target="../media/image16.jpeg"/></Relationships>
</file>

<file path=ppt/slides/_rels/slide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8.wmf"/><Relationship Id="rId2" Type="http://schemas.openxmlformats.org/officeDocument/2006/relationships/image" Target="../media/image3.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5" descr="D:\Пожары\Учебный фильм УрИ ГПС МЧС РоссииАзбука пожарной безопасности.mp4_snapshot_08.40_[2015.10.07_14.03.08].jpg"/>
          <p:cNvPicPr>
            <a:picLocks noChangeAspect="1" noChangeArrowheads="1"/>
          </p:cNvPicPr>
          <p:nvPr/>
        </p:nvPicPr>
        <p:blipFill>
          <a:blip r:embed="rId2"/>
          <a:srcRect/>
          <a:stretch>
            <a:fillRect/>
          </a:stretch>
        </p:blipFill>
        <p:spPr bwMode="auto">
          <a:xfrm>
            <a:off x="0" y="0"/>
            <a:ext cx="9144000" cy="6858000"/>
          </a:xfrm>
          <a:prstGeom prst="rect">
            <a:avLst/>
          </a:prstGeom>
          <a:noFill/>
        </p:spPr>
      </p:pic>
      <p:sp>
        <p:nvSpPr>
          <p:cNvPr id="2" name="Заголовок 1"/>
          <p:cNvSpPr>
            <a:spLocks noGrp="1"/>
          </p:cNvSpPr>
          <p:nvPr>
            <p:ph type="ctrTitle"/>
          </p:nvPr>
        </p:nvSpPr>
        <p:spPr>
          <a:xfrm>
            <a:off x="762000" y="152400"/>
            <a:ext cx="7772400" cy="1470025"/>
          </a:xfrm>
        </p:spPr>
        <p:txBody>
          <a:bodyPr/>
          <a:lstStyle/>
          <a:p>
            <a:r>
              <a:rPr lang="ru-RU" sz="6000" b="1" dirty="0" smtClean="0">
                <a:solidFill>
                  <a:schemeClr val="bg1"/>
                </a:solidFill>
                <a:effectLst>
                  <a:outerShdw blurRad="38100" dist="38100" dir="2700000" algn="tl">
                    <a:srgbClr val="000000">
                      <a:alpha val="43137"/>
                    </a:srgbClr>
                  </a:outerShdw>
                </a:effectLst>
              </a:rPr>
              <a:t>Пожарная</a:t>
            </a:r>
            <a:r>
              <a:rPr lang="ru-RU" b="1" dirty="0" smtClean="0">
                <a:solidFill>
                  <a:schemeClr val="bg1"/>
                </a:solidFill>
                <a:effectLst>
                  <a:outerShdw blurRad="38100" dist="38100" dir="2700000" algn="tl">
                    <a:srgbClr val="000000">
                      <a:alpha val="43137"/>
                    </a:srgbClr>
                  </a:outerShdw>
                </a:effectLst>
              </a:rPr>
              <a:t> БЕЗОПАСНОСТЬ</a:t>
            </a:r>
            <a:endParaRPr lang="ru-RU" b="1" dirty="0">
              <a:solidFill>
                <a:schemeClr val="bg1"/>
              </a:solidFill>
              <a:effectLst>
                <a:outerShdw blurRad="38100" dist="38100" dir="2700000" algn="tl">
                  <a:srgbClr val="000000">
                    <a:alpha val="43137"/>
                  </a:srgbClr>
                </a:outerShdw>
              </a:effectLst>
            </a:endParaRPr>
          </a:p>
        </p:txBody>
      </p:sp>
      <p:pic>
        <p:nvPicPr>
          <p:cNvPr id="5" name="Picture 3" descr="C:\Users\Leks\Desktop\Htathfn gj ,bjkjubb\pict.jpg"/>
          <p:cNvPicPr>
            <a:picLocks noChangeAspect="1" noChangeArrowheads="1"/>
          </p:cNvPicPr>
          <p:nvPr/>
        </p:nvPicPr>
        <p:blipFill>
          <a:blip r:embed="rId3"/>
          <a:srcRect/>
          <a:stretch>
            <a:fillRect/>
          </a:stretch>
        </p:blipFill>
        <p:spPr bwMode="auto">
          <a:xfrm>
            <a:off x="2514600" y="2057400"/>
            <a:ext cx="4484688" cy="3822700"/>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2" descr="D:\Users\Андрей\Desktop\Пожары\VTS_01_1.VOB_snapshot_02.13_[2015.10.07_15.17.16].jpg"/>
          <p:cNvPicPr>
            <a:picLocks noChangeAspect="1" noChangeArrowheads="1"/>
          </p:cNvPicPr>
          <p:nvPr/>
        </p:nvPicPr>
        <p:blipFill>
          <a:blip r:embed="rId2"/>
          <a:srcRect/>
          <a:stretch>
            <a:fillRect/>
          </a:stretch>
        </p:blipFill>
        <p:spPr bwMode="auto">
          <a:xfrm>
            <a:off x="0" y="0"/>
            <a:ext cx="9144000" cy="6858000"/>
          </a:xfrm>
          <a:prstGeom prst="rect">
            <a:avLst/>
          </a:prstGeom>
          <a:noFill/>
        </p:spPr>
      </p:pic>
      <p:sp>
        <p:nvSpPr>
          <p:cNvPr id="3" name="Содержимое 2"/>
          <p:cNvSpPr>
            <a:spLocks noGrp="1"/>
          </p:cNvSpPr>
          <p:nvPr>
            <p:ph idx="1"/>
          </p:nvPr>
        </p:nvSpPr>
        <p:spPr/>
        <p:txBody>
          <a:bodyPr/>
          <a:lstStyle/>
          <a:p>
            <a:endParaRPr lang="ru-RU"/>
          </a:p>
        </p:txBody>
      </p:sp>
      <p:sp>
        <p:nvSpPr>
          <p:cNvPr id="5" name="Rectangle 5"/>
          <p:cNvSpPr>
            <a:spLocks noChangeArrowheads="1"/>
          </p:cNvSpPr>
          <p:nvPr/>
        </p:nvSpPr>
        <p:spPr bwMode="auto">
          <a:xfrm>
            <a:off x="304800" y="152400"/>
            <a:ext cx="8496300" cy="523220"/>
          </a:xfrm>
          <a:prstGeom prst="rect">
            <a:avLst/>
          </a:prstGeom>
          <a:noFill/>
          <a:ln w="9525">
            <a:noFill/>
            <a:miter lim="800000"/>
            <a:headEnd/>
            <a:tailEnd/>
          </a:ln>
          <a:effectLst/>
        </p:spPr>
        <p:txBody>
          <a:bodyPr anchor="ctr">
            <a:spAutoFit/>
          </a:bodyPr>
          <a:lstStyle/>
          <a:p>
            <a:pPr algn="ctr">
              <a:defRPr/>
            </a:pPr>
            <a:r>
              <a:rPr lang="ru-RU" sz="2800" b="1" dirty="0">
                <a:solidFill>
                  <a:srgbClr val="FFFF00"/>
                </a:solidFill>
                <a:effectLst>
                  <a:outerShdw blurRad="38100" dist="38100" dir="2700000" algn="tl">
                    <a:srgbClr val="000000"/>
                  </a:outerShdw>
                </a:effectLst>
              </a:rPr>
              <a:t>Общие сведения о пожарах за </a:t>
            </a:r>
            <a:r>
              <a:rPr lang="ru-RU" sz="2800" b="1" dirty="0" smtClean="0">
                <a:solidFill>
                  <a:srgbClr val="FFFF00"/>
                </a:solidFill>
                <a:effectLst>
                  <a:outerShdw blurRad="38100" dist="38100" dir="2700000" algn="tl">
                    <a:srgbClr val="000000"/>
                  </a:outerShdw>
                </a:effectLst>
              </a:rPr>
              <a:t>2013 года по РФ</a:t>
            </a:r>
            <a:endParaRPr lang="ru-RU" sz="2800" dirty="0">
              <a:solidFill>
                <a:srgbClr val="FFFF00"/>
              </a:solidFill>
              <a:effectLst>
                <a:outerShdw blurRad="38100" dist="38100" dir="2700000" algn="tl">
                  <a:srgbClr val="000000"/>
                </a:outerShdw>
              </a:effectLst>
            </a:endParaRPr>
          </a:p>
        </p:txBody>
      </p:sp>
      <p:graphicFrame>
        <p:nvGraphicFramePr>
          <p:cNvPr id="6" name="Group 348"/>
          <p:cNvGraphicFramePr>
            <a:graphicFrameLocks noGrp="1"/>
          </p:cNvGraphicFramePr>
          <p:nvPr/>
        </p:nvGraphicFramePr>
        <p:xfrm>
          <a:off x="228600" y="1066800"/>
          <a:ext cx="8713787" cy="5480054"/>
        </p:xfrm>
        <a:graphic>
          <a:graphicData uri="http://schemas.openxmlformats.org/drawingml/2006/table">
            <a:tbl>
              <a:tblPr/>
              <a:tblGrid>
                <a:gridCol w="5405437"/>
                <a:gridCol w="661988"/>
                <a:gridCol w="2646362"/>
              </a:tblGrid>
              <a:tr h="373063">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200" b="1" i="0" u="none" strike="noStrike" cap="none" normalizeH="0" baseline="0" dirty="0" smtClean="0">
                          <a:ln>
                            <a:noFill/>
                          </a:ln>
                          <a:solidFill>
                            <a:srgbClr val="000000"/>
                          </a:solidFill>
                          <a:effectLst/>
                          <a:latin typeface="Arial" charset="0"/>
                          <a:cs typeface="Times New Roman" pitchFamily="18" charset="0"/>
                        </a:rPr>
                        <a:t>Наименование показателя</a:t>
                      </a:r>
                      <a:endParaRPr kumimoji="0" lang="ru-RU" sz="1200" b="1" i="0" u="none" strike="noStrike" cap="none" normalizeH="0" baseline="0" dirty="0" smtClean="0">
                        <a:ln>
                          <a:noFill/>
                        </a:ln>
                        <a:solidFill>
                          <a:srgbClr val="000000"/>
                        </a:solidFill>
                        <a:effectLst/>
                        <a:latin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900" b="1" i="0" u="none" strike="noStrike" cap="none" normalizeH="0" baseline="0" dirty="0" smtClean="0">
                          <a:ln>
                            <a:noFill/>
                          </a:ln>
                          <a:solidFill>
                            <a:srgbClr val="000000"/>
                          </a:solidFill>
                          <a:effectLst/>
                          <a:latin typeface="Arial" charset="0"/>
                          <a:cs typeface="Times New Roman" pitchFamily="18" charset="0"/>
                        </a:rPr>
                        <a:t>№ строки</a:t>
                      </a:r>
                      <a:endParaRPr kumimoji="0" lang="ru-RU" sz="1800" b="1" i="0" u="none" strike="noStrike" cap="none" normalizeH="0" baseline="0" dirty="0" smtClean="0">
                        <a:ln>
                          <a:noFill/>
                        </a:ln>
                        <a:solidFill>
                          <a:srgbClr val="000000"/>
                        </a:solidFill>
                        <a:effectLst/>
                        <a:latin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200" b="1" i="0" u="none" strike="noStrike" cap="none" normalizeH="0" baseline="0" dirty="0" smtClean="0">
                          <a:ln>
                            <a:noFill/>
                          </a:ln>
                          <a:solidFill>
                            <a:srgbClr val="000000"/>
                          </a:solidFill>
                          <a:effectLst/>
                          <a:latin typeface="Arial" charset="0"/>
                          <a:cs typeface="Times New Roman" pitchFamily="18" charset="0"/>
                        </a:rPr>
                        <a:t>Всего</a:t>
                      </a:r>
                      <a:endParaRPr kumimoji="0" lang="ru-RU" sz="1200" b="1" i="0" u="none" strike="noStrike" cap="none" normalizeH="0" baseline="0" dirty="0" smtClean="0">
                        <a:ln>
                          <a:noFill/>
                        </a:ln>
                        <a:solidFill>
                          <a:srgbClr val="000000"/>
                        </a:solidFill>
                        <a:effectLst/>
                        <a:latin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2"/>
                    </a:solidFill>
                  </a:tcPr>
                </a:tc>
              </a:tr>
              <a:tr h="29686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400" b="1" i="0" u="none" strike="noStrike" cap="none" normalizeH="0" baseline="0" dirty="0" smtClean="0">
                          <a:ln>
                            <a:noFill/>
                          </a:ln>
                          <a:solidFill>
                            <a:srgbClr val="000000"/>
                          </a:solidFill>
                          <a:effectLst/>
                          <a:latin typeface="Arial" charset="0"/>
                          <a:cs typeface="Times New Roman" pitchFamily="18" charset="0"/>
                        </a:rPr>
                        <a:t>Количество пожаров, единиц</a:t>
                      </a:r>
                      <a:endParaRPr kumimoji="0" lang="ru-RU" sz="1400" b="1" i="0" u="none" strike="noStrike" cap="none" normalizeH="0" baseline="0" dirty="0" smtClean="0">
                        <a:ln>
                          <a:noFill/>
                        </a:ln>
                        <a:solidFill>
                          <a:srgbClr val="000000"/>
                        </a:solidFill>
                        <a:effectLst/>
                        <a:latin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tx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900" b="1" i="0" u="none" strike="noStrike" cap="none" normalizeH="0" baseline="0" smtClean="0">
                          <a:ln>
                            <a:noFill/>
                          </a:ln>
                          <a:solidFill>
                            <a:srgbClr val="000000"/>
                          </a:solidFill>
                          <a:effectLst/>
                          <a:latin typeface="Arial" charset="0"/>
                          <a:cs typeface="Times New Roman" pitchFamily="18" charset="0"/>
                        </a:rPr>
                        <a:t>01</a:t>
                      </a:r>
                      <a:endParaRPr kumimoji="0" lang="ru-RU" sz="1800" b="1" i="0" u="none" strike="noStrike" cap="none" normalizeH="0" baseline="0" smtClean="0">
                        <a:ln>
                          <a:noFill/>
                        </a:ln>
                        <a:solidFill>
                          <a:srgbClr val="000000"/>
                        </a:solidFill>
                        <a:effectLst/>
                        <a:latin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tx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200" b="1" i="0" u="none" strike="noStrike" cap="none" normalizeH="0" baseline="0" smtClean="0">
                          <a:ln>
                            <a:noFill/>
                          </a:ln>
                          <a:solidFill>
                            <a:srgbClr val="CC0000"/>
                          </a:solidFill>
                          <a:effectLst/>
                          <a:latin typeface="Arial" charset="0"/>
                          <a:ea typeface="Times New Roman" pitchFamily="18" charset="0"/>
                          <a:cs typeface="Arial" charset="0"/>
                        </a:rPr>
                        <a:t>162975</a:t>
                      </a: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r>
              <a:tr h="28733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400" b="1" i="0" u="none" strike="noStrike" cap="none" normalizeH="0" baseline="0" smtClean="0">
                          <a:ln>
                            <a:noFill/>
                          </a:ln>
                          <a:solidFill>
                            <a:srgbClr val="000000"/>
                          </a:solidFill>
                          <a:effectLst/>
                          <a:latin typeface="Arial" charset="0"/>
                          <a:cs typeface="Times New Roman" pitchFamily="18" charset="0"/>
                        </a:rPr>
                        <a:t>Прямой материальный ущерб от пожаров, тыс. руб. (в целых)</a:t>
                      </a:r>
                      <a:endParaRPr kumimoji="0" lang="ru-RU" sz="1400" b="1" i="0" u="none" strike="noStrike" cap="none" normalizeH="0" baseline="0" smtClean="0">
                        <a:ln>
                          <a:noFill/>
                        </a:ln>
                        <a:solidFill>
                          <a:srgbClr val="000000"/>
                        </a:solidFill>
                        <a:effectLst/>
                        <a:latin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tx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900" b="1" i="0" u="none" strike="noStrike" cap="none" normalizeH="0" baseline="0" smtClean="0">
                          <a:ln>
                            <a:noFill/>
                          </a:ln>
                          <a:solidFill>
                            <a:srgbClr val="000000"/>
                          </a:solidFill>
                          <a:effectLst/>
                          <a:latin typeface="Arial" charset="0"/>
                          <a:cs typeface="Times New Roman" pitchFamily="18" charset="0"/>
                        </a:rPr>
                        <a:t>02</a:t>
                      </a:r>
                      <a:endParaRPr kumimoji="0" lang="ru-RU" sz="1800" b="1" i="0" u="none" strike="noStrike" cap="none" normalizeH="0" baseline="0" smtClean="0">
                        <a:ln>
                          <a:noFill/>
                        </a:ln>
                        <a:solidFill>
                          <a:srgbClr val="000000"/>
                        </a:solidFill>
                        <a:effectLst/>
                        <a:latin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tx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200" b="1" i="0" u="none" strike="noStrike" cap="none" normalizeH="0" baseline="0" smtClean="0">
                          <a:ln>
                            <a:noFill/>
                          </a:ln>
                          <a:solidFill>
                            <a:srgbClr val="CC0000"/>
                          </a:solidFill>
                          <a:effectLst/>
                          <a:latin typeface="Arial" charset="0"/>
                          <a:ea typeface="Times New Roman" pitchFamily="18" charset="0"/>
                          <a:cs typeface="Arial" charset="0"/>
                        </a:rPr>
                        <a:t>14397379</a:t>
                      </a: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r>
              <a:tr h="29686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400" b="1" i="0" u="none" strike="noStrike" cap="none" normalizeH="0" baseline="0" dirty="0" smtClean="0">
                          <a:ln>
                            <a:noFill/>
                          </a:ln>
                          <a:solidFill>
                            <a:srgbClr val="000000"/>
                          </a:solidFill>
                          <a:effectLst/>
                          <a:latin typeface="Arial" charset="0"/>
                          <a:cs typeface="Times New Roman" pitchFamily="18" charset="0"/>
                        </a:rPr>
                        <a:t>Погибло при пожарах, человек</a:t>
                      </a:r>
                      <a:endParaRPr kumimoji="0" lang="ru-RU" sz="1400" b="1" i="0" u="none" strike="noStrike" cap="none" normalizeH="0" baseline="0" dirty="0" smtClean="0">
                        <a:ln>
                          <a:noFill/>
                        </a:ln>
                        <a:solidFill>
                          <a:srgbClr val="000000"/>
                        </a:solidFill>
                        <a:effectLst/>
                        <a:latin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tx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900" b="1" i="0" u="none" strike="noStrike" cap="none" normalizeH="0" baseline="0" smtClean="0">
                          <a:ln>
                            <a:noFill/>
                          </a:ln>
                          <a:solidFill>
                            <a:srgbClr val="000000"/>
                          </a:solidFill>
                          <a:effectLst/>
                          <a:latin typeface="Arial" charset="0"/>
                          <a:cs typeface="Times New Roman" pitchFamily="18" charset="0"/>
                        </a:rPr>
                        <a:t>03</a:t>
                      </a:r>
                      <a:endParaRPr kumimoji="0" lang="ru-RU" sz="1800" b="1" i="0" u="none" strike="noStrike" cap="none" normalizeH="0" baseline="0" smtClean="0">
                        <a:ln>
                          <a:noFill/>
                        </a:ln>
                        <a:solidFill>
                          <a:srgbClr val="000000"/>
                        </a:solidFill>
                        <a:effectLst/>
                        <a:latin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tx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200" b="1" i="0" u="none" strike="noStrike" cap="none" normalizeH="0" baseline="0" smtClean="0">
                          <a:ln>
                            <a:noFill/>
                          </a:ln>
                          <a:solidFill>
                            <a:srgbClr val="CC0000"/>
                          </a:solidFill>
                          <a:effectLst/>
                          <a:latin typeface="Arial" charset="0"/>
                          <a:ea typeface="Times New Roman" pitchFamily="18" charset="0"/>
                          <a:cs typeface="Arial" charset="0"/>
                        </a:rPr>
                        <a:t>11635</a:t>
                      </a: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r>
              <a:tr h="29686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400" b="1" i="0" u="none" strike="noStrike" cap="none" normalizeH="0" baseline="0" dirty="0" smtClean="0">
                          <a:ln>
                            <a:noFill/>
                          </a:ln>
                          <a:solidFill>
                            <a:srgbClr val="000000"/>
                          </a:solidFill>
                          <a:effectLst/>
                          <a:latin typeface="Arial" charset="0"/>
                          <a:cs typeface="Times New Roman" pitchFamily="18" charset="0"/>
                        </a:rPr>
                        <a:t>Травмировано при пожарах, человек</a:t>
                      </a:r>
                      <a:endParaRPr kumimoji="0" lang="ru-RU" sz="1400" b="1" i="0" u="none" strike="noStrike" cap="none" normalizeH="0" baseline="0" dirty="0" smtClean="0">
                        <a:ln>
                          <a:noFill/>
                        </a:ln>
                        <a:solidFill>
                          <a:srgbClr val="000000"/>
                        </a:solidFill>
                        <a:effectLst/>
                        <a:latin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tx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900" b="1" i="0" u="none" strike="noStrike" cap="none" normalizeH="0" baseline="0" dirty="0" smtClean="0">
                          <a:ln>
                            <a:noFill/>
                          </a:ln>
                          <a:solidFill>
                            <a:srgbClr val="000000"/>
                          </a:solidFill>
                          <a:effectLst/>
                          <a:latin typeface="Arial" charset="0"/>
                          <a:cs typeface="Times New Roman" pitchFamily="18" charset="0"/>
                        </a:rPr>
                        <a:t>04</a:t>
                      </a:r>
                      <a:endParaRPr kumimoji="0" lang="ru-RU" sz="1800" b="1" i="0" u="none" strike="noStrike" cap="none" normalizeH="0" baseline="0" dirty="0" smtClean="0">
                        <a:ln>
                          <a:noFill/>
                        </a:ln>
                        <a:solidFill>
                          <a:srgbClr val="000000"/>
                        </a:solidFill>
                        <a:effectLst/>
                        <a:latin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tx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200" b="1" i="0" u="none" strike="noStrike" cap="none" normalizeH="0" baseline="0" smtClean="0">
                          <a:ln>
                            <a:noFill/>
                          </a:ln>
                          <a:solidFill>
                            <a:srgbClr val="CC0000"/>
                          </a:solidFill>
                          <a:effectLst/>
                          <a:latin typeface="Arial" charset="0"/>
                          <a:ea typeface="Times New Roman" pitchFamily="18" charset="0"/>
                          <a:cs typeface="Arial" charset="0"/>
                        </a:rPr>
                        <a:t>11962</a:t>
                      </a: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r>
              <a:tr h="50006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400" b="1" i="0" u="none" strike="noStrike" cap="none" normalizeH="0" baseline="0" smtClean="0">
                          <a:ln>
                            <a:noFill/>
                          </a:ln>
                          <a:solidFill>
                            <a:srgbClr val="000000"/>
                          </a:solidFill>
                          <a:effectLst/>
                          <a:latin typeface="Arial" charset="0"/>
                          <a:cs typeface="Times New Roman" pitchFamily="18" charset="0"/>
                        </a:rPr>
                        <a:t>Уничтожено (единиц): </a:t>
                      </a:r>
                    </a:p>
                    <a:p>
                      <a:pPr marL="0" marR="0" lvl="0" indent="0" algn="l" defTabSz="914400" rtl="0" eaLnBrk="0" fontAlgn="base" latinLnBrk="0" hangingPunct="0">
                        <a:lnSpc>
                          <a:spcPct val="100000"/>
                        </a:lnSpc>
                        <a:spcBef>
                          <a:spcPct val="0"/>
                        </a:spcBef>
                        <a:spcAft>
                          <a:spcPct val="0"/>
                        </a:spcAft>
                        <a:buClrTx/>
                        <a:buSzTx/>
                        <a:buFontTx/>
                        <a:buNone/>
                        <a:tabLst/>
                      </a:pPr>
                      <a:r>
                        <a:rPr kumimoji="0" lang="ru-RU" sz="1300" b="1" i="0" u="none" strike="noStrike" cap="none" normalizeH="0" baseline="0" smtClean="0">
                          <a:ln>
                            <a:noFill/>
                          </a:ln>
                          <a:solidFill>
                            <a:srgbClr val="000099"/>
                          </a:solidFill>
                          <a:effectLst/>
                          <a:latin typeface="Arial" charset="0"/>
                          <a:cs typeface="Times New Roman" pitchFamily="18" charset="0"/>
                        </a:rPr>
                        <a:t>-строений</a:t>
                      </a:r>
                      <a:endParaRPr kumimoji="0" lang="ru-RU" sz="1300" b="1" i="0" u="none" strike="noStrike" cap="none" normalizeH="0" baseline="0" smtClean="0">
                        <a:ln>
                          <a:noFill/>
                        </a:ln>
                        <a:solidFill>
                          <a:srgbClr val="000099"/>
                        </a:solidFill>
                        <a:effectLst/>
                        <a:latin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tx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900" b="1" i="0" u="none" strike="noStrike" cap="none" normalizeH="0" baseline="0" smtClean="0">
                          <a:ln>
                            <a:noFill/>
                          </a:ln>
                          <a:solidFill>
                            <a:srgbClr val="000000"/>
                          </a:solidFill>
                          <a:effectLst/>
                          <a:latin typeface="Arial" charset="0"/>
                          <a:cs typeface="Times New Roman" pitchFamily="18" charset="0"/>
                        </a:rPr>
                        <a:t>05</a:t>
                      </a:r>
                      <a:endParaRPr kumimoji="0" lang="ru-RU" sz="1800" b="1" i="0" u="none" strike="noStrike" cap="none" normalizeH="0" baseline="0" smtClean="0">
                        <a:ln>
                          <a:noFill/>
                        </a:ln>
                        <a:solidFill>
                          <a:srgbClr val="000000"/>
                        </a:solidFill>
                        <a:effectLst/>
                        <a:latin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tx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200" b="1" i="0" u="none" strike="noStrike" cap="none" normalizeH="0" baseline="0" smtClean="0">
                          <a:ln>
                            <a:noFill/>
                          </a:ln>
                          <a:solidFill>
                            <a:srgbClr val="CC0000"/>
                          </a:solidFill>
                          <a:effectLst/>
                          <a:latin typeface="Arial" charset="0"/>
                          <a:ea typeface="Times New Roman" pitchFamily="18" charset="0"/>
                          <a:cs typeface="Arial" charset="0"/>
                        </a:rPr>
                        <a:t>40877</a:t>
                      </a: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r>
              <a:tr h="29686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300" b="1" i="0" u="none" strike="noStrike" cap="none" normalizeH="0" baseline="0" dirty="0" smtClean="0">
                          <a:ln>
                            <a:noFill/>
                          </a:ln>
                          <a:solidFill>
                            <a:srgbClr val="000099"/>
                          </a:solidFill>
                          <a:effectLst/>
                          <a:latin typeface="Arial" charset="0"/>
                          <a:cs typeface="Times New Roman" pitchFamily="18" charset="0"/>
                        </a:rPr>
                        <a:t>- морских, речных судов</a:t>
                      </a:r>
                      <a:endParaRPr kumimoji="0" lang="ru-RU" sz="1300" b="1" i="0" u="none" strike="noStrike" cap="none" normalizeH="0" baseline="0" dirty="0" smtClean="0">
                        <a:ln>
                          <a:noFill/>
                        </a:ln>
                        <a:solidFill>
                          <a:srgbClr val="000099"/>
                        </a:solidFill>
                        <a:effectLst/>
                        <a:latin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tx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900" b="1" i="0" u="none" strike="noStrike" cap="none" normalizeH="0" baseline="0" smtClean="0">
                          <a:ln>
                            <a:noFill/>
                          </a:ln>
                          <a:solidFill>
                            <a:srgbClr val="000000"/>
                          </a:solidFill>
                          <a:effectLst/>
                          <a:latin typeface="Arial" charset="0"/>
                          <a:cs typeface="Times New Roman" pitchFamily="18" charset="0"/>
                        </a:rPr>
                        <a:t>06</a:t>
                      </a:r>
                      <a:endParaRPr kumimoji="0" lang="ru-RU" sz="1800" b="1" i="0" u="none" strike="noStrike" cap="none" normalizeH="0" baseline="0" smtClean="0">
                        <a:ln>
                          <a:noFill/>
                        </a:ln>
                        <a:solidFill>
                          <a:srgbClr val="000000"/>
                        </a:solidFill>
                        <a:effectLst/>
                        <a:latin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tx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200" b="1" i="0" u="none" strike="noStrike" cap="none" normalizeH="0" baseline="0" smtClean="0">
                          <a:ln>
                            <a:noFill/>
                          </a:ln>
                          <a:solidFill>
                            <a:srgbClr val="CC0000"/>
                          </a:solidFill>
                          <a:effectLst/>
                          <a:latin typeface="Arial" charset="0"/>
                          <a:ea typeface="Times New Roman" pitchFamily="18" charset="0"/>
                          <a:cs typeface="Arial" charset="0"/>
                        </a:rPr>
                        <a:t>9</a:t>
                      </a: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r>
              <a:tr h="29686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300" b="1" i="0" u="none" strike="noStrike" cap="none" normalizeH="0" baseline="0" smtClean="0">
                          <a:ln>
                            <a:noFill/>
                          </a:ln>
                          <a:solidFill>
                            <a:srgbClr val="000099"/>
                          </a:solidFill>
                          <a:effectLst/>
                          <a:latin typeface="Arial" charset="0"/>
                          <a:cs typeface="Times New Roman" pitchFamily="18" charset="0"/>
                        </a:rPr>
                        <a:t>- воздушных судов</a:t>
                      </a:r>
                      <a:endParaRPr kumimoji="0" lang="ru-RU" sz="1300" b="1" i="0" u="none" strike="noStrike" cap="none" normalizeH="0" baseline="0" smtClean="0">
                        <a:ln>
                          <a:noFill/>
                        </a:ln>
                        <a:solidFill>
                          <a:srgbClr val="000099"/>
                        </a:solidFill>
                        <a:effectLst/>
                        <a:latin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tx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900" b="1" i="0" u="none" strike="noStrike" cap="none" normalizeH="0" baseline="0" smtClean="0">
                          <a:ln>
                            <a:noFill/>
                          </a:ln>
                          <a:solidFill>
                            <a:srgbClr val="000000"/>
                          </a:solidFill>
                          <a:effectLst/>
                          <a:latin typeface="Arial" charset="0"/>
                          <a:cs typeface="Times New Roman" pitchFamily="18" charset="0"/>
                        </a:rPr>
                        <a:t>07</a:t>
                      </a:r>
                      <a:endParaRPr kumimoji="0" lang="ru-RU" sz="1800" b="1" i="0" u="none" strike="noStrike" cap="none" normalizeH="0" baseline="0" smtClean="0">
                        <a:ln>
                          <a:noFill/>
                        </a:ln>
                        <a:solidFill>
                          <a:srgbClr val="000000"/>
                        </a:solidFill>
                        <a:effectLst/>
                        <a:latin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tx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200" b="1" i="0" u="none" strike="noStrike" cap="none" normalizeH="0" baseline="0" smtClean="0">
                          <a:ln>
                            <a:noFill/>
                          </a:ln>
                          <a:solidFill>
                            <a:srgbClr val="CC0000"/>
                          </a:solidFill>
                          <a:effectLst/>
                          <a:latin typeface="Arial" charset="0"/>
                          <a:ea typeface="Times New Roman" pitchFamily="18" charset="0"/>
                          <a:cs typeface="Arial" charset="0"/>
                        </a:rPr>
                        <a:t>3</a:t>
                      </a: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r>
              <a:tr h="29527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300" b="1" i="0" u="none" strike="noStrike" cap="none" normalizeH="0" baseline="0" smtClean="0">
                          <a:ln>
                            <a:noFill/>
                          </a:ln>
                          <a:solidFill>
                            <a:srgbClr val="000099"/>
                          </a:solidFill>
                          <a:effectLst/>
                          <a:latin typeface="Arial" charset="0"/>
                          <a:cs typeface="Times New Roman" pitchFamily="18" charset="0"/>
                        </a:rPr>
                        <a:t>- автотракторной техники</a:t>
                      </a:r>
                      <a:endParaRPr kumimoji="0" lang="ru-RU" sz="1300" b="1" i="0" u="none" strike="noStrike" cap="none" normalizeH="0" baseline="0" smtClean="0">
                        <a:ln>
                          <a:noFill/>
                        </a:ln>
                        <a:solidFill>
                          <a:srgbClr val="000099"/>
                        </a:solidFill>
                        <a:effectLst/>
                        <a:latin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tx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900" b="1" i="0" u="none" strike="noStrike" cap="none" normalizeH="0" baseline="0" smtClean="0">
                          <a:ln>
                            <a:noFill/>
                          </a:ln>
                          <a:solidFill>
                            <a:srgbClr val="000000"/>
                          </a:solidFill>
                          <a:effectLst/>
                          <a:latin typeface="Arial" charset="0"/>
                          <a:cs typeface="Times New Roman" pitchFamily="18" charset="0"/>
                        </a:rPr>
                        <a:t>08</a:t>
                      </a:r>
                      <a:endParaRPr kumimoji="0" lang="ru-RU" sz="1800" b="1" i="0" u="none" strike="noStrike" cap="none" normalizeH="0" baseline="0" smtClean="0">
                        <a:ln>
                          <a:noFill/>
                        </a:ln>
                        <a:solidFill>
                          <a:srgbClr val="000000"/>
                        </a:solidFill>
                        <a:effectLst/>
                        <a:latin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tx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200" b="1" i="0" u="none" strike="noStrike" cap="none" normalizeH="0" baseline="0" smtClean="0">
                          <a:ln>
                            <a:noFill/>
                          </a:ln>
                          <a:solidFill>
                            <a:srgbClr val="CC0000"/>
                          </a:solidFill>
                          <a:effectLst/>
                          <a:latin typeface="Arial" charset="0"/>
                          <a:ea typeface="Times New Roman" pitchFamily="18" charset="0"/>
                          <a:cs typeface="Arial" charset="0"/>
                        </a:rPr>
                        <a:t>8220</a:t>
                      </a: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r>
              <a:tr h="29686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300" b="1" i="0" u="none" strike="noStrike" cap="none" normalizeH="0" baseline="0" smtClean="0">
                          <a:ln>
                            <a:noFill/>
                          </a:ln>
                          <a:solidFill>
                            <a:srgbClr val="000099"/>
                          </a:solidFill>
                          <a:effectLst/>
                          <a:latin typeface="Arial" charset="0"/>
                          <a:cs typeface="Times New Roman" pitchFamily="18" charset="0"/>
                        </a:rPr>
                        <a:t>- железнодорожного подвижного состава</a:t>
                      </a:r>
                      <a:endParaRPr kumimoji="0" lang="ru-RU" sz="1300" b="1" i="0" u="none" strike="noStrike" cap="none" normalizeH="0" baseline="0" smtClean="0">
                        <a:ln>
                          <a:noFill/>
                        </a:ln>
                        <a:solidFill>
                          <a:srgbClr val="000099"/>
                        </a:solidFill>
                        <a:effectLst/>
                        <a:latin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tx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900" b="1" i="0" u="none" strike="noStrike" cap="none" normalizeH="0" baseline="0" smtClean="0">
                          <a:ln>
                            <a:noFill/>
                          </a:ln>
                          <a:solidFill>
                            <a:srgbClr val="000000"/>
                          </a:solidFill>
                          <a:effectLst/>
                          <a:latin typeface="Arial" charset="0"/>
                          <a:cs typeface="Times New Roman" pitchFamily="18" charset="0"/>
                        </a:rPr>
                        <a:t>09</a:t>
                      </a:r>
                      <a:endParaRPr kumimoji="0" lang="ru-RU" sz="1800" b="1" i="0" u="none" strike="noStrike" cap="none" normalizeH="0" baseline="0" smtClean="0">
                        <a:ln>
                          <a:noFill/>
                        </a:ln>
                        <a:solidFill>
                          <a:srgbClr val="000000"/>
                        </a:solidFill>
                        <a:effectLst/>
                        <a:latin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tx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200" b="1" i="0" u="none" strike="noStrike" cap="none" normalizeH="0" baseline="0" smtClean="0">
                          <a:ln>
                            <a:noFill/>
                          </a:ln>
                          <a:solidFill>
                            <a:srgbClr val="CC0000"/>
                          </a:solidFill>
                          <a:effectLst/>
                          <a:latin typeface="Arial" charset="0"/>
                          <a:ea typeface="Times New Roman" pitchFamily="18" charset="0"/>
                          <a:cs typeface="Arial" charset="0"/>
                        </a:rPr>
                        <a:t>11</a:t>
                      </a: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r>
              <a:tr h="29686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300" b="1" i="0" u="none" strike="noStrike" cap="none" normalizeH="0" baseline="0" smtClean="0">
                          <a:ln>
                            <a:noFill/>
                          </a:ln>
                          <a:solidFill>
                            <a:srgbClr val="000099"/>
                          </a:solidFill>
                          <a:effectLst/>
                          <a:latin typeface="Arial" charset="0"/>
                          <a:cs typeface="Times New Roman" pitchFamily="18" charset="0"/>
                        </a:rPr>
                        <a:t>- горные выработки, пласты угля и т.д.</a:t>
                      </a:r>
                      <a:endParaRPr kumimoji="0" lang="ru-RU" sz="1300" b="1" i="0" u="none" strike="noStrike" cap="none" normalizeH="0" baseline="0" smtClean="0">
                        <a:ln>
                          <a:noFill/>
                        </a:ln>
                        <a:solidFill>
                          <a:srgbClr val="000099"/>
                        </a:solidFill>
                        <a:effectLst/>
                        <a:latin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tx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900" b="1" i="0" u="none" strike="noStrike" cap="none" normalizeH="0" baseline="0" smtClean="0">
                          <a:ln>
                            <a:noFill/>
                          </a:ln>
                          <a:solidFill>
                            <a:srgbClr val="000000"/>
                          </a:solidFill>
                          <a:effectLst/>
                          <a:latin typeface="Arial" charset="0"/>
                          <a:cs typeface="Times New Roman" pitchFamily="18" charset="0"/>
                        </a:rPr>
                        <a:t>10</a:t>
                      </a:r>
                      <a:endParaRPr kumimoji="0" lang="ru-RU" sz="1800" b="1" i="0" u="none" strike="noStrike" cap="none" normalizeH="0" baseline="0" smtClean="0">
                        <a:ln>
                          <a:noFill/>
                        </a:ln>
                        <a:solidFill>
                          <a:srgbClr val="000000"/>
                        </a:solidFill>
                        <a:effectLst/>
                        <a:latin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tx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200" b="1" i="0" u="none" strike="noStrike" cap="none" normalizeH="0" baseline="0" smtClean="0">
                          <a:ln>
                            <a:noFill/>
                          </a:ln>
                          <a:solidFill>
                            <a:srgbClr val="CC0000"/>
                          </a:solidFill>
                          <a:effectLst/>
                          <a:latin typeface="Arial" charset="0"/>
                          <a:ea typeface="Times New Roman" pitchFamily="18" charset="0"/>
                          <a:cs typeface="Arial" charset="0"/>
                        </a:rPr>
                        <a:t>0</a:t>
                      </a: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r>
              <a:tr h="50006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400" b="1" i="0" u="none" strike="noStrike" cap="none" normalizeH="0" baseline="0" smtClean="0">
                          <a:ln>
                            <a:noFill/>
                          </a:ln>
                          <a:solidFill>
                            <a:srgbClr val="000000"/>
                          </a:solidFill>
                          <a:effectLst/>
                          <a:latin typeface="Arial" charset="0"/>
                          <a:cs typeface="Times New Roman" pitchFamily="18" charset="0"/>
                        </a:rPr>
                        <a:t>Повреждено (единиц): </a:t>
                      </a:r>
                    </a:p>
                    <a:p>
                      <a:pPr marL="0" marR="0" lvl="0" indent="0" algn="l" defTabSz="914400" rtl="0" eaLnBrk="0" fontAlgn="base" latinLnBrk="0" hangingPunct="0">
                        <a:lnSpc>
                          <a:spcPct val="100000"/>
                        </a:lnSpc>
                        <a:spcBef>
                          <a:spcPct val="0"/>
                        </a:spcBef>
                        <a:spcAft>
                          <a:spcPct val="0"/>
                        </a:spcAft>
                        <a:buClrTx/>
                        <a:buSzTx/>
                        <a:buFontTx/>
                        <a:buNone/>
                        <a:tabLst/>
                      </a:pPr>
                      <a:r>
                        <a:rPr kumimoji="0" lang="ru-RU" sz="1300" b="1" i="0" u="none" strike="noStrike" cap="none" normalizeH="0" baseline="0" smtClean="0">
                          <a:ln>
                            <a:noFill/>
                          </a:ln>
                          <a:solidFill>
                            <a:srgbClr val="000099"/>
                          </a:solidFill>
                          <a:effectLst/>
                          <a:latin typeface="Arial" charset="0"/>
                          <a:cs typeface="Times New Roman" pitchFamily="18" charset="0"/>
                        </a:rPr>
                        <a:t>-строений</a:t>
                      </a:r>
                      <a:endParaRPr kumimoji="0" lang="ru-RU" sz="1300" b="1" i="0" u="none" strike="noStrike" cap="none" normalizeH="0" baseline="0" smtClean="0">
                        <a:ln>
                          <a:noFill/>
                        </a:ln>
                        <a:solidFill>
                          <a:srgbClr val="000099"/>
                        </a:solidFill>
                        <a:effectLst/>
                        <a:latin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tx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900" b="1" i="0" u="none" strike="noStrike" cap="none" normalizeH="0" baseline="0" smtClean="0">
                          <a:ln>
                            <a:noFill/>
                          </a:ln>
                          <a:solidFill>
                            <a:srgbClr val="000000"/>
                          </a:solidFill>
                          <a:effectLst/>
                          <a:latin typeface="Arial" charset="0"/>
                          <a:cs typeface="Times New Roman" pitchFamily="18" charset="0"/>
                        </a:rPr>
                        <a:t>11</a:t>
                      </a:r>
                      <a:endParaRPr kumimoji="0" lang="ru-RU" sz="1800" b="1" i="0" u="none" strike="noStrike" cap="none" normalizeH="0" baseline="0" smtClean="0">
                        <a:ln>
                          <a:noFill/>
                        </a:ln>
                        <a:solidFill>
                          <a:srgbClr val="000000"/>
                        </a:solidFill>
                        <a:effectLst/>
                        <a:latin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tx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200" b="1" i="0" u="none" strike="noStrike" cap="none" normalizeH="0" baseline="0" smtClean="0">
                          <a:ln>
                            <a:noFill/>
                          </a:ln>
                          <a:solidFill>
                            <a:srgbClr val="CC0000"/>
                          </a:solidFill>
                          <a:effectLst/>
                          <a:latin typeface="Arial" charset="0"/>
                          <a:ea typeface="Times New Roman" pitchFamily="18" charset="0"/>
                          <a:cs typeface="Arial" charset="0"/>
                        </a:rPr>
                        <a:t>97901</a:t>
                      </a: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r>
              <a:tr h="29686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300" b="1" i="0" u="none" strike="noStrike" cap="none" normalizeH="0" baseline="0" smtClean="0">
                          <a:ln>
                            <a:noFill/>
                          </a:ln>
                          <a:solidFill>
                            <a:srgbClr val="000099"/>
                          </a:solidFill>
                          <a:effectLst/>
                          <a:latin typeface="Arial" charset="0"/>
                          <a:cs typeface="Times New Roman" pitchFamily="18" charset="0"/>
                        </a:rPr>
                        <a:t>- морских, речных судов</a:t>
                      </a:r>
                      <a:endParaRPr kumimoji="0" lang="ru-RU" sz="1300" b="1" i="0" u="none" strike="noStrike" cap="none" normalizeH="0" baseline="0" smtClean="0">
                        <a:ln>
                          <a:noFill/>
                        </a:ln>
                        <a:solidFill>
                          <a:srgbClr val="000099"/>
                        </a:solidFill>
                        <a:effectLst/>
                        <a:latin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tx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900" b="1" i="0" u="none" strike="noStrike" cap="none" normalizeH="0" baseline="0" smtClean="0">
                          <a:ln>
                            <a:noFill/>
                          </a:ln>
                          <a:solidFill>
                            <a:srgbClr val="000000"/>
                          </a:solidFill>
                          <a:effectLst/>
                          <a:latin typeface="Arial" charset="0"/>
                          <a:cs typeface="Times New Roman" pitchFamily="18" charset="0"/>
                        </a:rPr>
                        <a:t>12</a:t>
                      </a:r>
                      <a:endParaRPr kumimoji="0" lang="ru-RU" sz="1800" b="1" i="0" u="none" strike="noStrike" cap="none" normalizeH="0" baseline="0" smtClean="0">
                        <a:ln>
                          <a:noFill/>
                        </a:ln>
                        <a:solidFill>
                          <a:srgbClr val="000000"/>
                        </a:solidFill>
                        <a:effectLst/>
                        <a:latin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tx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200" b="1" i="0" u="none" strike="noStrike" cap="none" normalizeH="0" baseline="0" smtClean="0">
                          <a:ln>
                            <a:noFill/>
                          </a:ln>
                          <a:solidFill>
                            <a:srgbClr val="CC0000"/>
                          </a:solidFill>
                          <a:effectLst/>
                          <a:latin typeface="Arial" charset="0"/>
                          <a:ea typeface="Times New Roman" pitchFamily="18" charset="0"/>
                          <a:cs typeface="Arial" charset="0"/>
                        </a:rPr>
                        <a:t>86</a:t>
                      </a: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r>
              <a:tr h="29527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300" b="1" i="0" u="none" strike="noStrike" cap="none" normalizeH="0" baseline="0" smtClean="0">
                          <a:ln>
                            <a:noFill/>
                          </a:ln>
                          <a:solidFill>
                            <a:srgbClr val="000099"/>
                          </a:solidFill>
                          <a:effectLst/>
                          <a:latin typeface="Arial" charset="0"/>
                          <a:cs typeface="Times New Roman" pitchFamily="18" charset="0"/>
                        </a:rPr>
                        <a:t>- воздушных судов</a:t>
                      </a:r>
                      <a:endParaRPr kumimoji="0" lang="ru-RU" sz="1300" b="1" i="0" u="none" strike="noStrike" cap="none" normalizeH="0" baseline="0" smtClean="0">
                        <a:ln>
                          <a:noFill/>
                        </a:ln>
                        <a:solidFill>
                          <a:srgbClr val="000099"/>
                        </a:solidFill>
                        <a:effectLst/>
                        <a:latin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tx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900" b="1" i="0" u="none" strike="noStrike" cap="none" normalizeH="0" baseline="0" smtClean="0">
                          <a:ln>
                            <a:noFill/>
                          </a:ln>
                          <a:solidFill>
                            <a:srgbClr val="000000"/>
                          </a:solidFill>
                          <a:effectLst/>
                          <a:latin typeface="Arial" charset="0"/>
                          <a:cs typeface="Times New Roman" pitchFamily="18" charset="0"/>
                        </a:rPr>
                        <a:t>13</a:t>
                      </a:r>
                      <a:endParaRPr kumimoji="0" lang="ru-RU" sz="1800" b="1" i="0" u="none" strike="noStrike" cap="none" normalizeH="0" baseline="0" smtClean="0">
                        <a:ln>
                          <a:noFill/>
                        </a:ln>
                        <a:solidFill>
                          <a:srgbClr val="000000"/>
                        </a:solidFill>
                        <a:effectLst/>
                        <a:latin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tx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200" b="1" i="0" u="none" strike="noStrike" cap="none" normalizeH="0" baseline="0" smtClean="0">
                          <a:ln>
                            <a:noFill/>
                          </a:ln>
                          <a:solidFill>
                            <a:srgbClr val="CC0000"/>
                          </a:solidFill>
                          <a:effectLst/>
                          <a:latin typeface="Arial" charset="0"/>
                          <a:ea typeface="Times New Roman" pitchFamily="18" charset="0"/>
                          <a:cs typeface="Arial" charset="0"/>
                        </a:rPr>
                        <a:t>1</a:t>
                      </a: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r>
              <a:tr h="29686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300" b="1" i="0" u="none" strike="noStrike" cap="none" normalizeH="0" baseline="0" smtClean="0">
                          <a:ln>
                            <a:noFill/>
                          </a:ln>
                          <a:solidFill>
                            <a:srgbClr val="000099"/>
                          </a:solidFill>
                          <a:effectLst/>
                          <a:latin typeface="Arial" charset="0"/>
                          <a:cs typeface="Times New Roman" pitchFamily="18" charset="0"/>
                        </a:rPr>
                        <a:t>- автотракторной техники</a:t>
                      </a:r>
                      <a:endParaRPr kumimoji="0" lang="ru-RU" sz="1300" b="1" i="0" u="none" strike="noStrike" cap="none" normalizeH="0" baseline="0" smtClean="0">
                        <a:ln>
                          <a:noFill/>
                        </a:ln>
                        <a:solidFill>
                          <a:srgbClr val="000099"/>
                        </a:solidFill>
                        <a:effectLst/>
                        <a:latin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tx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900" b="1" i="0" u="none" strike="noStrike" cap="none" normalizeH="0" baseline="0" smtClean="0">
                          <a:ln>
                            <a:noFill/>
                          </a:ln>
                          <a:solidFill>
                            <a:srgbClr val="000000"/>
                          </a:solidFill>
                          <a:effectLst/>
                          <a:latin typeface="Arial" charset="0"/>
                          <a:cs typeface="Times New Roman" pitchFamily="18" charset="0"/>
                        </a:rPr>
                        <a:t>14</a:t>
                      </a:r>
                      <a:endParaRPr kumimoji="0" lang="ru-RU" sz="1800" b="1" i="0" u="none" strike="noStrike" cap="none" normalizeH="0" baseline="0" smtClean="0">
                        <a:ln>
                          <a:noFill/>
                        </a:ln>
                        <a:solidFill>
                          <a:srgbClr val="000000"/>
                        </a:solidFill>
                        <a:effectLst/>
                        <a:latin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tx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200" b="1" i="0" u="none" strike="noStrike" cap="none" normalizeH="0" baseline="0" smtClean="0">
                          <a:ln>
                            <a:noFill/>
                          </a:ln>
                          <a:solidFill>
                            <a:srgbClr val="CC0000"/>
                          </a:solidFill>
                          <a:effectLst/>
                          <a:latin typeface="Arial" charset="0"/>
                          <a:ea typeface="Times New Roman" pitchFamily="18" charset="0"/>
                          <a:cs typeface="Arial" charset="0"/>
                        </a:rPr>
                        <a:t>24045</a:t>
                      </a: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r>
              <a:tr h="29686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300" b="1" i="0" u="none" strike="noStrike" cap="none" normalizeH="0" baseline="0" dirty="0" smtClean="0">
                          <a:ln>
                            <a:noFill/>
                          </a:ln>
                          <a:solidFill>
                            <a:srgbClr val="000099"/>
                          </a:solidFill>
                          <a:effectLst/>
                          <a:latin typeface="Arial" charset="0"/>
                          <a:cs typeface="Times New Roman" pitchFamily="18" charset="0"/>
                        </a:rPr>
                        <a:t>- железнодорожного подвижного состава</a:t>
                      </a:r>
                      <a:endParaRPr kumimoji="0" lang="ru-RU" sz="1300" b="1" i="0" u="none" strike="noStrike" cap="none" normalizeH="0" baseline="0" dirty="0" smtClean="0">
                        <a:ln>
                          <a:noFill/>
                        </a:ln>
                        <a:solidFill>
                          <a:srgbClr val="000099"/>
                        </a:solidFill>
                        <a:effectLst/>
                        <a:latin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tx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900" b="1" i="0" u="none" strike="noStrike" cap="none" normalizeH="0" baseline="0" smtClean="0">
                          <a:ln>
                            <a:noFill/>
                          </a:ln>
                          <a:solidFill>
                            <a:srgbClr val="000000"/>
                          </a:solidFill>
                          <a:effectLst/>
                          <a:latin typeface="Arial" charset="0"/>
                          <a:cs typeface="Times New Roman" pitchFamily="18" charset="0"/>
                        </a:rPr>
                        <a:t>15</a:t>
                      </a:r>
                      <a:endParaRPr kumimoji="0" lang="ru-RU" sz="1800" b="1" i="0" u="none" strike="noStrike" cap="none" normalizeH="0" baseline="0" smtClean="0">
                        <a:ln>
                          <a:noFill/>
                        </a:ln>
                        <a:solidFill>
                          <a:srgbClr val="000000"/>
                        </a:solidFill>
                        <a:effectLst/>
                        <a:latin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tx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200" b="1" i="0" u="none" strike="noStrike" cap="none" normalizeH="0" baseline="0" dirty="0" smtClean="0">
                          <a:ln>
                            <a:noFill/>
                          </a:ln>
                          <a:solidFill>
                            <a:srgbClr val="CC0000"/>
                          </a:solidFill>
                          <a:effectLst/>
                          <a:latin typeface="Arial" charset="0"/>
                          <a:ea typeface="Times New Roman" pitchFamily="18" charset="0"/>
                          <a:cs typeface="Arial" charset="0"/>
                        </a:rPr>
                        <a:t>141</a:t>
                      </a: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r>
            </a:tbl>
          </a:graphicData>
        </a:graphic>
      </p:graphicFrame>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Picture 2" descr="D:\Users\Андрей\Desktop\Пожары\VTS_01_1.VOB_snapshot_02.13_[2015.10.07_15.17.16].jpg"/>
          <p:cNvPicPr>
            <a:picLocks noChangeAspect="1" noChangeArrowheads="1"/>
          </p:cNvPicPr>
          <p:nvPr/>
        </p:nvPicPr>
        <p:blipFill>
          <a:blip r:embed="rId3"/>
          <a:srcRect/>
          <a:stretch>
            <a:fillRect/>
          </a:stretch>
        </p:blipFill>
        <p:spPr bwMode="auto">
          <a:xfrm>
            <a:off x="0" y="0"/>
            <a:ext cx="9144000" cy="6858000"/>
          </a:xfrm>
          <a:prstGeom prst="rect">
            <a:avLst/>
          </a:prstGeom>
          <a:noFill/>
        </p:spPr>
      </p:pic>
      <p:sp>
        <p:nvSpPr>
          <p:cNvPr id="4" name="Rectangle 2"/>
          <p:cNvSpPr>
            <a:spLocks noGrp="1" noChangeArrowheads="1"/>
          </p:cNvSpPr>
          <p:nvPr>
            <p:ph type="title"/>
          </p:nvPr>
        </p:nvSpPr>
        <p:spPr>
          <a:xfrm>
            <a:off x="228600" y="304800"/>
            <a:ext cx="8512175" cy="762000"/>
          </a:xfrm>
        </p:spPr>
        <p:txBody>
          <a:bodyPr/>
          <a:lstStyle/>
          <a:p>
            <a:pPr eaLnBrk="1" hangingPunct="1">
              <a:defRPr/>
            </a:pPr>
            <a:r>
              <a:rPr lang="ru-RU" sz="2800" b="1" dirty="0" smtClean="0">
                <a:solidFill>
                  <a:srgbClr val="FFFF00"/>
                </a:solidFill>
                <a:effectLst>
                  <a:outerShdw blurRad="38100" dist="38100" dir="2700000" algn="tl">
                    <a:srgbClr val="000000">
                      <a:alpha val="43137"/>
                    </a:srgbClr>
                  </a:outerShdw>
                </a:effectLst>
                <a:latin typeface="Arial" charset="0"/>
              </a:rPr>
              <a:t>Классификация пожаров по объектам горения</a:t>
            </a:r>
          </a:p>
        </p:txBody>
      </p:sp>
      <p:graphicFrame>
        <p:nvGraphicFramePr>
          <p:cNvPr id="5" name="Object 3"/>
          <p:cNvGraphicFramePr>
            <a:graphicFrameLocks/>
          </p:cNvGraphicFramePr>
          <p:nvPr/>
        </p:nvGraphicFramePr>
        <p:xfrm>
          <a:off x="1600200" y="1676400"/>
          <a:ext cx="6448425" cy="4337050"/>
        </p:xfrm>
        <a:graphic>
          <a:graphicData uri="http://schemas.openxmlformats.org/presentationml/2006/ole">
            <mc:AlternateContent xmlns:mc="http://schemas.openxmlformats.org/markup-compatibility/2006">
              <mc:Choice xmlns:v="urn:schemas-microsoft-com:vml" Requires="v">
                <p:oleObj spid="_x0000_s6148" name="Диаграмма" r:id="rId4" imgW="4301280" imgH="2445840" progId="MSGraph.Chart.8">
                  <p:embed/>
                </p:oleObj>
              </mc:Choice>
              <mc:Fallback>
                <p:oleObj name="Диаграмма" r:id="rId4" imgW="4301280" imgH="2445840" progId="MSGraph.Chart.8">
                  <p:embed/>
                  <p:pic>
                    <p:nvPicPr>
                      <p:cNvPr id="0" name="Object 3"/>
                      <p:cNvPicPr preferRelativeResize="0">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600200" y="1676400"/>
                        <a:ext cx="6448425" cy="43370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nvGrpSpPr>
          <p:cNvPr id="2" name="Group 4"/>
          <p:cNvGrpSpPr>
            <a:grpSpLocks/>
          </p:cNvGrpSpPr>
          <p:nvPr/>
        </p:nvGrpSpPr>
        <p:grpSpPr bwMode="auto">
          <a:xfrm>
            <a:off x="755650" y="1844675"/>
            <a:ext cx="8001000" cy="4222750"/>
            <a:chOff x="8838" y="7344"/>
            <a:chExt cx="7558" cy="3501"/>
          </a:xfrm>
        </p:grpSpPr>
        <p:sp>
          <p:nvSpPr>
            <p:cNvPr id="7" name="Text Box 5"/>
            <p:cNvSpPr txBox="1">
              <a:spLocks noChangeArrowheads="1"/>
            </p:cNvSpPr>
            <p:nvPr/>
          </p:nvSpPr>
          <p:spPr bwMode="auto">
            <a:xfrm>
              <a:off x="11918" y="7344"/>
              <a:ext cx="1497" cy="592"/>
            </a:xfrm>
            <a:prstGeom prst="rect">
              <a:avLst/>
            </a:prstGeom>
            <a:solidFill>
              <a:schemeClr val="bg1"/>
            </a:solidFill>
            <a:ln w="76200">
              <a:solidFill>
                <a:srgbClr val="CC0000"/>
              </a:solidFill>
              <a:miter lim="800000"/>
              <a:headEnd/>
              <a:tailEnd/>
            </a:ln>
          </p:spPr>
          <p:txBody>
            <a:bodyPr lIns="36000" tIns="36000" rIns="36000" bIns="36000"/>
            <a:lstStyle/>
            <a:p>
              <a:pPr algn="ctr" eaLnBrk="0" hangingPunct="0"/>
              <a:r>
                <a:rPr lang="ru-RU" sz="1600" b="1" dirty="0">
                  <a:solidFill>
                    <a:srgbClr val="000000"/>
                  </a:solidFill>
                </a:rPr>
                <a:t>Жилой сектор 72,4 %</a:t>
              </a:r>
            </a:p>
          </p:txBody>
        </p:sp>
        <p:sp>
          <p:nvSpPr>
            <p:cNvPr id="8" name="Text Box 6"/>
            <p:cNvSpPr txBox="1">
              <a:spLocks noChangeArrowheads="1"/>
            </p:cNvSpPr>
            <p:nvPr/>
          </p:nvSpPr>
          <p:spPr bwMode="auto">
            <a:xfrm>
              <a:off x="14578" y="9101"/>
              <a:ext cx="1445" cy="762"/>
            </a:xfrm>
            <a:prstGeom prst="rect">
              <a:avLst/>
            </a:prstGeom>
            <a:solidFill>
              <a:schemeClr val="bg1"/>
            </a:solidFill>
            <a:ln w="76200">
              <a:solidFill>
                <a:srgbClr val="CC0000"/>
              </a:solidFill>
              <a:miter lim="800000"/>
              <a:headEnd/>
              <a:tailEnd/>
            </a:ln>
          </p:spPr>
          <p:txBody>
            <a:bodyPr lIns="36000" tIns="36000" rIns="36000" bIns="36000"/>
            <a:lstStyle/>
            <a:p>
              <a:pPr algn="ctr" eaLnBrk="0" hangingPunct="0"/>
              <a:r>
                <a:rPr lang="ru-RU" sz="1600" b="1" dirty="0">
                  <a:solidFill>
                    <a:srgbClr val="000000"/>
                  </a:solidFill>
                </a:rPr>
                <a:t>Строящиеся объекты</a:t>
              </a:r>
            </a:p>
            <a:p>
              <a:pPr algn="ctr" eaLnBrk="0" hangingPunct="0"/>
              <a:r>
                <a:rPr lang="ru-RU" sz="1600" b="1" dirty="0">
                  <a:solidFill>
                    <a:srgbClr val="000000"/>
                  </a:solidFill>
                </a:rPr>
                <a:t> 0,4 %</a:t>
              </a:r>
            </a:p>
          </p:txBody>
        </p:sp>
        <p:sp>
          <p:nvSpPr>
            <p:cNvPr id="9" name="Text Box 7"/>
            <p:cNvSpPr txBox="1">
              <a:spLocks noChangeArrowheads="1"/>
            </p:cNvSpPr>
            <p:nvPr/>
          </p:nvSpPr>
          <p:spPr bwMode="auto">
            <a:xfrm>
              <a:off x="14578" y="10083"/>
              <a:ext cx="1818" cy="725"/>
            </a:xfrm>
            <a:prstGeom prst="rect">
              <a:avLst/>
            </a:prstGeom>
            <a:solidFill>
              <a:schemeClr val="bg1"/>
            </a:solidFill>
            <a:ln w="76200">
              <a:solidFill>
                <a:srgbClr val="CC0000"/>
              </a:solidFill>
              <a:miter lim="800000"/>
              <a:headEnd/>
              <a:tailEnd/>
            </a:ln>
          </p:spPr>
          <p:txBody>
            <a:bodyPr lIns="36000" tIns="36000" rIns="36000" bIns="36000"/>
            <a:lstStyle/>
            <a:p>
              <a:pPr algn="ctr" eaLnBrk="0" hangingPunct="0"/>
              <a:r>
                <a:rPr lang="ru-RU" sz="1600" b="1" dirty="0" err="1">
                  <a:solidFill>
                    <a:srgbClr val="000000"/>
                  </a:solidFill>
                </a:rPr>
                <a:t>Производствен-ные</a:t>
              </a:r>
              <a:r>
                <a:rPr lang="ru-RU" sz="1600" b="1" dirty="0">
                  <a:solidFill>
                    <a:srgbClr val="000000"/>
                  </a:solidFill>
                </a:rPr>
                <a:t> здания </a:t>
              </a:r>
            </a:p>
            <a:p>
              <a:pPr algn="ctr" eaLnBrk="0" hangingPunct="0"/>
              <a:r>
                <a:rPr lang="ru-RU" sz="1600" b="1" dirty="0">
                  <a:solidFill>
                    <a:srgbClr val="000000"/>
                  </a:solidFill>
                </a:rPr>
                <a:t>3,6 %</a:t>
              </a:r>
            </a:p>
          </p:txBody>
        </p:sp>
        <p:sp>
          <p:nvSpPr>
            <p:cNvPr id="10" name="Text Box 8"/>
            <p:cNvSpPr txBox="1">
              <a:spLocks noChangeArrowheads="1"/>
            </p:cNvSpPr>
            <p:nvPr/>
          </p:nvSpPr>
          <p:spPr bwMode="auto">
            <a:xfrm>
              <a:off x="12628" y="10123"/>
              <a:ext cx="1810" cy="722"/>
            </a:xfrm>
            <a:prstGeom prst="rect">
              <a:avLst/>
            </a:prstGeom>
            <a:solidFill>
              <a:schemeClr val="bg1"/>
            </a:solidFill>
            <a:ln w="76200">
              <a:solidFill>
                <a:srgbClr val="CC0000"/>
              </a:solidFill>
              <a:miter lim="800000"/>
              <a:headEnd/>
              <a:tailEnd/>
            </a:ln>
          </p:spPr>
          <p:txBody>
            <a:bodyPr lIns="36000" tIns="36000" rIns="36000" bIns="36000"/>
            <a:lstStyle/>
            <a:p>
              <a:pPr algn="ctr" eaLnBrk="0" hangingPunct="0"/>
              <a:r>
                <a:rPr lang="ru-RU" sz="1600" b="1" dirty="0">
                  <a:solidFill>
                    <a:srgbClr val="000000"/>
                  </a:solidFill>
                </a:rPr>
                <a:t>Производственные склады и базы - 0,5 %</a:t>
              </a:r>
            </a:p>
          </p:txBody>
        </p:sp>
        <p:sp>
          <p:nvSpPr>
            <p:cNvPr id="11" name="Text Box 9"/>
            <p:cNvSpPr txBox="1">
              <a:spLocks noChangeArrowheads="1"/>
            </p:cNvSpPr>
            <p:nvPr/>
          </p:nvSpPr>
          <p:spPr bwMode="auto">
            <a:xfrm>
              <a:off x="10938" y="10127"/>
              <a:ext cx="1497" cy="718"/>
            </a:xfrm>
            <a:prstGeom prst="rect">
              <a:avLst/>
            </a:prstGeom>
            <a:solidFill>
              <a:schemeClr val="bg1"/>
            </a:solidFill>
            <a:ln w="76200">
              <a:solidFill>
                <a:srgbClr val="CC0000"/>
              </a:solidFill>
              <a:miter lim="800000"/>
              <a:headEnd/>
              <a:tailEnd/>
            </a:ln>
          </p:spPr>
          <p:txBody>
            <a:bodyPr lIns="36000" tIns="36000" rIns="36000" bIns="36000"/>
            <a:lstStyle/>
            <a:p>
              <a:pPr algn="ctr" eaLnBrk="0" hangingPunct="0"/>
              <a:r>
                <a:rPr lang="ru-RU" sz="1600" b="1" dirty="0">
                  <a:solidFill>
                    <a:srgbClr val="000000"/>
                  </a:solidFill>
                </a:rPr>
                <a:t>Объекты торговли </a:t>
              </a:r>
            </a:p>
            <a:p>
              <a:pPr algn="ctr" eaLnBrk="0" hangingPunct="0"/>
              <a:r>
                <a:rPr lang="ru-RU" sz="1600" b="1" dirty="0">
                  <a:solidFill>
                    <a:srgbClr val="000000"/>
                  </a:solidFill>
                </a:rPr>
                <a:t>3,2 %</a:t>
              </a:r>
            </a:p>
          </p:txBody>
        </p:sp>
        <p:sp>
          <p:nvSpPr>
            <p:cNvPr id="12" name="Text Box 10"/>
            <p:cNvSpPr txBox="1">
              <a:spLocks noChangeArrowheads="1"/>
            </p:cNvSpPr>
            <p:nvPr/>
          </p:nvSpPr>
          <p:spPr bwMode="auto">
            <a:xfrm>
              <a:off x="8978" y="10026"/>
              <a:ext cx="1673" cy="819"/>
            </a:xfrm>
            <a:prstGeom prst="rect">
              <a:avLst/>
            </a:prstGeom>
            <a:solidFill>
              <a:schemeClr val="bg1"/>
            </a:solidFill>
            <a:ln w="76200">
              <a:solidFill>
                <a:srgbClr val="CC0000"/>
              </a:solidFill>
              <a:miter lim="800000"/>
              <a:headEnd/>
              <a:tailEnd/>
            </a:ln>
          </p:spPr>
          <p:txBody>
            <a:bodyPr lIns="36000" tIns="36000" rIns="36000" bIns="36000"/>
            <a:lstStyle/>
            <a:p>
              <a:pPr algn="ctr" eaLnBrk="0" hangingPunct="0"/>
              <a:r>
                <a:rPr lang="ru-RU" sz="1600" b="1" dirty="0">
                  <a:solidFill>
                    <a:srgbClr val="000000"/>
                  </a:solidFill>
                </a:rPr>
                <a:t>Здания общественного назначения 2,1%</a:t>
              </a:r>
            </a:p>
          </p:txBody>
        </p:sp>
        <p:sp>
          <p:nvSpPr>
            <p:cNvPr id="13" name="Text Box 11"/>
            <p:cNvSpPr txBox="1">
              <a:spLocks noChangeArrowheads="1"/>
            </p:cNvSpPr>
            <p:nvPr/>
          </p:nvSpPr>
          <p:spPr bwMode="auto">
            <a:xfrm>
              <a:off x="8838" y="8940"/>
              <a:ext cx="2100" cy="597"/>
            </a:xfrm>
            <a:prstGeom prst="rect">
              <a:avLst/>
            </a:prstGeom>
            <a:solidFill>
              <a:schemeClr val="bg1"/>
            </a:solidFill>
            <a:ln w="76200">
              <a:solidFill>
                <a:srgbClr val="CC0000"/>
              </a:solidFill>
              <a:miter lim="800000"/>
              <a:headEnd/>
              <a:tailEnd/>
            </a:ln>
          </p:spPr>
          <p:txBody>
            <a:bodyPr lIns="36000" tIns="36000" rIns="36000" bIns="36000"/>
            <a:lstStyle/>
            <a:p>
              <a:pPr algn="ctr" eaLnBrk="0" hangingPunct="0"/>
              <a:r>
                <a:rPr lang="ru-RU" sz="1600" b="1" dirty="0" err="1">
                  <a:solidFill>
                    <a:srgbClr val="000000"/>
                  </a:solidFill>
                </a:rPr>
                <a:t>Сельскохозяйствен-ные</a:t>
              </a:r>
              <a:r>
                <a:rPr lang="ru-RU" sz="1600" b="1" dirty="0">
                  <a:solidFill>
                    <a:srgbClr val="000000"/>
                  </a:solidFill>
                </a:rPr>
                <a:t> объекты- 2,7 %</a:t>
              </a:r>
            </a:p>
          </p:txBody>
        </p:sp>
      </p:grpSp>
      <p:sp>
        <p:nvSpPr>
          <p:cNvPr id="14" name="Line 12"/>
          <p:cNvSpPr>
            <a:spLocks noChangeShapeType="1"/>
          </p:cNvSpPr>
          <p:nvPr/>
        </p:nvSpPr>
        <p:spPr bwMode="auto">
          <a:xfrm>
            <a:off x="4876800" y="2438400"/>
            <a:ext cx="76200" cy="609600"/>
          </a:xfrm>
          <a:prstGeom prst="line">
            <a:avLst/>
          </a:prstGeom>
          <a:noFill/>
          <a:ln w="28575">
            <a:solidFill>
              <a:srgbClr val="000000"/>
            </a:solidFill>
            <a:round/>
            <a:headEnd/>
            <a:tailEnd/>
          </a:ln>
        </p:spPr>
        <p:txBody>
          <a:bodyPr/>
          <a:lstStyle/>
          <a:p>
            <a:endParaRPr lang="ru-RU"/>
          </a:p>
        </p:txBody>
      </p:sp>
      <p:sp>
        <p:nvSpPr>
          <p:cNvPr id="15" name="Line 13"/>
          <p:cNvSpPr>
            <a:spLocks noChangeShapeType="1"/>
          </p:cNvSpPr>
          <p:nvPr/>
        </p:nvSpPr>
        <p:spPr bwMode="auto">
          <a:xfrm flipH="1">
            <a:off x="3048000" y="4191000"/>
            <a:ext cx="1219200" cy="0"/>
          </a:xfrm>
          <a:prstGeom prst="line">
            <a:avLst/>
          </a:prstGeom>
          <a:noFill/>
          <a:ln w="28575">
            <a:solidFill>
              <a:srgbClr val="000000"/>
            </a:solidFill>
            <a:round/>
            <a:headEnd/>
            <a:tailEnd/>
          </a:ln>
        </p:spPr>
        <p:txBody>
          <a:bodyPr/>
          <a:lstStyle/>
          <a:p>
            <a:endParaRPr lang="ru-RU"/>
          </a:p>
        </p:txBody>
      </p:sp>
      <p:sp>
        <p:nvSpPr>
          <p:cNvPr id="16" name="Line 14"/>
          <p:cNvSpPr>
            <a:spLocks noChangeShapeType="1"/>
          </p:cNvSpPr>
          <p:nvPr/>
        </p:nvSpPr>
        <p:spPr bwMode="auto">
          <a:xfrm flipH="1">
            <a:off x="2667000" y="4191000"/>
            <a:ext cx="1981200" cy="914400"/>
          </a:xfrm>
          <a:prstGeom prst="line">
            <a:avLst/>
          </a:prstGeom>
          <a:noFill/>
          <a:ln w="28575">
            <a:solidFill>
              <a:srgbClr val="000000"/>
            </a:solidFill>
            <a:round/>
            <a:headEnd/>
            <a:tailEnd/>
          </a:ln>
        </p:spPr>
        <p:txBody>
          <a:bodyPr/>
          <a:lstStyle/>
          <a:p>
            <a:endParaRPr lang="ru-RU"/>
          </a:p>
        </p:txBody>
      </p:sp>
      <p:sp>
        <p:nvSpPr>
          <p:cNvPr id="17" name="Line 15"/>
          <p:cNvSpPr>
            <a:spLocks noChangeShapeType="1"/>
          </p:cNvSpPr>
          <p:nvPr/>
        </p:nvSpPr>
        <p:spPr bwMode="auto">
          <a:xfrm flipH="1">
            <a:off x="3886200" y="4267200"/>
            <a:ext cx="1066800" cy="914400"/>
          </a:xfrm>
          <a:prstGeom prst="line">
            <a:avLst/>
          </a:prstGeom>
          <a:noFill/>
          <a:ln w="28575">
            <a:solidFill>
              <a:srgbClr val="000000"/>
            </a:solidFill>
            <a:round/>
            <a:headEnd/>
            <a:tailEnd/>
          </a:ln>
        </p:spPr>
        <p:txBody>
          <a:bodyPr/>
          <a:lstStyle/>
          <a:p>
            <a:endParaRPr lang="ru-RU"/>
          </a:p>
        </p:txBody>
      </p:sp>
      <p:sp>
        <p:nvSpPr>
          <p:cNvPr id="18" name="Line 16"/>
          <p:cNvSpPr>
            <a:spLocks noChangeShapeType="1"/>
          </p:cNvSpPr>
          <p:nvPr/>
        </p:nvSpPr>
        <p:spPr bwMode="auto">
          <a:xfrm>
            <a:off x="5181600" y="4267200"/>
            <a:ext cx="381000" cy="838200"/>
          </a:xfrm>
          <a:prstGeom prst="line">
            <a:avLst/>
          </a:prstGeom>
          <a:noFill/>
          <a:ln w="28575">
            <a:solidFill>
              <a:srgbClr val="000000"/>
            </a:solidFill>
            <a:round/>
            <a:headEnd/>
            <a:tailEnd/>
          </a:ln>
        </p:spPr>
        <p:txBody>
          <a:bodyPr/>
          <a:lstStyle/>
          <a:p>
            <a:endParaRPr lang="ru-RU"/>
          </a:p>
        </p:txBody>
      </p:sp>
      <p:sp>
        <p:nvSpPr>
          <p:cNvPr id="19" name="Line 17"/>
          <p:cNvSpPr>
            <a:spLocks noChangeShapeType="1"/>
          </p:cNvSpPr>
          <p:nvPr/>
        </p:nvSpPr>
        <p:spPr bwMode="auto">
          <a:xfrm>
            <a:off x="5486400" y="4267200"/>
            <a:ext cx="1219200" cy="838200"/>
          </a:xfrm>
          <a:prstGeom prst="line">
            <a:avLst/>
          </a:prstGeom>
          <a:noFill/>
          <a:ln w="28575">
            <a:solidFill>
              <a:srgbClr val="000000"/>
            </a:solidFill>
            <a:round/>
            <a:headEnd/>
            <a:tailEnd/>
          </a:ln>
        </p:spPr>
        <p:txBody>
          <a:bodyPr/>
          <a:lstStyle/>
          <a:p>
            <a:endParaRPr lang="ru-RU"/>
          </a:p>
        </p:txBody>
      </p:sp>
      <p:sp>
        <p:nvSpPr>
          <p:cNvPr id="20" name="Line 18"/>
          <p:cNvSpPr>
            <a:spLocks noChangeShapeType="1"/>
          </p:cNvSpPr>
          <p:nvPr/>
        </p:nvSpPr>
        <p:spPr bwMode="auto">
          <a:xfrm>
            <a:off x="5791200" y="4191000"/>
            <a:ext cx="762000" cy="0"/>
          </a:xfrm>
          <a:prstGeom prst="line">
            <a:avLst/>
          </a:prstGeom>
          <a:noFill/>
          <a:ln w="28575">
            <a:solidFill>
              <a:srgbClr val="000000"/>
            </a:solidFill>
            <a:round/>
            <a:headEnd/>
            <a:tailEnd/>
          </a:ln>
        </p:spPr>
        <p:txBody>
          <a:bodyPr/>
          <a:lstStyle/>
          <a:p>
            <a:endParaRPr lang="ru-RU"/>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par>
                          <p:cTn id="8" fill="hold">
                            <p:stCondLst>
                              <p:cond delay="500"/>
                            </p:stCondLst>
                            <p:childTnLst>
                              <p:par>
                                <p:cTn id="9" presetID="2" presetClass="entr" presetSubtype="4"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ppt_x"/>
                                          </p:val>
                                        </p:tav>
                                        <p:tav tm="100000">
                                          <p:val>
                                            <p:strVal val="#ppt_x"/>
                                          </p:val>
                                        </p:tav>
                                      </p:tavLst>
                                    </p:anim>
                                    <p:anim calcmode="lin" valueType="num">
                                      <p:cBhvr additive="base">
                                        <p:cTn id="1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diamond(in)">
                                      <p:cBhvr>
                                        <p:cTn id="1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OleChart spid="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D:\Users\Андрей\Desktop\Пожары\VTS_01_1.VOB_snapshot_02.13_[2015.10.07_15.17.16].jpg"/>
          <p:cNvPicPr>
            <a:picLocks noChangeAspect="1" noChangeArrowheads="1"/>
          </p:cNvPicPr>
          <p:nvPr/>
        </p:nvPicPr>
        <p:blipFill>
          <a:blip r:embed="rId2"/>
          <a:srcRect/>
          <a:stretch>
            <a:fillRect/>
          </a:stretch>
        </p:blipFill>
        <p:spPr bwMode="auto">
          <a:xfrm>
            <a:off x="0" y="0"/>
            <a:ext cx="9144000" cy="6858000"/>
          </a:xfrm>
          <a:prstGeom prst="rect">
            <a:avLst/>
          </a:prstGeom>
          <a:noFill/>
        </p:spPr>
      </p:pic>
      <p:pic>
        <p:nvPicPr>
          <p:cNvPr id="5" name="Picture 19" descr="дом4"/>
          <p:cNvPicPr>
            <a:picLocks noChangeAspect="1" noChangeArrowheads="1"/>
          </p:cNvPicPr>
          <p:nvPr/>
        </p:nvPicPr>
        <p:blipFill>
          <a:blip r:embed="rId3"/>
          <a:srcRect/>
          <a:stretch>
            <a:fillRect/>
          </a:stretch>
        </p:blipFill>
        <p:spPr bwMode="auto">
          <a:xfrm>
            <a:off x="3132138" y="5373688"/>
            <a:ext cx="1368425" cy="1295400"/>
          </a:xfrm>
          <a:prstGeom prst="rect">
            <a:avLst/>
          </a:prstGeom>
          <a:noFill/>
          <a:ln w="9525">
            <a:noFill/>
            <a:miter lim="800000"/>
            <a:headEnd/>
            <a:tailEnd/>
          </a:ln>
        </p:spPr>
      </p:pic>
      <p:pic>
        <p:nvPicPr>
          <p:cNvPr id="6" name="Picture 2" descr="rusmap1"/>
          <p:cNvPicPr>
            <a:picLocks noChangeAspect="1" noChangeArrowheads="1"/>
          </p:cNvPicPr>
          <p:nvPr/>
        </p:nvPicPr>
        <p:blipFill>
          <a:blip r:embed="rId4">
            <a:lum bright="-18000"/>
          </a:blip>
          <a:srcRect/>
          <a:stretch>
            <a:fillRect/>
          </a:stretch>
        </p:blipFill>
        <p:spPr bwMode="auto">
          <a:xfrm>
            <a:off x="152400" y="304800"/>
            <a:ext cx="8763000" cy="4114800"/>
          </a:xfrm>
          <a:prstGeom prst="rect">
            <a:avLst/>
          </a:prstGeom>
          <a:solidFill>
            <a:schemeClr val="tx1">
              <a:alpha val="69019"/>
            </a:schemeClr>
          </a:solidFill>
          <a:ln w="9525">
            <a:noFill/>
            <a:miter lim="800000"/>
            <a:headEnd/>
            <a:tailEnd/>
          </a:ln>
        </p:spPr>
      </p:pic>
      <p:pic>
        <p:nvPicPr>
          <p:cNvPr id="7" name="Picture 3" descr="58370_prev_98"/>
          <p:cNvPicPr>
            <a:picLocks noChangeAspect="1" noChangeArrowheads="1"/>
          </p:cNvPicPr>
          <p:nvPr/>
        </p:nvPicPr>
        <p:blipFill>
          <a:blip r:embed="rId5"/>
          <a:srcRect/>
          <a:stretch>
            <a:fillRect/>
          </a:stretch>
        </p:blipFill>
        <p:spPr bwMode="auto">
          <a:xfrm>
            <a:off x="7019925" y="5300663"/>
            <a:ext cx="1892300" cy="1296987"/>
          </a:xfrm>
          <a:prstGeom prst="rect">
            <a:avLst/>
          </a:prstGeom>
          <a:noFill/>
          <a:ln w="9525">
            <a:noFill/>
            <a:miter lim="800000"/>
            <a:headEnd/>
            <a:tailEnd/>
          </a:ln>
        </p:spPr>
      </p:pic>
      <p:sp>
        <p:nvSpPr>
          <p:cNvPr id="8" name="Text Box 5"/>
          <p:cNvSpPr txBox="1">
            <a:spLocks noChangeArrowheads="1"/>
          </p:cNvSpPr>
          <p:nvPr/>
        </p:nvSpPr>
        <p:spPr bwMode="auto">
          <a:xfrm>
            <a:off x="3059113" y="4508500"/>
            <a:ext cx="1512887" cy="792163"/>
          </a:xfrm>
          <a:prstGeom prst="rect">
            <a:avLst/>
          </a:prstGeom>
          <a:noFill/>
          <a:ln w="9525">
            <a:noFill/>
            <a:miter lim="800000"/>
            <a:headEnd/>
            <a:tailEnd/>
          </a:ln>
        </p:spPr>
        <p:txBody>
          <a:bodyPr>
            <a:spAutoFit/>
          </a:bodyPr>
          <a:lstStyle/>
          <a:p>
            <a:pPr algn="ctr">
              <a:spcBef>
                <a:spcPct val="50000"/>
              </a:spcBef>
            </a:pPr>
            <a:r>
              <a:rPr lang="ru-RU" sz="1400" b="1">
                <a:solidFill>
                  <a:srgbClr val="000000"/>
                </a:solidFill>
              </a:rPr>
              <a:t>Уничтожалось </a:t>
            </a:r>
            <a:r>
              <a:rPr lang="ru-RU" b="1">
                <a:solidFill>
                  <a:srgbClr val="000099"/>
                </a:solidFill>
              </a:rPr>
              <a:t>100</a:t>
            </a:r>
            <a:r>
              <a:rPr lang="ru-RU" b="1">
                <a:solidFill>
                  <a:srgbClr val="000000"/>
                </a:solidFill>
              </a:rPr>
              <a:t> (160)</a:t>
            </a:r>
            <a:r>
              <a:rPr lang="ru-RU" sz="1400" b="1">
                <a:solidFill>
                  <a:srgbClr val="000000"/>
                </a:solidFill>
              </a:rPr>
              <a:t> строений</a:t>
            </a:r>
          </a:p>
        </p:txBody>
      </p:sp>
      <p:sp>
        <p:nvSpPr>
          <p:cNvPr id="9" name="Text Box 6"/>
          <p:cNvSpPr txBox="1">
            <a:spLocks noChangeArrowheads="1"/>
          </p:cNvSpPr>
          <p:nvPr/>
        </p:nvSpPr>
        <p:spPr bwMode="auto">
          <a:xfrm>
            <a:off x="6948488" y="4581525"/>
            <a:ext cx="2195512" cy="609600"/>
          </a:xfrm>
          <a:prstGeom prst="rect">
            <a:avLst/>
          </a:prstGeom>
          <a:noFill/>
          <a:ln w="9525">
            <a:noFill/>
            <a:miter lim="800000"/>
            <a:headEnd/>
            <a:tailEnd/>
          </a:ln>
        </p:spPr>
        <p:txBody>
          <a:bodyPr>
            <a:spAutoFit/>
          </a:bodyPr>
          <a:lstStyle/>
          <a:p>
            <a:pPr>
              <a:spcBef>
                <a:spcPct val="50000"/>
              </a:spcBef>
            </a:pPr>
            <a:r>
              <a:rPr lang="ru-RU" sz="1400" b="1">
                <a:solidFill>
                  <a:srgbClr val="000000"/>
                </a:solidFill>
              </a:rPr>
              <a:t>Более </a:t>
            </a:r>
            <a:r>
              <a:rPr lang="ru-RU" sz="2000" b="1">
                <a:solidFill>
                  <a:srgbClr val="000099"/>
                </a:solidFill>
              </a:rPr>
              <a:t>24,6</a:t>
            </a:r>
            <a:r>
              <a:rPr lang="ru-RU" sz="2000" b="1">
                <a:solidFill>
                  <a:srgbClr val="000000"/>
                </a:solidFill>
              </a:rPr>
              <a:t> (23,0)</a:t>
            </a:r>
            <a:r>
              <a:rPr lang="ru-RU" sz="1400" b="1">
                <a:solidFill>
                  <a:srgbClr val="000000"/>
                </a:solidFill>
              </a:rPr>
              <a:t> млн. рублей ущерба</a:t>
            </a:r>
          </a:p>
        </p:txBody>
      </p:sp>
      <p:sp>
        <p:nvSpPr>
          <p:cNvPr id="10" name="Text Box 7"/>
          <p:cNvSpPr txBox="1">
            <a:spLocks noChangeArrowheads="1"/>
          </p:cNvSpPr>
          <p:nvPr/>
        </p:nvSpPr>
        <p:spPr bwMode="auto">
          <a:xfrm>
            <a:off x="1447800" y="2667000"/>
            <a:ext cx="6019800" cy="457200"/>
          </a:xfrm>
          <a:prstGeom prst="rect">
            <a:avLst/>
          </a:prstGeom>
          <a:solidFill>
            <a:srgbClr val="99CCFF">
              <a:alpha val="98822"/>
            </a:srgbClr>
          </a:solidFill>
          <a:ln w="50800">
            <a:noFill/>
            <a:prstDash val="sysDot"/>
            <a:miter lim="800000"/>
            <a:headEnd/>
            <a:tailEnd/>
          </a:ln>
        </p:spPr>
        <p:txBody>
          <a:bodyPr>
            <a:spAutoFit/>
          </a:bodyPr>
          <a:lstStyle/>
          <a:p>
            <a:pPr>
              <a:spcBef>
                <a:spcPct val="50000"/>
              </a:spcBef>
            </a:pPr>
            <a:r>
              <a:rPr lang="ru-RU" sz="2400">
                <a:solidFill>
                  <a:srgbClr val="CC3300"/>
                </a:solidFill>
                <a:latin typeface="Arial Black" pitchFamily="34" charset="0"/>
              </a:rPr>
              <a:t>  </a:t>
            </a:r>
            <a:r>
              <a:rPr lang="ru-RU" sz="2400" b="1">
                <a:solidFill>
                  <a:srgbClr val="000000"/>
                </a:solidFill>
              </a:rPr>
              <a:t>Более</a:t>
            </a:r>
            <a:r>
              <a:rPr lang="ru-RU" sz="2400" b="1">
                <a:solidFill>
                  <a:srgbClr val="CC0000"/>
                </a:solidFill>
              </a:rPr>
              <a:t> 503 (570) пожаров </a:t>
            </a:r>
            <a:r>
              <a:rPr lang="ru-RU" sz="2400" b="1">
                <a:solidFill>
                  <a:srgbClr val="000000"/>
                </a:solidFill>
              </a:rPr>
              <a:t>ежедневно</a:t>
            </a:r>
          </a:p>
        </p:txBody>
      </p:sp>
      <p:sp>
        <p:nvSpPr>
          <p:cNvPr id="11" name="Rectangle 8"/>
          <p:cNvSpPr>
            <a:spLocks noGrp="1" noChangeArrowheads="1"/>
          </p:cNvSpPr>
          <p:nvPr>
            <p:ph type="title" idx="4294967295"/>
          </p:nvPr>
        </p:nvSpPr>
        <p:spPr>
          <a:xfrm>
            <a:off x="179388" y="404813"/>
            <a:ext cx="8640762" cy="1484312"/>
          </a:xfrm>
        </p:spPr>
        <p:txBody>
          <a:bodyPr/>
          <a:lstStyle/>
          <a:p>
            <a:pPr eaLnBrk="1" hangingPunct="1">
              <a:defRPr/>
            </a:pPr>
            <a:r>
              <a:rPr lang="ru-RU" sz="3200" b="1" dirty="0" smtClean="0">
                <a:solidFill>
                  <a:srgbClr val="FFFF00"/>
                </a:solidFill>
                <a:effectLst>
                  <a:outerShdw blurRad="38100" dist="38100" dir="2700000" algn="tl">
                    <a:srgbClr val="000000">
                      <a:alpha val="43137"/>
                    </a:srgbClr>
                  </a:outerShdw>
                </a:effectLst>
                <a:latin typeface="Arial" charset="0"/>
              </a:rPr>
              <a:t>Ежедневная статистика </a:t>
            </a:r>
            <a:br>
              <a:rPr lang="ru-RU" sz="3200" b="1" dirty="0" smtClean="0">
                <a:solidFill>
                  <a:srgbClr val="FFFF00"/>
                </a:solidFill>
                <a:effectLst>
                  <a:outerShdw blurRad="38100" dist="38100" dir="2700000" algn="tl">
                    <a:srgbClr val="000000">
                      <a:alpha val="43137"/>
                    </a:srgbClr>
                  </a:outerShdw>
                </a:effectLst>
                <a:latin typeface="Arial" charset="0"/>
              </a:rPr>
            </a:br>
            <a:r>
              <a:rPr lang="ru-RU" sz="3200" b="1" dirty="0" smtClean="0">
                <a:solidFill>
                  <a:srgbClr val="FFFF00"/>
                </a:solidFill>
                <a:effectLst>
                  <a:outerShdw blurRad="38100" dist="38100" dir="2700000" algn="tl">
                    <a:srgbClr val="000000">
                      <a:alpha val="43137"/>
                    </a:srgbClr>
                  </a:outerShdw>
                </a:effectLst>
                <a:latin typeface="Arial" charset="0"/>
              </a:rPr>
              <a:t>по Российской Федерации</a:t>
            </a:r>
            <a:r>
              <a:rPr lang="ru-RU" sz="3200" b="1" dirty="0" smtClean="0">
                <a:solidFill>
                  <a:srgbClr val="FFFF00"/>
                </a:solidFill>
                <a:latin typeface="Arial" charset="0"/>
              </a:rPr>
              <a:t/>
            </a:r>
            <a:br>
              <a:rPr lang="ru-RU" sz="3200" b="1" dirty="0" smtClean="0">
                <a:solidFill>
                  <a:srgbClr val="FFFF00"/>
                </a:solidFill>
                <a:latin typeface="Arial" charset="0"/>
              </a:rPr>
            </a:br>
            <a:r>
              <a:rPr lang="ru-RU" sz="3200" b="1" dirty="0" smtClean="0">
                <a:solidFill>
                  <a:srgbClr val="000099"/>
                </a:solidFill>
                <a:effectLst/>
                <a:latin typeface="Arial" charset="0"/>
              </a:rPr>
              <a:t>за 2013 (</a:t>
            </a:r>
            <a:r>
              <a:rPr lang="ru-RU" sz="3200" b="1" dirty="0" smtClean="0">
                <a:solidFill>
                  <a:srgbClr val="000000"/>
                </a:solidFill>
                <a:effectLst/>
                <a:latin typeface="Arial" charset="0"/>
              </a:rPr>
              <a:t>2012</a:t>
            </a:r>
            <a:r>
              <a:rPr lang="ru-RU" sz="3200" b="1" dirty="0" smtClean="0">
                <a:solidFill>
                  <a:srgbClr val="000099"/>
                </a:solidFill>
                <a:effectLst/>
                <a:latin typeface="Arial" charset="0"/>
              </a:rPr>
              <a:t>) год</a:t>
            </a:r>
          </a:p>
        </p:txBody>
      </p:sp>
      <p:sp>
        <p:nvSpPr>
          <p:cNvPr id="12" name="Oval 9"/>
          <p:cNvSpPr>
            <a:spLocks noChangeArrowheads="1"/>
          </p:cNvSpPr>
          <p:nvPr/>
        </p:nvSpPr>
        <p:spPr bwMode="auto">
          <a:xfrm>
            <a:off x="755650" y="5516563"/>
            <a:ext cx="431800" cy="431800"/>
          </a:xfrm>
          <a:prstGeom prst="ellipse">
            <a:avLst/>
          </a:prstGeom>
          <a:solidFill>
            <a:srgbClr val="FF0000">
              <a:alpha val="61176"/>
            </a:srgbClr>
          </a:solidFill>
          <a:ln w="9525">
            <a:solidFill>
              <a:schemeClr val="tx1"/>
            </a:solidFill>
            <a:round/>
            <a:headEnd/>
            <a:tailEnd/>
          </a:ln>
        </p:spPr>
        <p:txBody>
          <a:bodyPr wrap="none" anchor="ctr"/>
          <a:lstStyle/>
          <a:p>
            <a:endParaRPr lang="ru-RU" sz="2800"/>
          </a:p>
        </p:txBody>
      </p:sp>
      <p:sp>
        <p:nvSpPr>
          <p:cNvPr id="13" name="Oval 11"/>
          <p:cNvSpPr>
            <a:spLocks noChangeArrowheads="1"/>
          </p:cNvSpPr>
          <p:nvPr/>
        </p:nvSpPr>
        <p:spPr bwMode="auto">
          <a:xfrm>
            <a:off x="2124075" y="5516563"/>
            <a:ext cx="431800" cy="431800"/>
          </a:xfrm>
          <a:prstGeom prst="ellipse">
            <a:avLst/>
          </a:prstGeom>
          <a:solidFill>
            <a:srgbClr val="FF0000">
              <a:alpha val="61176"/>
            </a:srgbClr>
          </a:solidFill>
          <a:ln w="9525">
            <a:solidFill>
              <a:schemeClr val="tx1"/>
            </a:solidFill>
            <a:round/>
            <a:headEnd/>
            <a:tailEnd/>
          </a:ln>
        </p:spPr>
        <p:txBody>
          <a:bodyPr wrap="none" anchor="ctr"/>
          <a:lstStyle/>
          <a:p>
            <a:endParaRPr lang="ru-RU" sz="2800"/>
          </a:p>
        </p:txBody>
      </p:sp>
      <p:sp>
        <p:nvSpPr>
          <p:cNvPr id="14" name="AutoShape 13"/>
          <p:cNvSpPr>
            <a:spLocks noChangeArrowheads="1"/>
          </p:cNvSpPr>
          <p:nvPr/>
        </p:nvSpPr>
        <p:spPr bwMode="auto">
          <a:xfrm rot="10800000">
            <a:off x="611188" y="6021388"/>
            <a:ext cx="719137" cy="503237"/>
          </a:xfrm>
          <a:prstGeom prst="flowChartOffpageConnector">
            <a:avLst/>
          </a:prstGeom>
          <a:solidFill>
            <a:srgbClr val="FF0000">
              <a:alpha val="61176"/>
            </a:srgbClr>
          </a:solidFill>
          <a:ln w="9525">
            <a:solidFill>
              <a:schemeClr val="tx1"/>
            </a:solidFill>
            <a:miter lim="800000"/>
            <a:headEnd/>
            <a:tailEnd/>
          </a:ln>
        </p:spPr>
        <p:txBody>
          <a:bodyPr rot="10800000" wrap="none" anchor="ctr"/>
          <a:lstStyle/>
          <a:p>
            <a:endParaRPr lang="ru-RU" sz="2800"/>
          </a:p>
        </p:txBody>
      </p:sp>
      <p:sp>
        <p:nvSpPr>
          <p:cNvPr id="15" name="AutoShape 14"/>
          <p:cNvSpPr>
            <a:spLocks noChangeArrowheads="1"/>
          </p:cNvSpPr>
          <p:nvPr/>
        </p:nvSpPr>
        <p:spPr bwMode="auto">
          <a:xfrm rot="10800000">
            <a:off x="1979613" y="5949950"/>
            <a:ext cx="719137" cy="503238"/>
          </a:xfrm>
          <a:prstGeom prst="flowChartOffpageConnector">
            <a:avLst/>
          </a:prstGeom>
          <a:solidFill>
            <a:srgbClr val="FF0000">
              <a:alpha val="61176"/>
            </a:srgbClr>
          </a:solidFill>
          <a:ln w="9525">
            <a:solidFill>
              <a:schemeClr val="tx1"/>
            </a:solidFill>
            <a:miter lim="800000"/>
            <a:headEnd/>
            <a:tailEnd/>
          </a:ln>
        </p:spPr>
        <p:txBody>
          <a:bodyPr rot="10800000" wrap="none" anchor="ctr"/>
          <a:lstStyle/>
          <a:p>
            <a:endParaRPr lang="ru-RU" sz="2800"/>
          </a:p>
        </p:txBody>
      </p:sp>
      <p:sp>
        <p:nvSpPr>
          <p:cNvPr id="16" name="Text Box 17"/>
          <p:cNvSpPr txBox="1">
            <a:spLocks noChangeArrowheads="1"/>
          </p:cNvSpPr>
          <p:nvPr/>
        </p:nvSpPr>
        <p:spPr bwMode="auto">
          <a:xfrm>
            <a:off x="395288" y="4652963"/>
            <a:ext cx="1223962" cy="792162"/>
          </a:xfrm>
          <a:prstGeom prst="rect">
            <a:avLst/>
          </a:prstGeom>
          <a:noFill/>
          <a:ln w="9525">
            <a:noFill/>
            <a:miter lim="800000"/>
            <a:headEnd/>
            <a:tailEnd/>
          </a:ln>
        </p:spPr>
        <p:txBody>
          <a:bodyPr>
            <a:spAutoFit/>
          </a:bodyPr>
          <a:lstStyle/>
          <a:p>
            <a:pPr algn="ctr">
              <a:spcBef>
                <a:spcPct val="50000"/>
              </a:spcBef>
            </a:pPr>
            <a:r>
              <a:rPr lang="ru-RU" b="1">
                <a:solidFill>
                  <a:srgbClr val="000099"/>
                </a:solidFill>
              </a:rPr>
              <a:t>54</a:t>
            </a:r>
            <a:r>
              <a:rPr lang="ru-RU" b="1">
                <a:solidFill>
                  <a:srgbClr val="000000"/>
                </a:solidFill>
              </a:rPr>
              <a:t> (44)</a:t>
            </a:r>
            <a:r>
              <a:rPr lang="ru-RU" sz="1400" b="1">
                <a:solidFill>
                  <a:srgbClr val="000000"/>
                </a:solidFill>
              </a:rPr>
              <a:t> человека погибало</a:t>
            </a:r>
          </a:p>
        </p:txBody>
      </p:sp>
      <p:sp>
        <p:nvSpPr>
          <p:cNvPr id="17" name="Text Box 18"/>
          <p:cNvSpPr txBox="1">
            <a:spLocks noChangeArrowheads="1"/>
          </p:cNvSpPr>
          <p:nvPr/>
        </p:nvSpPr>
        <p:spPr bwMode="auto">
          <a:xfrm>
            <a:off x="1835150" y="4652963"/>
            <a:ext cx="1152525" cy="944562"/>
          </a:xfrm>
          <a:prstGeom prst="rect">
            <a:avLst/>
          </a:prstGeom>
          <a:noFill/>
          <a:ln w="9525">
            <a:noFill/>
            <a:miter lim="800000"/>
            <a:headEnd/>
            <a:tailEnd/>
          </a:ln>
        </p:spPr>
        <p:txBody>
          <a:bodyPr>
            <a:spAutoFit/>
          </a:bodyPr>
          <a:lstStyle/>
          <a:p>
            <a:pPr algn="ctr">
              <a:spcBef>
                <a:spcPct val="50000"/>
              </a:spcBef>
            </a:pPr>
            <a:r>
              <a:rPr lang="ru-RU" sz="2000" b="1">
                <a:solidFill>
                  <a:srgbClr val="000099"/>
                </a:solidFill>
              </a:rPr>
              <a:t>41</a:t>
            </a:r>
            <a:r>
              <a:rPr lang="ru-RU" sz="2000" b="1">
                <a:solidFill>
                  <a:srgbClr val="000000"/>
                </a:solidFill>
              </a:rPr>
              <a:t> (37)</a:t>
            </a:r>
            <a:r>
              <a:rPr lang="ru-RU" sz="1200" b="1">
                <a:solidFill>
                  <a:srgbClr val="000000"/>
                </a:solidFill>
              </a:rPr>
              <a:t> человек   получали травмы</a:t>
            </a:r>
          </a:p>
        </p:txBody>
      </p:sp>
      <p:pic>
        <p:nvPicPr>
          <p:cNvPr id="18" name="Picture 15" descr="рпожжд19сн06"/>
          <p:cNvPicPr>
            <a:picLocks noChangeAspect="1" noChangeArrowheads="1"/>
          </p:cNvPicPr>
          <p:nvPr/>
        </p:nvPicPr>
        <p:blipFill>
          <a:blip r:embed="rId6"/>
          <a:srcRect l="39252" t="34259" r="13495" b="17424"/>
          <a:stretch>
            <a:fillRect/>
          </a:stretch>
        </p:blipFill>
        <p:spPr bwMode="auto">
          <a:xfrm>
            <a:off x="5003800" y="5589588"/>
            <a:ext cx="1204913" cy="1008062"/>
          </a:xfrm>
          <a:prstGeom prst="rect">
            <a:avLst/>
          </a:prstGeom>
          <a:noFill/>
          <a:ln w="9525">
            <a:noFill/>
            <a:miter lim="800000"/>
            <a:headEnd/>
            <a:tailEnd/>
          </a:ln>
        </p:spPr>
      </p:pic>
      <p:sp>
        <p:nvSpPr>
          <p:cNvPr id="19" name="Text Box 5"/>
          <p:cNvSpPr txBox="1">
            <a:spLocks noChangeArrowheads="1"/>
          </p:cNvSpPr>
          <p:nvPr/>
        </p:nvSpPr>
        <p:spPr bwMode="auto">
          <a:xfrm>
            <a:off x="4643438" y="4508500"/>
            <a:ext cx="1728787" cy="1004888"/>
          </a:xfrm>
          <a:prstGeom prst="rect">
            <a:avLst/>
          </a:prstGeom>
          <a:noFill/>
          <a:ln w="9525">
            <a:noFill/>
            <a:miter lim="800000"/>
            <a:headEnd/>
            <a:tailEnd/>
          </a:ln>
        </p:spPr>
        <p:txBody>
          <a:bodyPr>
            <a:spAutoFit/>
          </a:bodyPr>
          <a:lstStyle/>
          <a:p>
            <a:pPr algn="ctr">
              <a:spcBef>
                <a:spcPct val="50000"/>
              </a:spcBef>
            </a:pPr>
            <a:r>
              <a:rPr lang="ru-RU" sz="1400" b="1">
                <a:solidFill>
                  <a:srgbClr val="000000"/>
                </a:solidFill>
              </a:rPr>
              <a:t>Уничтожалось </a:t>
            </a:r>
            <a:r>
              <a:rPr lang="ru-RU" b="1">
                <a:solidFill>
                  <a:srgbClr val="000099"/>
                </a:solidFill>
              </a:rPr>
              <a:t>23</a:t>
            </a:r>
            <a:r>
              <a:rPr lang="ru-RU" sz="1400" b="1">
                <a:solidFill>
                  <a:srgbClr val="000000"/>
                </a:solidFill>
              </a:rPr>
              <a:t> единицы автотракторной техники</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nodeType="withEffect">
                                  <p:stCondLst>
                                    <p:cond delay="0"/>
                                  </p:stCondLst>
                                  <p:iterate type="lt">
                                    <p:tmPct val="50000"/>
                                  </p:iterate>
                                  <p:childTnLst>
                                    <p:set>
                                      <p:cBhvr>
                                        <p:cTn id="6" dur="1" fill="hold">
                                          <p:stCondLst>
                                            <p:cond delay="0"/>
                                          </p:stCondLst>
                                        </p:cTn>
                                        <p:tgtEl>
                                          <p:spTgt spid="10">
                                            <p:txEl>
                                              <p:pRg st="0" end="0"/>
                                            </p:txEl>
                                          </p:spTgt>
                                        </p:tgtEl>
                                        <p:attrNameLst>
                                          <p:attrName>style.visibility</p:attrName>
                                        </p:attrNameLst>
                                      </p:cBhvr>
                                      <p:to>
                                        <p:strVal val="visible"/>
                                      </p:to>
                                    </p:set>
                                    <p:anim calcmode="discrete" valueType="clr">
                                      <p:cBhvr override="childStyle">
                                        <p:cTn id="7" dur="80"/>
                                        <p:tgtEl>
                                          <p:spTgt spid="10">
                                            <p:txEl>
                                              <p:pRg st="0" end="0"/>
                                            </p:txEl>
                                          </p:spTgt>
                                        </p:tgtEl>
                                        <p:attrNameLst>
                                          <p:attrName>style.color</p:attrName>
                                        </p:attrNameLst>
                                      </p:cBhvr>
                                      <p:tavLst>
                                        <p:tav tm="0">
                                          <p:val>
                                            <p:clrVal>
                                              <a:srgbClr val="0000FF"/>
                                            </p:clrVal>
                                          </p:val>
                                        </p:tav>
                                        <p:tav tm="50000">
                                          <p:val>
                                            <p:clrVal>
                                              <a:srgbClr val="000000"/>
                                            </p:clrVal>
                                          </p:val>
                                        </p:tav>
                                      </p:tavLst>
                                    </p:anim>
                                    <p:anim calcmode="discrete" valueType="clr">
                                      <p:cBhvr>
                                        <p:cTn id="8" dur="80"/>
                                        <p:tgtEl>
                                          <p:spTgt spid="10">
                                            <p:txEl>
                                              <p:pRg st="0" end="0"/>
                                            </p:txEl>
                                          </p:spTgt>
                                        </p:tgtEl>
                                        <p:attrNameLst>
                                          <p:attrName>fillcolor</p:attrName>
                                        </p:attrNameLst>
                                      </p:cBhvr>
                                      <p:tavLst>
                                        <p:tav tm="0">
                                          <p:val>
                                            <p:clrVal>
                                              <a:schemeClr val="accent2"/>
                                            </p:clrVal>
                                          </p:val>
                                        </p:tav>
                                        <p:tav tm="50000">
                                          <p:val>
                                            <p:clrVal>
                                              <a:schemeClr val="hlink"/>
                                            </p:clrVal>
                                          </p:val>
                                        </p:tav>
                                      </p:tavLst>
                                    </p:anim>
                                    <p:set>
                                      <p:cBhvr>
                                        <p:cTn id="9" dur="80"/>
                                        <p:tgtEl>
                                          <p:spTgt spid="10">
                                            <p:txEl>
                                              <p:pRg st="0" end="0"/>
                                            </p:txEl>
                                          </p:spTgt>
                                        </p:tgtEl>
                                        <p:attrNameLst>
                                          <p:attrName>fill.type</p:attrName>
                                        </p:attrNameLst>
                                      </p:cBhvr>
                                      <p:to>
                                        <p:strVal val="solid"/>
                                      </p:to>
                                    </p:set>
                                  </p:childTnLst>
                                </p:cTn>
                              </p:par>
                            </p:childTnLst>
                          </p:cTn>
                        </p:par>
                      </p:childTnLst>
                    </p:cTn>
                  </p:par>
                  <p:par>
                    <p:cTn id="10" fill="hold">
                      <p:stCondLst>
                        <p:cond delay="indefinite"/>
                      </p:stCondLst>
                      <p:childTnLst>
                        <p:par>
                          <p:cTn id="11" fill="hold">
                            <p:stCondLst>
                              <p:cond delay="0"/>
                            </p:stCondLst>
                            <p:childTnLst>
                              <p:par>
                                <p:cTn id="12" presetID="27" presetClass="entr" presetSubtype="0" fill="hold" nodeType="clickEffect">
                                  <p:stCondLst>
                                    <p:cond delay="0"/>
                                  </p:stCondLst>
                                  <p:iterate type="lt">
                                    <p:tmPct val="50000"/>
                                  </p:iterate>
                                  <p:childTnLst>
                                    <p:set>
                                      <p:cBhvr>
                                        <p:cTn id="13" dur="1" fill="hold">
                                          <p:stCondLst>
                                            <p:cond delay="0"/>
                                          </p:stCondLst>
                                        </p:cTn>
                                        <p:tgtEl>
                                          <p:spTgt spid="16">
                                            <p:txEl>
                                              <p:pRg st="0" end="0"/>
                                            </p:txEl>
                                          </p:spTgt>
                                        </p:tgtEl>
                                        <p:attrNameLst>
                                          <p:attrName>style.visibility</p:attrName>
                                        </p:attrNameLst>
                                      </p:cBhvr>
                                      <p:to>
                                        <p:strVal val="visible"/>
                                      </p:to>
                                    </p:set>
                                    <p:anim calcmode="discrete" valueType="clr">
                                      <p:cBhvr override="childStyle">
                                        <p:cTn id="14" dur="80"/>
                                        <p:tgtEl>
                                          <p:spTgt spid="16">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5" dur="80"/>
                                        <p:tgtEl>
                                          <p:spTgt spid="16">
                                            <p:txEl>
                                              <p:pRg st="0" end="0"/>
                                            </p:txEl>
                                          </p:spTgt>
                                        </p:tgtEl>
                                        <p:attrNameLst>
                                          <p:attrName>fillcolor</p:attrName>
                                        </p:attrNameLst>
                                      </p:cBhvr>
                                      <p:tavLst>
                                        <p:tav tm="0">
                                          <p:val>
                                            <p:clrVal>
                                              <a:schemeClr val="accent2"/>
                                            </p:clrVal>
                                          </p:val>
                                        </p:tav>
                                        <p:tav tm="50000">
                                          <p:val>
                                            <p:clrVal>
                                              <a:schemeClr val="hlink"/>
                                            </p:clrVal>
                                          </p:val>
                                        </p:tav>
                                      </p:tavLst>
                                    </p:anim>
                                    <p:set>
                                      <p:cBhvr>
                                        <p:cTn id="16" dur="80"/>
                                        <p:tgtEl>
                                          <p:spTgt spid="16">
                                            <p:txEl>
                                              <p:pRg st="0" end="0"/>
                                            </p:txEl>
                                          </p:spTgt>
                                        </p:tgtEl>
                                        <p:attrNameLst>
                                          <p:attrName>fill.type</p:attrName>
                                        </p:attrNameLst>
                                      </p:cBhvr>
                                      <p:to>
                                        <p:strVal val="solid"/>
                                      </p:to>
                                    </p:set>
                                  </p:childTnLst>
                                </p:cTn>
                              </p:par>
                            </p:childTnLst>
                          </p:cTn>
                        </p:par>
                      </p:childTnLst>
                    </p:cTn>
                  </p:par>
                  <p:par>
                    <p:cTn id="17" fill="hold">
                      <p:stCondLst>
                        <p:cond delay="indefinite"/>
                      </p:stCondLst>
                      <p:childTnLst>
                        <p:par>
                          <p:cTn id="18" fill="hold">
                            <p:stCondLst>
                              <p:cond delay="0"/>
                            </p:stCondLst>
                            <p:childTnLst>
                              <p:par>
                                <p:cTn id="19" presetID="27" presetClass="entr" presetSubtype="0" fill="hold" nodeType="clickEffect">
                                  <p:stCondLst>
                                    <p:cond delay="0"/>
                                  </p:stCondLst>
                                  <p:iterate type="lt">
                                    <p:tmPct val="50000"/>
                                  </p:iterate>
                                  <p:childTnLst>
                                    <p:set>
                                      <p:cBhvr>
                                        <p:cTn id="20" dur="1" fill="hold">
                                          <p:stCondLst>
                                            <p:cond delay="0"/>
                                          </p:stCondLst>
                                        </p:cTn>
                                        <p:tgtEl>
                                          <p:spTgt spid="17">
                                            <p:txEl>
                                              <p:pRg st="0" end="0"/>
                                            </p:txEl>
                                          </p:spTgt>
                                        </p:tgtEl>
                                        <p:attrNameLst>
                                          <p:attrName>style.visibility</p:attrName>
                                        </p:attrNameLst>
                                      </p:cBhvr>
                                      <p:to>
                                        <p:strVal val="visible"/>
                                      </p:to>
                                    </p:set>
                                    <p:anim calcmode="discrete" valueType="clr">
                                      <p:cBhvr override="childStyle">
                                        <p:cTn id="21" dur="80"/>
                                        <p:tgtEl>
                                          <p:spTgt spid="17">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2" dur="80"/>
                                        <p:tgtEl>
                                          <p:spTgt spid="17">
                                            <p:txEl>
                                              <p:pRg st="0" end="0"/>
                                            </p:txEl>
                                          </p:spTgt>
                                        </p:tgtEl>
                                        <p:attrNameLst>
                                          <p:attrName>fillcolor</p:attrName>
                                        </p:attrNameLst>
                                      </p:cBhvr>
                                      <p:tavLst>
                                        <p:tav tm="0">
                                          <p:val>
                                            <p:clrVal>
                                              <a:schemeClr val="accent2"/>
                                            </p:clrVal>
                                          </p:val>
                                        </p:tav>
                                        <p:tav tm="50000">
                                          <p:val>
                                            <p:clrVal>
                                              <a:schemeClr val="hlink"/>
                                            </p:clrVal>
                                          </p:val>
                                        </p:tav>
                                      </p:tavLst>
                                    </p:anim>
                                    <p:set>
                                      <p:cBhvr>
                                        <p:cTn id="23" dur="80"/>
                                        <p:tgtEl>
                                          <p:spTgt spid="17">
                                            <p:txEl>
                                              <p:pRg st="0" end="0"/>
                                            </p:txEl>
                                          </p:spTgt>
                                        </p:tgtEl>
                                        <p:attrNameLst>
                                          <p:attrName>fill.type</p:attrName>
                                        </p:attrNameLst>
                                      </p:cBhvr>
                                      <p:to>
                                        <p:strVal val="solid"/>
                                      </p:to>
                                    </p:set>
                                  </p:childTnLst>
                                </p:cTn>
                              </p:par>
                            </p:childTnLst>
                          </p:cTn>
                        </p:par>
                      </p:childTnLst>
                    </p:cTn>
                  </p:par>
                  <p:par>
                    <p:cTn id="24" fill="hold">
                      <p:stCondLst>
                        <p:cond delay="indefinite"/>
                      </p:stCondLst>
                      <p:childTnLst>
                        <p:par>
                          <p:cTn id="25" fill="hold">
                            <p:stCondLst>
                              <p:cond delay="0"/>
                            </p:stCondLst>
                            <p:childTnLst>
                              <p:par>
                                <p:cTn id="26" presetID="27" presetClass="entr" presetSubtype="0" fill="hold" nodeType="clickEffect">
                                  <p:stCondLst>
                                    <p:cond delay="0"/>
                                  </p:stCondLst>
                                  <p:iterate type="lt">
                                    <p:tmPct val="50000"/>
                                  </p:iterate>
                                  <p:childTnLst>
                                    <p:set>
                                      <p:cBhvr>
                                        <p:cTn id="27" dur="1" fill="hold">
                                          <p:stCondLst>
                                            <p:cond delay="0"/>
                                          </p:stCondLst>
                                        </p:cTn>
                                        <p:tgtEl>
                                          <p:spTgt spid="8">
                                            <p:txEl>
                                              <p:pRg st="0" end="0"/>
                                            </p:txEl>
                                          </p:spTgt>
                                        </p:tgtEl>
                                        <p:attrNameLst>
                                          <p:attrName>style.visibility</p:attrName>
                                        </p:attrNameLst>
                                      </p:cBhvr>
                                      <p:to>
                                        <p:strVal val="visible"/>
                                      </p:to>
                                    </p:set>
                                    <p:anim calcmode="discrete" valueType="clr">
                                      <p:cBhvr override="childStyle">
                                        <p:cTn id="28" dur="80"/>
                                        <p:tgtEl>
                                          <p:spTgt spid="8">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9" dur="80"/>
                                        <p:tgtEl>
                                          <p:spTgt spid="8">
                                            <p:txEl>
                                              <p:pRg st="0" end="0"/>
                                            </p:txEl>
                                          </p:spTgt>
                                        </p:tgtEl>
                                        <p:attrNameLst>
                                          <p:attrName>fillcolor</p:attrName>
                                        </p:attrNameLst>
                                      </p:cBhvr>
                                      <p:tavLst>
                                        <p:tav tm="0">
                                          <p:val>
                                            <p:clrVal>
                                              <a:schemeClr val="accent2"/>
                                            </p:clrVal>
                                          </p:val>
                                        </p:tav>
                                        <p:tav tm="50000">
                                          <p:val>
                                            <p:clrVal>
                                              <a:schemeClr val="hlink"/>
                                            </p:clrVal>
                                          </p:val>
                                        </p:tav>
                                      </p:tavLst>
                                    </p:anim>
                                    <p:set>
                                      <p:cBhvr>
                                        <p:cTn id="30" dur="80"/>
                                        <p:tgtEl>
                                          <p:spTgt spid="8">
                                            <p:txEl>
                                              <p:pRg st="0" end="0"/>
                                            </p:txEl>
                                          </p:spTgt>
                                        </p:tgtEl>
                                        <p:attrNameLst>
                                          <p:attrName>fill.type</p:attrName>
                                        </p:attrNameLst>
                                      </p:cBhvr>
                                      <p:to>
                                        <p:strVal val="solid"/>
                                      </p:to>
                                    </p:set>
                                  </p:childTnLst>
                                </p:cTn>
                              </p:par>
                            </p:childTnLst>
                          </p:cTn>
                        </p:par>
                      </p:childTnLst>
                    </p:cTn>
                  </p:par>
                  <p:par>
                    <p:cTn id="31" fill="hold">
                      <p:stCondLst>
                        <p:cond delay="indefinite"/>
                      </p:stCondLst>
                      <p:childTnLst>
                        <p:par>
                          <p:cTn id="32" fill="hold">
                            <p:stCondLst>
                              <p:cond delay="0"/>
                            </p:stCondLst>
                            <p:childTnLst>
                              <p:par>
                                <p:cTn id="33" presetID="27" presetClass="entr" presetSubtype="0" fill="hold" nodeType="clickEffect">
                                  <p:stCondLst>
                                    <p:cond delay="0"/>
                                  </p:stCondLst>
                                  <p:iterate type="lt">
                                    <p:tmPct val="50000"/>
                                  </p:iterate>
                                  <p:childTnLst>
                                    <p:set>
                                      <p:cBhvr>
                                        <p:cTn id="34" dur="1" fill="hold">
                                          <p:stCondLst>
                                            <p:cond delay="0"/>
                                          </p:stCondLst>
                                        </p:cTn>
                                        <p:tgtEl>
                                          <p:spTgt spid="19">
                                            <p:txEl>
                                              <p:pRg st="0" end="0"/>
                                            </p:txEl>
                                          </p:spTgt>
                                        </p:tgtEl>
                                        <p:attrNameLst>
                                          <p:attrName>style.visibility</p:attrName>
                                        </p:attrNameLst>
                                      </p:cBhvr>
                                      <p:to>
                                        <p:strVal val="visible"/>
                                      </p:to>
                                    </p:set>
                                    <p:anim calcmode="discrete" valueType="clr">
                                      <p:cBhvr override="childStyle">
                                        <p:cTn id="35" dur="80"/>
                                        <p:tgtEl>
                                          <p:spTgt spid="19">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36" dur="80"/>
                                        <p:tgtEl>
                                          <p:spTgt spid="19">
                                            <p:txEl>
                                              <p:pRg st="0" end="0"/>
                                            </p:txEl>
                                          </p:spTgt>
                                        </p:tgtEl>
                                        <p:attrNameLst>
                                          <p:attrName>fillcolor</p:attrName>
                                        </p:attrNameLst>
                                      </p:cBhvr>
                                      <p:tavLst>
                                        <p:tav tm="0">
                                          <p:val>
                                            <p:clrVal>
                                              <a:schemeClr val="accent2"/>
                                            </p:clrVal>
                                          </p:val>
                                        </p:tav>
                                        <p:tav tm="50000">
                                          <p:val>
                                            <p:clrVal>
                                              <a:schemeClr val="hlink"/>
                                            </p:clrVal>
                                          </p:val>
                                        </p:tav>
                                      </p:tavLst>
                                    </p:anim>
                                    <p:set>
                                      <p:cBhvr>
                                        <p:cTn id="37" dur="80"/>
                                        <p:tgtEl>
                                          <p:spTgt spid="19">
                                            <p:txEl>
                                              <p:pRg st="0" end="0"/>
                                            </p:txEl>
                                          </p:spTgt>
                                        </p:tgtEl>
                                        <p:attrNameLst>
                                          <p:attrName>fill.type</p:attrName>
                                        </p:attrNameLst>
                                      </p:cBhvr>
                                      <p:to>
                                        <p:strVal val="solid"/>
                                      </p:to>
                                    </p:set>
                                  </p:childTnLst>
                                </p:cTn>
                              </p:par>
                            </p:childTnLst>
                          </p:cTn>
                        </p:par>
                      </p:childTnLst>
                    </p:cTn>
                  </p:par>
                  <p:par>
                    <p:cTn id="38" fill="hold">
                      <p:stCondLst>
                        <p:cond delay="indefinite"/>
                      </p:stCondLst>
                      <p:childTnLst>
                        <p:par>
                          <p:cTn id="39" fill="hold">
                            <p:stCondLst>
                              <p:cond delay="0"/>
                            </p:stCondLst>
                            <p:childTnLst>
                              <p:par>
                                <p:cTn id="40" presetID="27" presetClass="entr" presetSubtype="0" fill="hold" nodeType="clickEffect">
                                  <p:stCondLst>
                                    <p:cond delay="0"/>
                                  </p:stCondLst>
                                  <p:iterate type="lt">
                                    <p:tmPct val="50000"/>
                                  </p:iterate>
                                  <p:childTnLst>
                                    <p:set>
                                      <p:cBhvr>
                                        <p:cTn id="41" dur="1" fill="hold">
                                          <p:stCondLst>
                                            <p:cond delay="0"/>
                                          </p:stCondLst>
                                        </p:cTn>
                                        <p:tgtEl>
                                          <p:spTgt spid="9">
                                            <p:txEl>
                                              <p:pRg st="0" end="0"/>
                                            </p:txEl>
                                          </p:spTgt>
                                        </p:tgtEl>
                                        <p:attrNameLst>
                                          <p:attrName>style.visibility</p:attrName>
                                        </p:attrNameLst>
                                      </p:cBhvr>
                                      <p:to>
                                        <p:strVal val="visible"/>
                                      </p:to>
                                    </p:set>
                                    <p:anim calcmode="discrete" valueType="clr">
                                      <p:cBhvr override="childStyle">
                                        <p:cTn id="42" dur="80"/>
                                        <p:tgtEl>
                                          <p:spTgt spid="9">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43" dur="80"/>
                                        <p:tgtEl>
                                          <p:spTgt spid="9">
                                            <p:txEl>
                                              <p:pRg st="0" end="0"/>
                                            </p:txEl>
                                          </p:spTgt>
                                        </p:tgtEl>
                                        <p:attrNameLst>
                                          <p:attrName>fillcolor</p:attrName>
                                        </p:attrNameLst>
                                      </p:cBhvr>
                                      <p:tavLst>
                                        <p:tav tm="0">
                                          <p:val>
                                            <p:clrVal>
                                              <a:schemeClr val="accent2"/>
                                            </p:clrVal>
                                          </p:val>
                                        </p:tav>
                                        <p:tav tm="50000">
                                          <p:val>
                                            <p:clrVal>
                                              <a:schemeClr val="hlink"/>
                                            </p:clrVal>
                                          </p:val>
                                        </p:tav>
                                      </p:tavLst>
                                    </p:anim>
                                    <p:set>
                                      <p:cBhvr>
                                        <p:cTn id="44" dur="80"/>
                                        <p:tgtEl>
                                          <p:spTgt spid="9">
                                            <p:txEl>
                                              <p:pRg st="0" end="0"/>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989" name="Picture 5" descr="D:\Пожары\Учебный фильм УрИ ГПС МЧС РоссииАзбука пожарной безопасности.mp4_snapshot_08.40_[2015.10.07_14.03.08].jpg"/>
          <p:cNvPicPr>
            <a:picLocks noChangeAspect="1" noChangeArrowheads="1"/>
          </p:cNvPicPr>
          <p:nvPr/>
        </p:nvPicPr>
        <p:blipFill>
          <a:blip r:embed="rId2"/>
          <a:srcRect/>
          <a:stretch>
            <a:fillRect/>
          </a:stretch>
        </p:blipFill>
        <p:spPr bwMode="auto">
          <a:xfrm>
            <a:off x="0" y="0"/>
            <a:ext cx="9144000" cy="6858000"/>
          </a:xfrm>
          <a:prstGeom prst="rect">
            <a:avLst/>
          </a:prstGeom>
          <a:noFill/>
        </p:spPr>
      </p:pic>
      <p:pic>
        <p:nvPicPr>
          <p:cNvPr id="41986" name="Picture 2" descr="D:\Пожары\Учебный фильм УрИ ГПС МЧС РоссииАзбука пожарной безопасности.mp4_snapshot_06.53_[2015.10.07_14.00.17].jpg"/>
          <p:cNvPicPr>
            <a:picLocks noChangeAspect="1" noChangeArrowheads="1"/>
          </p:cNvPicPr>
          <p:nvPr/>
        </p:nvPicPr>
        <p:blipFill>
          <a:blip r:embed="rId3"/>
          <a:srcRect/>
          <a:stretch>
            <a:fillRect/>
          </a:stretch>
        </p:blipFill>
        <p:spPr bwMode="auto">
          <a:xfrm>
            <a:off x="0" y="0"/>
            <a:ext cx="5965189" cy="3352800"/>
          </a:xfrm>
          <a:prstGeom prst="rect">
            <a:avLst/>
          </a:prstGeom>
          <a:ln w="88900" cap="sq" cmpd="thickThin">
            <a:solidFill>
              <a:srgbClr val="000000"/>
            </a:solidFill>
            <a:prstDash val="solid"/>
            <a:miter lim="800000"/>
          </a:ln>
          <a:effectLst>
            <a:innerShdw blurRad="76200">
              <a:srgbClr val="000000"/>
            </a:innerShdw>
          </a:effectLst>
        </p:spPr>
      </p:pic>
      <p:pic>
        <p:nvPicPr>
          <p:cNvPr id="41988" name="Picture 4" descr="D:\Пожары\Учебный фильм УрИ ГПС МЧС РоссииАзбука пожарной безопасности.mp4_snapshot_07.39_[2015.10.07_14.01.27].jpg"/>
          <p:cNvPicPr>
            <a:picLocks noChangeAspect="1" noChangeArrowheads="1"/>
          </p:cNvPicPr>
          <p:nvPr/>
        </p:nvPicPr>
        <p:blipFill>
          <a:blip r:embed="rId4"/>
          <a:srcRect/>
          <a:stretch>
            <a:fillRect/>
          </a:stretch>
        </p:blipFill>
        <p:spPr bwMode="auto">
          <a:xfrm>
            <a:off x="3048000" y="3408664"/>
            <a:ext cx="6096000" cy="3449337"/>
          </a:xfrm>
          <a:prstGeom prst="rect">
            <a:avLst/>
          </a:prstGeom>
          <a:ln w="88900" cap="sq" cmpd="thickThin">
            <a:solidFill>
              <a:srgbClr val="000000"/>
            </a:solidFill>
            <a:prstDash val="solid"/>
            <a:miter lim="800000"/>
          </a:ln>
          <a:effectLst>
            <a:innerShdw blurRad="76200">
              <a:srgbClr val="000000"/>
            </a:innerShdw>
          </a:effectLst>
        </p:spPr>
      </p:pic>
      <p:sp>
        <p:nvSpPr>
          <p:cNvPr id="8" name="TextBox 7"/>
          <p:cNvSpPr txBox="1"/>
          <p:nvPr/>
        </p:nvSpPr>
        <p:spPr>
          <a:xfrm>
            <a:off x="1295400" y="685800"/>
            <a:ext cx="7010252" cy="2646878"/>
          </a:xfrm>
          <a:prstGeom prst="rect">
            <a:avLst/>
          </a:prstGeom>
          <a:noFill/>
        </p:spPr>
        <p:txBody>
          <a:bodyPr wrap="none" rtlCol="0">
            <a:spAutoFit/>
          </a:bodyPr>
          <a:lstStyle/>
          <a:p>
            <a:r>
              <a:rPr lang="ru-RU" sz="16600" b="1" dirty="0" smtClean="0">
                <a:solidFill>
                  <a:srgbClr val="FF0000"/>
                </a:solidFill>
                <a:effectLst>
                  <a:outerShdw blurRad="38100" dist="38100" dir="2700000" algn="tl">
                    <a:srgbClr val="000000">
                      <a:alpha val="43137"/>
                    </a:srgbClr>
                  </a:outerShdw>
                </a:effectLst>
              </a:rPr>
              <a:t>Д е т и</a:t>
            </a:r>
            <a:endParaRPr lang="ru-RU" b="1" dirty="0">
              <a:solidFill>
                <a:srgbClr val="FF0000"/>
              </a:solidFill>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8" presetClass="entr"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0" fill="hold"/>
                                        <p:tgtEl>
                                          <p:spTgt spid="8"/>
                                        </p:tgtEl>
                                        <p:attrNameLst>
                                          <p:attrName>ppt_x</p:attrName>
                                        </p:attrNameLst>
                                      </p:cBhvr>
                                      <p:tavLst>
                                        <p:tav tm="0">
                                          <p:val>
                                            <p:strVal val="#ppt_x"/>
                                          </p:val>
                                        </p:tav>
                                        <p:tav tm="100000">
                                          <p:val>
                                            <p:strVal val="#ppt_x"/>
                                          </p:val>
                                        </p:tav>
                                      </p:tavLst>
                                    </p:anim>
                                    <p:anim calcmode="lin" valueType="num">
                                      <p:cBhvr>
                                        <p:cTn id="8" dur="5000" fill="hold"/>
                                        <p:tgtEl>
                                          <p:spTgt spid="8"/>
                                        </p:tgtEl>
                                        <p:attrNameLst>
                                          <p:attrName>ppt_y</p:attrName>
                                        </p:attrNameLst>
                                      </p:cBhvr>
                                      <p:tavLst>
                                        <p:tav tm="0">
                                          <p:val>
                                            <p:strVal val="#ppt_y+1"/>
                                          </p:val>
                                        </p:tav>
                                        <p:tav tm="100000">
                                          <p:val>
                                            <p:strVal val="#ppt_y-1"/>
                                          </p:val>
                                        </p:tav>
                                      </p:tavLst>
                                    </p:anim>
                                  </p:childTnLst>
                                </p:cTn>
                              </p:par>
                            </p:childTnLst>
                          </p:cTn>
                        </p:par>
                        <p:par>
                          <p:cTn id="9" fill="hold">
                            <p:stCondLst>
                              <p:cond delay="5000"/>
                            </p:stCondLst>
                            <p:childTnLst>
                              <p:par>
                                <p:cTn id="10" presetID="10" presetClass="entr" presetSubtype="0" fill="hold" nodeType="afterEffect">
                                  <p:stCondLst>
                                    <p:cond delay="0"/>
                                  </p:stCondLst>
                                  <p:childTnLst>
                                    <p:set>
                                      <p:cBhvr>
                                        <p:cTn id="11" dur="1" fill="hold">
                                          <p:stCondLst>
                                            <p:cond delay="0"/>
                                          </p:stCondLst>
                                        </p:cTn>
                                        <p:tgtEl>
                                          <p:spTgt spid="41986"/>
                                        </p:tgtEl>
                                        <p:attrNameLst>
                                          <p:attrName>style.visibility</p:attrName>
                                        </p:attrNameLst>
                                      </p:cBhvr>
                                      <p:to>
                                        <p:strVal val="visible"/>
                                      </p:to>
                                    </p:set>
                                    <p:animEffect transition="in" filter="fade">
                                      <p:cBhvr>
                                        <p:cTn id="12" dur="500"/>
                                        <p:tgtEl>
                                          <p:spTgt spid="41986"/>
                                        </p:tgtEl>
                                      </p:cBhvr>
                                    </p:animEffect>
                                  </p:childTnLst>
                                </p:cTn>
                              </p:par>
                            </p:childTnLst>
                          </p:cTn>
                        </p:par>
                        <p:par>
                          <p:cTn id="13" fill="hold">
                            <p:stCondLst>
                              <p:cond delay="5500"/>
                            </p:stCondLst>
                            <p:childTnLst>
                              <p:par>
                                <p:cTn id="14" presetID="10" presetClass="entr" presetSubtype="0" fill="hold" nodeType="afterEffect">
                                  <p:stCondLst>
                                    <p:cond delay="0"/>
                                  </p:stCondLst>
                                  <p:childTnLst>
                                    <p:set>
                                      <p:cBhvr>
                                        <p:cTn id="15" dur="1" fill="hold">
                                          <p:stCondLst>
                                            <p:cond delay="0"/>
                                          </p:stCondLst>
                                        </p:cTn>
                                        <p:tgtEl>
                                          <p:spTgt spid="41988"/>
                                        </p:tgtEl>
                                        <p:attrNameLst>
                                          <p:attrName>style.visibility</p:attrName>
                                        </p:attrNameLst>
                                      </p:cBhvr>
                                      <p:to>
                                        <p:strVal val="visible"/>
                                      </p:to>
                                    </p:set>
                                    <p:animEffect transition="in" filter="fade">
                                      <p:cBhvr>
                                        <p:cTn id="16" dur="2000"/>
                                        <p:tgtEl>
                                          <p:spTgt spid="4198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D:\Пожары\Учебный фильм УрИ ГПС МЧС РоссииАзбука пожарной безопасности.mp4_snapshot_08.40_[2015.10.07_14.03.08].jpg"/>
          <p:cNvPicPr>
            <a:picLocks noChangeAspect="1" noChangeArrowheads="1"/>
          </p:cNvPicPr>
          <p:nvPr/>
        </p:nvPicPr>
        <p:blipFill>
          <a:blip r:embed="rId2"/>
          <a:srcRect/>
          <a:stretch>
            <a:fillRect/>
          </a:stretch>
        </p:blipFill>
        <p:spPr bwMode="auto">
          <a:xfrm>
            <a:off x="0" y="0"/>
            <a:ext cx="9144000" cy="6858000"/>
          </a:xfrm>
          <a:prstGeom prst="rect">
            <a:avLst/>
          </a:prstGeom>
          <a:noFill/>
        </p:spPr>
      </p:pic>
      <p:pic>
        <p:nvPicPr>
          <p:cNvPr id="9218" name="Picture 2" descr="D:\Users\Андрей\Desktop\Пожары\Учебный фильм УрИ ГПС МЧС РоссииАзбука пожарной безопасности.mp4_snapshot_08.35_[2015.10.07_14.02.51].jpg"/>
          <p:cNvPicPr>
            <a:picLocks noChangeAspect="1" noChangeArrowheads="1"/>
          </p:cNvPicPr>
          <p:nvPr/>
        </p:nvPicPr>
        <p:blipFill>
          <a:blip r:embed="rId3"/>
          <a:srcRect/>
          <a:stretch>
            <a:fillRect/>
          </a:stretch>
        </p:blipFill>
        <p:spPr bwMode="auto">
          <a:xfrm>
            <a:off x="152400" y="152400"/>
            <a:ext cx="3118168" cy="17526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pic>
        <p:nvPicPr>
          <p:cNvPr id="9219" name="Picture 3" descr="D:\Users\Андрей\Desktop\Пожары\Учебный фильм УрИ ГПС МЧС РоссииАзбука пожарной безопасности.mp4_snapshot_08.46_[2015.10.07_14.03.20].jpg"/>
          <p:cNvPicPr>
            <a:picLocks noChangeAspect="1" noChangeArrowheads="1"/>
          </p:cNvPicPr>
          <p:nvPr/>
        </p:nvPicPr>
        <p:blipFill>
          <a:blip r:embed="rId4"/>
          <a:srcRect/>
          <a:stretch>
            <a:fillRect/>
          </a:stretch>
        </p:blipFill>
        <p:spPr bwMode="auto">
          <a:xfrm>
            <a:off x="304800" y="1752600"/>
            <a:ext cx="8541066" cy="4800600"/>
          </a:xfrm>
          <a:prstGeom prst="rect">
            <a:avLst/>
          </a:prstGeom>
          <a:ln w="88900" cap="sq" cmpd="thickThin">
            <a:solidFill>
              <a:srgbClr val="000000"/>
            </a:solidFill>
            <a:prstDash val="solid"/>
            <a:miter lim="800000"/>
          </a:ln>
          <a:effectLst>
            <a:innerShdw blurRad="76200">
              <a:srgbClr val="000000"/>
            </a:innerShdw>
          </a:effectLst>
        </p:spPr>
      </p:pic>
      <p:pic>
        <p:nvPicPr>
          <p:cNvPr id="9220" name="Picture 4" descr="D:\Users\Андрей\Desktop\Пожары\Учебный фильм УрИ ГПС МЧС РоссииАзбука пожарной безопасности.mp4_snapshot_10.10_[2015.10.07_14.04.17].jpg"/>
          <p:cNvPicPr>
            <a:picLocks noChangeAspect="1" noChangeArrowheads="1"/>
          </p:cNvPicPr>
          <p:nvPr/>
        </p:nvPicPr>
        <p:blipFill>
          <a:blip r:embed="rId5">
            <a:duotone>
              <a:prstClr val="black"/>
              <a:schemeClr val="accent6">
                <a:tint val="45000"/>
                <a:satMod val="400000"/>
              </a:schemeClr>
            </a:duotone>
          </a:blip>
          <a:srcRect/>
          <a:stretch>
            <a:fillRect/>
          </a:stretch>
        </p:blipFill>
        <p:spPr bwMode="auto">
          <a:xfrm>
            <a:off x="4419600" y="152400"/>
            <a:ext cx="4552950" cy="2818777"/>
          </a:xfrm>
          <a:prstGeom prst="rect">
            <a:avLst/>
          </a:prstGeom>
          <a:ln w="88900" cap="sq" cmpd="thickThin">
            <a:solidFill>
              <a:srgbClr val="000000"/>
            </a:solidFill>
            <a:prstDash val="solid"/>
            <a:miter lim="800000"/>
          </a:ln>
          <a:effectLst>
            <a:innerShdw blurRad="76200">
              <a:srgbClr val="000000"/>
            </a:innerShdw>
          </a:effectLst>
        </p:spPr>
      </p:pic>
      <p:pic>
        <p:nvPicPr>
          <p:cNvPr id="9221" name="Picture 5" descr="D:\Users\Андрей\Desktop\Пожары\Учебный фильм УрИ ГПС МЧС РоссииАзбука пожарной безопасности.mp4_snapshot_26.58_[2015.10.07_14.34.54].jpg"/>
          <p:cNvPicPr>
            <a:picLocks noChangeAspect="1" noChangeArrowheads="1"/>
          </p:cNvPicPr>
          <p:nvPr/>
        </p:nvPicPr>
        <p:blipFill>
          <a:blip r:embed="rId6"/>
          <a:srcRect/>
          <a:stretch>
            <a:fillRect/>
          </a:stretch>
        </p:blipFill>
        <p:spPr bwMode="auto">
          <a:xfrm>
            <a:off x="152401" y="3097206"/>
            <a:ext cx="5867400" cy="3623450"/>
          </a:xfrm>
          <a:prstGeom prst="rect">
            <a:avLst/>
          </a:prstGeom>
          <a:ln w="88900" cap="sq" cmpd="thickThin">
            <a:solidFill>
              <a:srgbClr val="000000"/>
            </a:solidFill>
            <a:prstDash val="solid"/>
            <a:miter lim="800000"/>
          </a:ln>
          <a:effectLst>
            <a:innerShdw blurRad="76200">
              <a:srgbClr val="000000"/>
            </a:innerShdw>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mph" presetSubtype="0" fill="hold" nodeType="withEffect">
                                  <p:stCondLst>
                                    <p:cond delay="0"/>
                                  </p:stCondLst>
                                  <p:childTnLst>
                                    <p:animScale>
                                      <p:cBhvr>
                                        <p:cTn id="6" dur="2000" fill="hold"/>
                                        <p:tgtEl>
                                          <p:spTgt spid="9218"/>
                                        </p:tgtEl>
                                      </p:cBhvr>
                                      <p:by x="150000" y="150000"/>
                                    </p:animScale>
                                  </p:childTnLst>
                                </p:cTn>
                              </p:par>
                            </p:childTnLst>
                          </p:cTn>
                        </p:par>
                      </p:childTnLst>
                    </p:cTn>
                  </p:par>
                  <p:par>
                    <p:cTn id="7" fill="hold">
                      <p:stCondLst>
                        <p:cond delay="indefinite"/>
                      </p:stCondLst>
                      <p:childTnLst>
                        <p:par>
                          <p:cTn id="8" fill="hold">
                            <p:stCondLst>
                              <p:cond delay="0"/>
                            </p:stCondLst>
                            <p:childTnLst>
                              <p:par>
                                <p:cTn id="9" presetID="4" presetClass="entr" presetSubtype="16" fill="hold" nodeType="clickEffect">
                                  <p:stCondLst>
                                    <p:cond delay="0"/>
                                  </p:stCondLst>
                                  <p:childTnLst>
                                    <p:set>
                                      <p:cBhvr>
                                        <p:cTn id="10" dur="1" fill="hold">
                                          <p:stCondLst>
                                            <p:cond delay="0"/>
                                          </p:stCondLst>
                                        </p:cTn>
                                        <p:tgtEl>
                                          <p:spTgt spid="9219"/>
                                        </p:tgtEl>
                                        <p:attrNameLst>
                                          <p:attrName>style.visibility</p:attrName>
                                        </p:attrNameLst>
                                      </p:cBhvr>
                                      <p:to>
                                        <p:strVal val="visible"/>
                                      </p:to>
                                    </p:set>
                                    <p:animEffect transition="in" filter="box(in)">
                                      <p:cBhvr>
                                        <p:cTn id="11" dur="500"/>
                                        <p:tgtEl>
                                          <p:spTgt spid="9219"/>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nodeType="clickEffect">
                                  <p:stCondLst>
                                    <p:cond delay="0"/>
                                  </p:stCondLst>
                                  <p:childTnLst>
                                    <p:set>
                                      <p:cBhvr>
                                        <p:cTn id="15" dur="1" fill="hold">
                                          <p:stCondLst>
                                            <p:cond delay="0"/>
                                          </p:stCondLst>
                                        </p:cTn>
                                        <p:tgtEl>
                                          <p:spTgt spid="9221"/>
                                        </p:tgtEl>
                                        <p:attrNameLst>
                                          <p:attrName>style.visibility</p:attrName>
                                        </p:attrNameLst>
                                      </p:cBhvr>
                                      <p:to>
                                        <p:strVal val="visible"/>
                                      </p:to>
                                    </p:set>
                                    <p:animEffect transition="in" filter="fade">
                                      <p:cBhvr>
                                        <p:cTn id="16" dur="1000"/>
                                        <p:tgtEl>
                                          <p:spTgt spid="9221"/>
                                        </p:tgtEl>
                                      </p:cBhvr>
                                    </p:animEffect>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nodeType="clickEffect">
                                  <p:stCondLst>
                                    <p:cond delay="0"/>
                                  </p:stCondLst>
                                  <p:childTnLst>
                                    <p:set>
                                      <p:cBhvr>
                                        <p:cTn id="20" dur="1" fill="hold">
                                          <p:stCondLst>
                                            <p:cond delay="0"/>
                                          </p:stCondLst>
                                        </p:cTn>
                                        <p:tgtEl>
                                          <p:spTgt spid="9220"/>
                                        </p:tgtEl>
                                        <p:attrNameLst>
                                          <p:attrName>style.visibility</p:attrName>
                                        </p:attrNameLst>
                                      </p:cBhvr>
                                      <p:to>
                                        <p:strVal val="visible"/>
                                      </p:to>
                                    </p:set>
                                    <p:anim calcmode="lin" valueType="num">
                                      <p:cBhvr additive="base">
                                        <p:cTn id="21" dur="500" fill="hold"/>
                                        <p:tgtEl>
                                          <p:spTgt spid="9220"/>
                                        </p:tgtEl>
                                        <p:attrNameLst>
                                          <p:attrName>ppt_x</p:attrName>
                                        </p:attrNameLst>
                                      </p:cBhvr>
                                      <p:tavLst>
                                        <p:tav tm="0">
                                          <p:val>
                                            <p:strVal val="#ppt_x"/>
                                          </p:val>
                                        </p:tav>
                                        <p:tav tm="100000">
                                          <p:val>
                                            <p:strVal val="#ppt_x"/>
                                          </p:val>
                                        </p:tav>
                                      </p:tavLst>
                                    </p:anim>
                                    <p:anim calcmode="lin" valueType="num">
                                      <p:cBhvr additive="base">
                                        <p:cTn id="22" dur="500" fill="hold"/>
                                        <p:tgtEl>
                                          <p:spTgt spid="922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5" descr="D:\Пожары\Учебный фильм УрИ ГПС МЧС РоссииАзбука пожарной безопасности.mp4_snapshot_08.40_[2015.10.07_14.03.08].jpg"/>
          <p:cNvPicPr>
            <a:picLocks noChangeAspect="1" noChangeArrowheads="1"/>
          </p:cNvPicPr>
          <p:nvPr/>
        </p:nvPicPr>
        <p:blipFill>
          <a:blip r:embed="rId2"/>
          <a:srcRect/>
          <a:stretch>
            <a:fillRect/>
          </a:stretch>
        </p:blipFill>
        <p:spPr bwMode="auto">
          <a:xfrm>
            <a:off x="0" y="0"/>
            <a:ext cx="9144000" cy="6858000"/>
          </a:xfrm>
          <a:prstGeom prst="rect">
            <a:avLst/>
          </a:prstGeom>
          <a:noFill/>
        </p:spPr>
      </p:pic>
      <p:sp>
        <p:nvSpPr>
          <p:cNvPr id="2" name="Заголовок 1"/>
          <p:cNvSpPr>
            <a:spLocks noGrp="1"/>
          </p:cNvSpPr>
          <p:nvPr>
            <p:ph type="title"/>
          </p:nvPr>
        </p:nvSpPr>
        <p:spPr>
          <a:xfrm>
            <a:off x="457200" y="152400"/>
            <a:ext cx="8229600" cy="792162"/>
          </a:xfrm>
        </p:spPr>
        <p:txBody>
          <a:bodyPr/>
          <a:lstStyle/>
          <a:p>
            <a:r>
              <a:rPr lang="ru-RU" dirty="0" smtClean="0">
                <a:solidFill>
                  <a:schemeClr val="bg1"/>
                </a:solidFill>
                <a:effectLst>
                  <a:outerShdw blurRad="38100" dist="38100" dir="2700000" algn="tl">
                    <a:srgbClr val="000000">
                      <a:alpha val="43137"/>
                    </a:srgbClr>
                  </a:outerShdw>
                </a:effectLst>
              </a:rPr>
              <a:t>Последствия пожаров</a:t>
            </a:r>
            <a:endParaRPr lang="ru-RU" dirty="0">
              <a:solidFill>
                <a:schemeClr val="bg1"/>
              </a:solidFill>
              <a:effectLst>
                <a:outerShdw blurRad="38100" dist="38100" dir="2700000" algn="tl">
                  <a:srgbClr val="000000">
                    <a:alpha val="43137"/>
                  </a:srgbClr>
                </a:outerShdw>
              </a:effectLst>
            </a:endParaRPr>
          </a:p>
        </p:txBody>
      </p:sp>
      <p:pic>
        <p:nvPicPr>
          <p:cNvPr id="4099" name="Picture 3" descr="D:\Users\Андрей\Desktop\Пожары\Пожар в квартире.avi_snapshot_00.20_[2015.10.07_09.53.43].jpg"/>
          <p:cNvPicPr>
            <a:picLocks noChangeAspect="1" noChangeArrowheads="1"/>
          </p:cNvPicPr>
          <p:nvPr/>
        </p:nvPicPr>
        <p:blipFill>
          <a:blip r:embed="rId3"/>
          <a:srcRect/>
          <a:stretch>
            <a:fillRect/>
          </a:stretch>
        </p:blipFill>
        <p:spPr bwMode="auto">
          <a:xfrm>
            <a:off x="152400" y="762000"/>
            <a:ext cx="4191000" cy="3073400"/>
          </a:xfrm>
          <a:prstGeom prst="rect">
            <a:avLst/>
          </a:prstGeom>
          <a:noFill/>
        </p:spPr>
      </p:pic>
      <p:pic>
        <p:nvPicPr>
          <p:cNvPr id="40962" name="Picture 2" descr="D:\Пожары\Учебный фильм УрИ ГПС МЧС РоссииАзбука пожарной безопасности.mp4_snapshot_11.10_[2015.10.07_14.05.29].jpg"/>
          <p:cNvPicPr>
            <a:picLocks noChangeAspect="1" noChangeArrowheads="1"/>
          </p:cNvPicPr>
          <p:nvPr/>
        </p:nvPicPr>
        <p:blipFill>
          <a:blip r:embed="rId4"/>
          <a:srcRect/>
          <a:stretch>
            <a:fillRect/>
          </a:stretch>
        </p:blipFill>
        <p:spPr bwMode="auto">
          <a:xfrm>
            <a:off x="3393440" y="914400"/>
            <a:ext cx="5750560" cy="2438400"/>
          </a:xfrm>
          <a:prstGeom prst="rect">
            <a:avLst/>
          </a:prstGeom>
          <a:noFill/>
        </p:spPr>
      </p:pic>
      <p:pic>
        <p:nvPicPr>
          <p:cNvPr id="40963" name="Picture 3" descr="D:\Пожары\Технический регламент 12_toWMV.wmv_snapshot_02.49_[2015.10.07_10.18.29].jpg"/>
          <p:cNvPicPr>
            <a:picLocks noChangeAspect="1" noChangeArrowheads="1"/>
          </p:cNvPicPr>
          <p:nvPr/>
        </p:nvPicPr>
        <p:blipFill>
          <a:blip r:embed="rId5"/>
          <a:srcRect/>
          <a:stretch>
            <a:fillRect/>
          </a:stretch>
        </p:blipFill>
        <p:spPr bwMode="auto">
          <a:xfrm>
            <a:off x="381000" y="762000"/>
            <a:ext cx="4343400" cy="3304013"/>
          </a:xfrm>
          <a:prstGeom prst="rect">
            <a:avLst/>
          </a:prstGeom>
          <a:noFill/>
        </p:spPr>
      </p:pic>
      <p:pic>
        <p:nvPicPr>
          <p:cNvPr id="40965" name="Picture 5" descr="D:\Пожары\Учебный фильм УрИ ГПС МЧС РоссииАзбука пожарной безопасности.mp4_snapshot_19.26_[2015.10.07_14.27.07].jpg"/>
          <p:cNvPicPr>
            <a:picLocks noChangeAspect="1" noChangeArrowheads="1"/>
          </p:cNvPicPr>
          <p:nvPr/>
        </p:nvPicPr>
        <p:blipFill>
          <a:blip r:embed="rId6"/>
          <a:srcRect/>
          <a:stretch>
            <a:fillRect/>
          </a:stretch>
        </p:blipFill>
        <p:spPr bwMode="auto">
          <a:xfrm>
            <a:off x="4953000" y="838200"/>
            <a:ext cx="4054051" cy="3272315"/>
          </a:xfrm>
          <a:prstGeom prst="rect">
            <a:avLst/>
          </a:prstGeom>
          <a:noFill/>
        </p:spPr>
      </p:pic>
      <p:pic>
        <p:nvPicPr>
          <p:cNvPr id="10" name="Picture 2" descr="D:\Users\Андрей\Desktop\Пожары\videoplayback.wmv_snapshot_00.54_[2015.10.07_10.16.20].jpg"/>
          <p:cNvPicPr>
            <a:picLocks noChangeAspect="1" noChangeArrowheads="1"/>
          </p:cNvPicPr>
          <p:nvPr/>
        </p:nvPicPr>
        <p:blipFill>
          <a:blip r:embed="rId7"/>
          <a:srcRect/>
          <a:stretch>
            <a:fillRect/>
          </a:stretch>
        </p:blipFill>
        <p:spPr bwMode="auto">
          <a:xfrm>
            <a:off x="304800" y="1219200"/>
            <a:ext cx="8484226" cy="563880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099"/>
                                        </p:tgtEl>
                                        <p:attrNameLst>
                                          <p:attrName>style.visibility</p:attrName>
                                        </p:attrNameLst>
                                      </p:cBhvr>
                                      <p:to>
                                        <p:strVal val="visible"/>
                                      </p:to>
                                    </p:set>
                                    <p:animEffect transition="in" filter="fade">
                                      <p:cBhvr>
                                        <p:cTn id="12" dur="2000"/>
                                        <p:tgtEl>
                                          <p:spTgt spid="4099"/>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nodeType="clickEffect">
                                  <p:stCondLst>
                                    <p:cond delay="0"/>
                                  </p:stCondLst>
                                  <p:childTnLst>
                                    <p:set>
                                      <p:cBhvr>
                                        <p:cTn id="16" dur="1" fill="hold">
                                          <p:stCondLst>
                                            <p:cond delay="0"/>
                                          </p:stCondLst>
                                        </p:cTn>
                                        <p:tgtEl>
                                          <p:spTgt spid="40962"/>
                                        </p:tgtEl>
                                        <p:attrNameLst>
                                          <p:attrName>style.visibility</p:attrName>
                                        </p:attrNameLst>
                                      </p:cBhvr>
                                      <p:to>
                                        <p:strVal val="visible"/>
                                      </p:to>
                                    </p:set>
                                    <p:animEffect transition="in" filter="box(in)">
                                      <p:cBhvr>
                                        <p:cTn id="17" dur="500"/>
                                        <p:tgtEl>
                                          <p:spTgt spid="40962"/>
                                        </p:tgtEl>
                                      </p:cBhvr>
                                    </p:animEffect>
                                  </p:childTnLst>
                                </p:cTn>
                              </p:par>
                            </p:childTnLst>
                          </p:cTn>
                        </p:par>
                      </p:childTnLst>
                    </p:cTn>
                  </p:par>
                  <p:par>
                    <p:cTn id="18" fill="hold">
                      <p:stCondLst>
                        <p:cond delay="indefinite"/>
                      </p:stCondLst>
                      <p:childTnLst>
                        <p:par>
                          <p:cTn id="19" fill="hold">
                            <p:stCondLst>
                              <p:cond delay="0"/>
                            </p:stCondLst>
                            <p:childTnLst>
                              <p:par>
                                <p:cTn id="20" presetID="2" presetClass="entr" presetSubtype="8" fill="hold" nodeType="clickEffect">
                                  <p:stCondLst>
                                    <p:cond delay="0"/>
                                  </p:stCondLst>
                                  <p:childTnLst>
                                    <p:set>
                                      <p:cBhvr>
                                        <p:cTn id="21" dur="1" fill="hold">
                                          <p:stCondLst>
                                            <p:cond delay="0"/>
                                          </p:stCondLst>
                                        </p:cTn>
                                        <p:tgtEl>
                                          <p:spTgt spid="40963"/>
                                        </p:tgtEl>
                                        <p:attrNameLst>
                                          <p:attrName>style.visibility</p:attrName>
                                        </p:attrNameLst>
                                      </p:cBhvr>
                                      <p:to>
                                        <p:strVal val="visible"/>
                                      </p:to>
                                    </p:set>
                                    <p:anim calcmode="lin" valueType="num">
                                      <p:cBhvr additive="base">
                                        <p:cTn id="22" dur="500" fill="hold"/>
                                        <p:tgtEl>
                                          <p:spTgt spid="40963"/>
                                        </p:tgtEl>
                                        <p:attrNameLst>
                                          <p:attrName>ppt_x</p:attrName>
                                        </p:attrNameLst>
                                      </p:cBhvr>
                                      <p:tavLst>
                                        <p:tav tm="0">
                                          <p:val>
                                            <p:strVal val="0-#ppt_w/2"/>
                                          </p:val>
                                        </p:tav>
                                        <p:tav tm="100000">
                                          <p:val>
                                            <p:strVal val="#ppt_x"/>
                                          </p:val>
                                        </p:tav>
                                      </p:tavLst>
                                    </p:anim>
                                    <p:anim calcmode="lin" valueType="num">
                                      <p:cBhvr additive="base">
                                        <p:cTn id="23" dur="500" fill="hold"/>
                                        <p:tgtEl>
                                          <p:spTgt spid="40963"/>
                                        </p:tgtEl>
                                        <p:attrNameLst>
                                          <p:attrName>ppt_y</p:attrName>
                                        </p:attrNameLst>
                                      </p:cBhvr>
                                      <p:tavLst>
                                        <p:tav tm="0">
                                          <p:val>
                                            <p:strVal val="#ppt_y"/>
                                          </p:val>
                                        </p:tav>
                                        <p:tav tm="100000">
                                          <p:val>
                                            <p:strVal val="#ppt_y"/>
                                          </p:val>
                                        </p:tav>
                                      </p:tavLst>
                                    </p:anim>
                                  </p:childTnLst>
                                </p:cTn>
                              </p:par>
                            </p:childTnLst>
                          </p:cTn>
                        </p:par>
                        <p:par>
                          <p:cTn id="24" fill="hold">
                            <p:stCondLst>
                              <p:cond delay="500"/>
                            </p:stCondLst>
                            <p:childTnLst>
                              <p:par>
                                <p:cTn id="25" presetID="4" presetClass="entr" presetSubtype="16" fill="hold" nodeType="afterEffect">
                                  <p:stCondLst>
                                    <p:cond delay="0"/>
                                  </p:stCondLst>
                                  <p:childTnLst>
                                    <p:set>
                                      <p:cBhvr>
                                        <p:cTn id="26" dur="1" fill="hold">
                                          <p:stCondLst>
                                            <p:cond delay="0"/>
                                          </p:stCondLst>
                                        </p:cTn>
                                        <p:tgtEl>
                                          <p:spTgt spid="40965"/>
                                        </p:tgtEl>
                                        <p:attrNameLst>
                                          <p:attrName>style.visibility</p:attrName>
                                        </p:attrNameLst>
                                      </p:cBhvr>
                                      <p:to>
                                        <p:strVal val="visible"/>
                                      </p:to>
                                    </p:set>
                                    <p:animEffect transition="in" filter="box(in)">
                                      <p:cBhvr>
                                        <p:cTn id="27" dur="1000"/>
                                        <p:tgtEl>
                                          <p:spTgt spid="40965"/>
                                        </p:tgtEl>
                                      </p:cBhvr>
                                    </p:animEffect>
                                  </p:childTnLst>
                                </p:cTn>
                              </p:par>
                            </p:childTnLst>
                          </p:cTn>
                        </p:par>
                        <p:par>
                          <p:cTn id="28" fill="hold">
                            <p:stCondLst>
                              <p:cond delay="1500"/>
                            </p:stCondLst>
                            <p:childTnLst>
                              <p:par>
                                <p:cTn id="29" presetID="5" presetClass="entr" presetSubtype="10" fill="hold" nodeType="after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checkerboard(across)">
                                      <p:cBhvr>
                                        <p:cTn id="31" dur="2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D:\Users\Андрей\Desktop\Пожары\VTS_01_1.VOB_snapshot_02.13_[2015.10.07_15.17.16].jpg"/>
          <p:cNvPicPr>
            <a:picLocks noChangeAspect="1" noChangeArrowheads="1"/>
          </p:cNvPicPr>
          <p:nvPr/>
        </p:nvPicPr>
        <p:blipFill>
          <a:blip r:embed="rId3"/>
          <a:srcRect/>
          <a:stretch>
            <a:fillRect/>
          </a:stretch>
        </p:blipFill>
        <p:spPr bwMode="auto">
          <a:xfrm>
            <a:off x="0" y="0"/>
            <a:ext cx="9144000" cy="6858000"/>
          </a:xfrm>
          <a:prstGeom prst="rect">
            <a:avLst/>
          </a:prstGeom>
          <a:noFill/>
        </p:spPr>
      </p:pic>
      <p:sp>
        <p:nvSpPr>
          <p:cNvPr id="2" name="Заголовок 1"/>
          <p:cNvSpPr>
            <a:spLocks noGrp="1"/>
          </p:cNvSpPr>
          <p:nvPr>
            <p:ph type="title"/>
          </p:nvPr>
        </p:nvSpPr>
        <p:spPr>
          <a:xfrm>
            <a:off x="533400" y="0"/>
            <a:ext cx="8229600" cy="1143000"/>
          </a:xfrm>
          <a:solidFill>
            <a:srgbClr val="FF0000"/>
          </a:solidFill>
        </p:spPr>
        <p:txBody>
          <a:bodyPr rtlCol="0">
            <a:normAutofit/>
          </a:bodyPr>
          <a:lstStyle/>
          <a:p>
            <a:pPr marL="54864" eaLnBrk="1" fontAlgn="auto" hangingPunct="1">
              <a:spcAft>
                <a:spcPts val="0"/>
              </a:spcAft>
              <a:defRPr/>
            </a:pPr>
            <a:r>
              <a:rPr lang="ru-RU" b="1" dirty="0" smtClean="0">
                <a:solidFill>
                  <a:schemeClr val="tx2">
                    <a:tint val="100000"/>
                    <a:shade val="90000"/>
                    <a:satMod val="250000"/>
                    <a:alpha val="100000"/>
                  </a:schemeClr>
                </a:solidFill>
              </a:rPr>
              <a:t>Причины и виды пожаров</a:t>
            </a:r>
            <a:endParaRPr lang="ru-RU" b="1" dirty="0">
              <a:solidFill>
                <a:schemeClr val="tx2">
                  <a:tint val="100000"/>
                  <a:shade val="90000"/>
                  <a:satMod val="250000"/>
                  <a:alpha val="100000"/>
                </a:schemeClr>
              </a:solidFill>
            </a:endParaRPr>
          </a:p>
        </p:txBody>
      </p:sp>
      <p:sp>
        <p:nvSpPr>
          <p:cNvPr id="3" name="Содержимое 2"/>
          <p:cNvSpPr>
            <a:spLocks noGrp="1"/>
          </p:cNvSpPr>
          <p:nvPr>
            <p:ph idx="1"/>
          </p:nvPr>
        </p:nvSpPr>
        <p:spPr>
          <a:xfrm>
            <a:off x="533400" y="1219200"/>
            <a:ext cx="8229600" cy="5257800"/>
          </a:xfrm>
        </p:spPr>
        <p:txBody>
          <a:bodyPr rtlCol="0">
            <a:normAutofit fontScale="85000" lnSpcReduction="20000"/>
          </a:bodyPr>
          <a:lstStyle/>
          <a:p>
            <a:pPr eaLnBrk="1" fontAlgn="auto" hangingPunct="1">
              <a:spcBef>
                <a:spcPts val="0"/>
              </a:spcBef>
              <a:spcAft>
                <a:spcPts val="0"/>
              </a:spcAft>
              <a:buNone/>
              <a:defRPr/>
            </a:pPr>
            <a:r>
              <a:rPr lang="ru-RU" b="1" dirty="0" smtClean="0">
                <a:solidFill>
                  <a:srgbClr val="FFFF00"/>
                </a:solidFill>
                <a:effectLst>
                  <a:outerShdw blurRad="38100" dist="38100" dir="2700000" algn="tl">
                    <a:srgbClr val="000000">
                      <a:alpha val="43137"/>
                    </a:srgbClr>
                  </a:outerShdw>
                </a:effectLst>
              </a:rPr>
              <a:t>Причинами возникновения пожаров чаще всего являются: </a:t>
            </a:r>
          </a:p>
          <a:p>
            <a:pPr eaLnBrk="1" fontAlgn="auto" hangingPunct="1">
              <a:spcBef>
                <a:spcPts val="0"/>
              </a:spcBef>
              <a:spcAft>
                <a:spcPts val="0"/>
              </a:spcAft>
              <a:buFont typeface="Wingdings 2"/>
              <a:buChar char=""/>
              <a:defRPr/>
            </a:pPr>
            <a:r>
              <a:rPr lang="ru-RU" b="1" dirty="0" smtClean="0">
                <a:solidFill>
                  <a:srgbClr val="FFFF00"/>
                </a:solidFill>
                <a:effectLst>
                  <a:outerShdw blurRad="38100" dist="38100" dir="2700000" algn="tl">
                    <a:srgbClr val="000000">
                      <a:alpha val="43137"/>
                    </a:srgbClr>
                  </a:outerShdw>
                </a:effectLst>
              </a:rPr>
              <a:t>неосторожное обращение с огнем,</a:t>
            </a:r>
          </a:p>
          <a:p>
            <a:pPr eaLnBrk="1" fontAlgn="auto" hangingPunct="1">
              <a:spcBef>
                <a:spcPts val="0"/>
              </a:spcBef>
              <a:spcAft>
                <a:spcPts val="0"/>
              </a:spcAft>
              <a:buNone/>
              <a:defRPr/>
            </a:pPr>
            <a:r>
              <a:rPr lang="ru-RU" b="1" dirty="0" smtClean="0">
                <a:solidFill>
                  <a:srgbClr val="FFFF00"/>
                </a:solidFill>
                <a:effectLst>
                  <a:outerShdw blurRad="38100" dist="38100" dir="2700000" algn="tl">
                    <a:srgbClr val="000000">
                      <a:alpha val="43137"/>
                    </a:srgbClr>
                  </a:outerShdw>
                </a:effectLst>
              </a:rPr>
              <a:t> </a:t>
            </a:r>
          </a:p>
          <a:p>
            <a:pPr eaLnBrk="1" fontAlgn="auto" hangingPunct="1">
              <a:spcBef>
                <a:spcPts val="0"/>
              </a:spcBef>
              <a:spcAft>
                <a:spcPts val="0"/>
              </a:spcAft>
              <a:buFont typeface="Wingdings 2"/>
              <a:buChar char=""/>
              <a:defRPr/>
            </a:pPr>
            <a:r>
              <a:rPr lang="ru-RU" b="1" dirty="0" smtClean="0">
                <a:solidFill>
                  <a:srgbClr val="FFFF00"/>
                </a:solidFill>
                <a:effectLst>
                  <a:outerShdw blurRad="38100" dist="38100" dir="2700000" algn="tl">
                    <a:srgbClr val="000000">
                      <a:alpha val="43137"/>
                    </a:srgbClr>
                  </a:outerShdw>
                </a:effectLst>
              </a:rPr>
              <a:t>несоблюдение правил эксплуатации производственного оборудования и электрических устройств,</a:t>
            </a:r>
          </a:p>
          <a:p>
            <a:pPr eaLnBrk="1" fontAlgn="auto" hangingPunct="1">
              <a:spcBef>
                <a:spcPts val="0"/>
              </a:spcBef>
              <a:spcAft>
                <a:spcPts val="0"/>
              </a:spcAft>
              <a:buFont typeface="Wingdings 2"/>
              <a:buChar char=""/>
              <a:defRPr/>
            </a:pPr>
            <a:endParaRPr lang="ru-RU" b="1" dirty="0" smtClean="0">
              <a:solidFill>
                <a:srgbClr val="FFFF00"/>
              </a:solidFill>
              <a:effectLst>
                <a:outerShdw blurRad="38100" dist="38100" dir="2700000" algn="tl">
                  <a:srgbClr val="000000">
                    <a:alpha val="43137"/>
                  </a:srgbClr>
                </a:outerShdw>
              </a:effectLst>
            </a:endParaRPr>
          </a:p>
          <a:p>
            <a:pPr eaLnBrk="1" fontAlgn="auto" hangingPunct="1">
              <a:spcBef>
                <a:spcPts val="0"/>
              </a:spcBef>
              <a:spcAft>
                <a:spcPts val="0"/>
              </a:spcAft>
              <a:buFont typeface="Wingdings 2"/>
              <a:buChar char=""/>
              <a:defRPr/>
            </a:pPr>
            <a:r>
              <a:rPr lang="ru-RU" b="1" dirty="0" smtClean="0">
                <a:solidFill>
                  <a:srgbClr val="FFFF00"/>
                </a:solidFill>
                <a:effectLst>
                  <a:outerShdw blurRad="38100" dist="38100" dir="2700000" algn="tl">
                    <a:srgbClr val="000000">
                      <a:alpha val="43137"/>
                    </a:srgbClr>
                  </a:outerShdw>
                </a:effectLst>
              </a:rPr>
              <a:t> самовозгорание веществ и материалов,</a:t>
            </a:r>
          </a:p>
          <a:p>
            <a:pPr eaLnBrk="1" fontAlgn="auto" hangingPunct="1">
              <a:spcBef>
                <a:spcPts val="0"/>
              </a:spcBef>
              <a:spcAft>
                <a:spcPts val="0"/>
              </a:spcAft>
              <a:buFont typeface="Wingdings 2"/>
              <a:buChar char=""/>
              <a:defRPr/>
            </a:pPr>
            <a:endParaRPr lang="ru-RU" b="1" dirty="0" smtClean="0">
              <a:solidFill>
                <a:srgbClr val="FFFF00"/>
              </a:solidFill>
              <a:effectLst>
                <a:outerShdw blurRad="38100" dist="38100" dir="2700000" algn="tl">
                  <a:srgbClr val="000000">
                    <a:alpha val="43137"/>
                  </a:srgbClr>
                </a:outerShdw>
              </a:effectLst>
            </a:endParaRPr>
          </a:p>
          <a:p>
            <a:pPr eaLnBrk="1" fontAlgn="auto" hangingPunct="1">
              <a:spcBef>
                <a:spcPts val="0"/>
              </a:spcBef>
              <a:spcAft>
                <a:spcPts val="0"/>
              </a:spcAft>
              <a:buFont typeface="Wingdings 2"/>
              <a:buChar char=""/>
              <a:defRPr/>
            </a:pPr>
            <a:r>
              <a:rPr lang="ru-RU" b="1" dirty="0" smtClean="0">
                <a:solidFill>
                  <a:srgbClr val="FFFF00"/>
                </a:solidFill>
                <a:effectLst>
                  <a:outerShdw blurRad="38100" dist="38100" dir="2700000" algn="tl">
                    <a:srgbClr val="000000">
                      <a:alpha val="43137"/>
                    </a:srgbClr>
                  </a:outerShdw>
                </a:effectLst>
              </a:rPr>
              <a:t> разряды статического электричества,</a:t>
            </a:r>
          </a:p>
          <a:p>
            <a:pPr eaLnBrk="1" fontAlgn="auto" hangingPunct="1">
              <a:spcBef>
                <a:spcPts val="0"/>
              </a:spcBef>
              <a:spcAft>
                <a:spcPts val="0"/>
              </a:spcAft>
              <a:buFont typeface="Wingdings 2"/>
              <a:buChar char=""/>
              <a:defRPr/>
            </a:pPr>
            <a:endParaRPr lang="ru-RU" b="1" dirty="0" smtClean="0">
              <a:solidFill>
                <a:srgbClr val="FFFF00"/>
              </a:solidFill>
              <a:effectLst>
                <a:outerShdw blurRad="38100" dist="38100" dir="2700000" algn="tl">
                  <a:srgbClr val="000000">
                    <a:alpha val="43137"/>
                  </a:srgbClr>
                </a:outerShdw>
              </a:effectLst>
            </a:endParaRPr>
          </a:p>
          <a:p>
            <a:pPr eaLnBrk="1" fontAlgn="auto" hangingPunct="1">
              <a:spcBef>
                <a:spcPts val="0"/>
              </a:spcBef>
              <a:spcAft>
                <a:spcPts val="0"/>
              </a:spcAft>
              <a:buFont typeface="Wingdings 2"/>
              <a:buChar char=""/>
              <a:defRPr/>
            </a:pPr>
            <a:r>
              <a:rPr lang="ru-RU" b="1" dirty="0" smtClean="0">
                <a:solidFill>
                  <a:srgbClr val="FFFF00"/>
                </a:solidFill>
                <a:effectLst>
                  <a:outerShdw blurRad="38100" dist="38100" dir="2700000" algn="tl">
                    <a:srgbClr val="000000">
                      <a:alpha val="43137"/>
                    </a:srgbClr>
                  </a:outerShdw>
                </a:effectLst>
              </a:rPr>
              <a:t> грозовые разряды,</a:t>
            </a:r>
          </a:p>
          <a:p>
            <a:pPr eaLnBrk="1" fontAlgn="auto" hangingPunct="1">
              <a:spcBef>
                <a:spcPts val="0"/>
              </a:spcBef>
              <a:spcAft>
                <a:spcPts val="0"/>
              </a:spcAft>
              <a:buNone/>
              <a:defRPr/>
            </a:pPr>
            <a:r>
              <a:rPr lang="ru-RU" b="1" dirty="0" smtClean="0">
                <a:solidFill>
                  <a:srgbClr val="FFFF00"/>
                </a:solidFill>
                <a:effectLst>
                  <a:outerShdw blurRad="38100" dist="38100" dir="2700000" algn="tl">
                    <a:srgbClr val="000000">
                      <a:alpha val="43137"/>
                    </a:srgbClr>
                  </a:outerShdw>
                </a:effectLst>
              </a:rPr>
              <a:t> </a:t>
            </a:r>
          </a:p>
          <a:p>
            <a:pPr eaLnBrk="1" fontAlgn="auto" hangingPunct="1">
              <a:spcBef>
                <a:spcPts val="0"/>
              </a:spcBef>
              <a:spcAft>
                <a:spcPts val="0"/>
              </a:spcAft>
              <a:buFont typeface="Wingdings 2"/>
              <a:buChar char=""/>
              <a:defRPr/>
            </a:pPr>
            <a:r>
              <a:rPr lang="ru-RU" b="1" dirty="0" smtClean="0">
                <a:solidFill>
                  <a:srgbClr val="FFFF00"/>
                </a:solidFill>
                <a:effectLst>
                  <a:outerShdw blurRad="38100" dist="38100" dir="2700000" algn="tl">
                    <a:srgbClr val="000000">
                      <a:alpha val="43137"/>
                    </a:srgbClr>
                  </a:outerShdw>
                </a:effectLst>
              </a:rPr>
              <a:t>поджоги. </a:t>
            </a:r>
          </a:p>
        </p:txBody>
      </p:sp>
    </p:spTree>
  </p:cSld>
  <p:clrMapOvr>
    <a:masterClrMapping/>
  </p:clrMapOvr>
  <p:transition>
    <p:dissolv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010" name="Picture 2" descr="D:\Пожары\УЖЕ\Учебный фильм УрИ ГПС МЧС РоссииАзбука пожарной безопасности.mp4_snapshot_13.42_[2015.10.07_14.10.14].jpg"/>
          <p:cNvPicPr>
            <a:picLocks noChangeAspect="1" noChangeArrowheads="1"/>
          </p:cNvPicPr>
          <p:nvPr/>
        </p:nvPicPr>
        <p:blipFill>
          <a:blip r:embed="rId2"/>
          <a:srcRect/>
          <a:stretch>
            <a:fillRect/>
          </a:stretch>
        </p:blipFill>
        <p:spPr bwMode="auto">
          <a:xfrm>
            <a:off x="0" y="0"/>
            <a:ext cx="9144000" cy="6858000"/>
          </a:xfrm>
          <a:prstGeom prst="rect">
            <a:avLst/>
          </a:prstGeom>
          <a:noFill/>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D:\Пожары\Учебный фильм УрИ ГПС МЧС РоссииАзбука пожарной безопасности.mp4_snapshot_08.40_[2015.10.07_14.03.08].jpg"/>
          <p:cNvPicPr>
            <a:picLocks noChangeAspect="1" noChangeArrowheads="1"/>
          </p:cNvPicPr>
          <p:nvPr/>
        </p:nvPicPr>
        <p:blipFill>
          <a:blip r:embed="rId2"/>
          <a:srcRect/>
          <a:stretch>
            <a:fillRect/>
          </a:stretch>
        </p:blipFill>
        <p:spPr bwMode="auto">
          <a:xfrm>
            <a:off x="0" y="0"/>
            <a:ext cx="9144000" cy="6858000"/>
          </a:xfrm>
          <a:prstGeom prst="rect">
            <a:avLst/>
          </a:prstGeom>
          <a:noFill/>
        </p:spPr>
      </p:pic>
      <p:pic>
        <p:nvPicPr>
          <p:cNvPr id="8195" name="Picture 3" descr="D:\Users\Андрей\Desktop\Пожары\Учебный фильм УрИ ГПС МЧС РоссииАзбука пожарной безопасности.mp4_snapshot_11.34_[2015.10.07_14.06.04].jpg"/>
          <p:cNvPicPr>
            <a:picLocks noChangeAspect="1" noChangeArrowheads="1"/>
          </p:cNvPicPr>
          <p:nvPr/>
        </p:nvPicPr>
        <p:blipFill>
          <a:blip r:embed="rId3"/>
          <a:srcRect/>
          <a:stretch>
            <a:fillRect/>
          </a:stretch>
        </p:blipFill>
        <p:spPr bwMode="auto">
          <a:xfrm>
            <a:off x="381000" y="0"/>
            <a:ext cx="8486775" cy="4770084"/>
          </a:xfrm>
          <a:prstGeom prst="rect">
            <a:avLst/>
          </a:prstGeom>
          <a:ln>
            <a:noFill/>
          </a:ln>
          <a:effectLst>
            <a:softEdge rad="112500"/>
          </a:effectLst>
        </p:spPr>
      </p:pic>
      <p:pic>
        <p:nvPicPr>
          <p:cNvPr id="39938" name="Picture 2" descr="D:\Пожары\Учебный фильм УрИ ГПС МЧС РоссииАзбука пожарной безопасности.mp4_snapshot_14.14_[2015.10.07_14.13.42].jpg"/>
          <p:cNvPicPr>
            <a:picLocks noChangeAspect="1" noChangeArrowheads="1"/>
          </p:cNvPicPr>
          <p:nvPr/>
        </p:nvPicPr>
        <p:blipFill>
          <a:blip r:embed="rId4"/>
          <a:srcRect/>
          <a:stretch>
            <a:fillRect/>
          </a:stretch>
        </p:blipFill>
        <p:spPr bwMode="auto">
          <a:xfrm>
            <a:off x="0" y="3040682"/>
            <a:ext cx="6324600" cy="3817317"/>
          </a:xfrm>
          <a:prstGeom prst="rect">
            <a:avLst/>
          </a:prstGeom>
          <a:noFill/>
        </p:spPr>
      </p:pic>
      <p:pic>
        <p:nvPicPr>
          <p:cNvPr id="39939" name="Picture 3" descr="D:\Пожары\Учебный фильм УрИ ГПС МЧС РоссииАзбука пожарной безопасности.mp4_snapshot_15.01_[2015.10.07_14.16.14].jpg"/>
          <p:cNvPicPr>
            <a:picLocks noChangeAspect="1" noChangeArrowheads="1"/>
          </p:cNvPicPr>
          <p:nvPr/>
        </p:nvPicPr>
        <p:blipFill>
          <a:blip r:embed="rId5"/>
          <a:srcRect/>
          <a:stretch>
            <a:fillRect/>
          </a:stretch>
        </p:blipFill>
        <p:spPr bwMode="auto">
          <a:xfrm>
            <a:off x="762000" y="0"/>
            <a:ext cx="7620000" cy="3040862"/>
          </a:xfrm>
          <a:prstGeom prst="rect">
            <a:avLst/>
          </a:prstGeom>
          <a:noFill/>
        </p:spPr>
      </p:pic>
      <p:pic>
        <p:nvPicPr>
          <p:cNvPr id="7" name="Picture 2" descr="D:\Users\Андрей\Desktop\Пожары\Пожар в квартире.avi_snapshot_01.40_[2015.10.07_09.56.03].jpg"/>
          <p:cNvPicPr>
            <a:picLocks noChangeAspect="1" noChangeArrowheads="1"/>
          </p:cNvPicPr>
          <p:nvPr/>
        </p:nvPicPr>
        <p:blipFill>
          <a:blip r:embed="rId6" cstate="print"/>
          <a:srcRect/>
          <a:stretch>
            <a:fillRect/>
          </a:stretch>
        </p:blipFill>
        <p:spPr bwMode="auto">
          <a:xfrm>
            <a:off x="5715000" y="3124200"/>
            <a:ext cx="3429000" cy="350520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8195"/>
                                        </p:tgtEl>
                                        <p:attrNameLst>
                                          <p:attrName>style.visibility</p:attrName>
                                        </p:attrNameLst>
                                      </p:cBhvr>
                                      <p:to>
                                        <p:strVal val="visible"/>
                                      </p:to>
                                    </p:set>
                                    <p:animEffect transition="in" filter="blinds(horizontal)">
                                      <p:cBhvr>
                                        <p:cTn id="7" dur="500"/>
                                        <p:tgtEl>
                                          <p:spTgt spid="8195"/>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39938"/>
                                        </p:tgtEl>
                                        <p:attrNameLst>
                                          <p:attrName>style.visibility</p:attrName>
                                        </p:attrNameLst>
                                      </p:cBhvr>
                                      <p:to>
                                        <p:strVal val="visible"/>
                                      </p:to>
                                    </p:set>
                                    <p:animEffect transition="in" filter="checkerboard(across)">
                                      <p:cBhvr>
                                        <p:cTn id="12" dur="500"/>
                                        <p:tgtEl>
                                          <p:spTgt spid="39938"/>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9939"/>
                                        </p:tgtEl>
                                        <p:attrNameLst>
                                          <p:attrName>style.visibility</p:attrName>
                                        </p:attrNameLst>
                                      </p:cBhvr>
                                      <p:to>
                                        <p:strVal val="visible"/>
                                      </p:to>
                                    </p:set>
                                    <p:animEffect transition="in" filter="fade">
                                      <p:cBhvr>
                                        <p:cTn id="17" dur="2000"/>
                                        <p:tgtEl>
                                          <p:spTgt spid="39939"/>
                                        </p:tgtEl>
                                      </p:cBhvr>
                                    </p:animEffect>
                                  </p:childTnLst>
                                </p:cTn>
                              </p:par>
                              <p:par>
                                <p:cTn id="18" presetID="10" presetClass="entr" presetSubtype="0" fill="hold" nodeType="with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fade">
                                      <p:cBhvr>
                                        <p:cTn id="20"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D:\Пожары\Учебный фильм УрИ ГПС МЧС РоссииАзбука пожарной безопасности.mp4_snapshot_08.40_[2015.10.07_14.03.08].jpg"/>
          <p:cNvPicPr>
            <a:picLocks noChangeAspect="1" noChangeArrowheads="1"/>
          </p:cNvPicPr>
          <p:nvPr/>
        </p:nvPicPr>
        <p:blipFill>
          <a:blip r:embed="rId2"/>
          <a:srcRect/>
          <a:stretch>
            <a:fillRect/>
          </a:stretch>
        </p:blipFill>
        <p:spPr bwMode="auto">
          <a:xfrm>
            <a:off x="0" y="0"/>
            <a:ext cx="9144000" cy="6858000"/>
          </a:xfrm>
          <a:prstGeom prst="rect">
            <a:avLst/>
          </a:prstGeom>
          <a:noFill/>
        </p:spPr>
      </p:pic>
      <p:pic>
        <p:nvPicPr>
          <p:cNvPr id="34818" name="Picture 2" descr="D:\Пожары\Учебный фильм УрИ ГПС МЧС РоссииАзбука пожарной безопасности.mp4_snapshot_11.41_[2015.10.07_14.06.36].jpg"/>
          <p:cNvPicPr>
            <a:picLocks noChangeAspect="1" noChangeArrowheads="1"/>
          </p:cNvPicPr>
          <p:nvPr/>
        </p:nvPicPr>
        <p:blipFill>
          <a:blip r:embed="rId3"/>
          <a:srcRect/>
          <a:stretch>
            <a:fillRect/>
          </a:stretch>
        </p:blipFill>
        <p:spPr bwMode="auto">
          <a:xfrm>
            <a:off x="0" y="533400"/>
            <a:ext cx="6914198" cy="3886200"/>
          </a:xfrm>
          <a:prstGeom prst="rect">
            <a:avLst/>
          </a:prstGeom>
          <a:noFill/>
        </p:spPr>
      </p:pic>
      <p:sp>
        <p:nvSpPr>
          <p:cNvPr id="7" name="TextBox 6"/>
          <p:cNvSpPr txBox="1"/>
          <p:nvPr/>
        </p:nvSpPr>
        <p:spPr>
          <a:xfrm>
            <a:off x="2286000" y="0"/>
            <a:ext cx="5039713" cy="707886"/>
          </a:xfrm>
          <a:prstGeom prst="rect">
            <a:avLst/>
          </a:prstGeom>
          <a:noFill/>
        </p:spPr>
        <p:txBody>
          <a:bodyPr wrap="none" rtlCol="0">
            <a:spAutoFit/>
          </a:bodyPr>
          <a:lstStyle/>
          <a:p>
            <a:r>
              <a:rPr lang="ru-RU" sz="4000" b="1" dirty="0" smtClean="0">
                <a:solidFill>
                  <a:srgbClr val="92D050"/>
                </a:solidFill>
                <a:effectLst>
                  <a:outerShdw blurRad="38100" dist="38100" dir="2700000" algn="tl">
                    <a:srgbClr val="000000">
                      <a:alpha val="43137"/>
                    </a:srgbClr>
                  </a:outerShdw>
                </a:effectLst>
              </a:rPr>
              <a:t>Причины  пожаров</a:t>
            </a:r>
            <a:endParaRPr lang="ru-RU" sz="2000" dirty="0">
              <a:solidFill>
                <a:srgbClr val="92D050"/>
              </a:solidFill>
              <a:effectLst>
                <a:outerShdw blurRad="38100" dist="38100" dir="2700000" algn="tl">
                  <a:srgbClr val="000000">
                    <a:alpha val="43137"/>
                  </a:srgbClr>
                </a:outerShdw>
              </a:effectLst>
            </a:endParaRPr>
          </a:p>
        </p:txBody>
      </p:sp>
      <p:pic>
        <p:nvPicPr>
          <p:cNvPr id="8" name="Picture 2" descr="D:\Пожары\УЖЕ\Пожар в квартире.avi_snapshot_01.39_[2015.10.07_09.55.37].jpg"/>
          <p:cNvPicPr>
            <a:picLocks noChangeAspect="1" noChangeArrowheads="1"/>
          </p:cNvPicPr>
          <p:nvPr/>
        </p:nvPicPr>
        <p:blipFill>
          <a:blip r:embed="rId4"/>
          <a:srcRect/>
          <a:stretch>
            <a:fillRect/>
          </a:stretch>
        </p:blipFill>
        <p:spPr bwMode="auto">
          <a:xfrm>
            <a:off x="2286000" y="3124200"/>
            <a:ext cx="6858000" cy="373380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34818"/>
                                        </p:tgtEl>
                                        <p:attrNameLst>
                                          <p:attrName>style.visibility</p:attrName>
                                        </p:attrNameLst>
                                      </p:cBhvr>
                                      <p:to>
                                        <p:strVal val="visible"/>
                                      </p:to>
                                    </p:set>
                                    <p:animEffect transition="in" filter="diamond(in)">
                                      <p:cBhvr>
                                        <p:cTn id="7" dur="2000"/>
                                        <p:tgtEl>
                                          <p:spTgt spid="34818"/>
                                        </p:tgtEl>
                                      </p:cBhvr>
                                    </p:animEffect>
                                  </p:childTnLst>
                                </p:cTn>
                              </p:par>
                              <p:par>
                                <p:cTn id="8" presetID="8" presetClass="entr" presetSubtype="16"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diamond(in)">
                                      <p:cBhvr>
                                        <p:cTn id="10"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Пожары\VTS_01_1.VOB_snapshot_02.13_[2015.10.07_15.17.16].jpg"/>
          <p:cNvPicPr>
            <a:picLocks noChangeAspect="1" noChangeArrowheads="1"/>
          </p:cNvPicPr>
          <p:nvPr/>
        </p:nvPicPr>
        <p:blipFill>
          <a:blip r:embed="rId3"/>
          <a:srcRect/>
          <a:stretch>
            <a:fillRect/>
          </a:stretch>
        </p:blipFill>
        <p:spPr bwMode="auto">
          <a:xfrm>
            <a:off x="0" y="0"/>
            <a:ext cx="9144000" cy="6858000"/>
          </a:xfrm>
          <a:prstGeom prst="rect">
            <a:avLst/>
          </a:prstGeom>
          <a:noFill/>
        </p:spPr>
      </p:pic>
      <p:sp>
        <p:nvSpPr>
          <p:cNvPr id="7" name="Подзаголовок 6"/>
          <p:cNvSpPr>
            <a:spLocks noGrp="1"/>
          </p:cNvSpPr>
          <p:nvPr>
            <p:ph type="subTitle" idx="1"/>
          </p:nvPr>
        </p:nvSpPr>
        <p:spPr>
          <a:xfrm>
            <a:off x="609600" y="304800"/>
            <a:ext cx="8153400" cy="838200"/>
          </a:xfrm>
          <a:effectLst>
            <a:outerShdw blurRad="50800" dist="38100" dir="5400000" algn="t" rotWithShape="0">
              <a:prstClr val="black">
                <a:alpha val="40000"/>
              </a:prstClr>
            </a:outerShdw>
          </a:effectLst>
        </p:spPr>
        <p:txBody>
          <a:bodyPr/>
          <a:lstStyle/>
          <a:p>
            <a:r>
              <a:rPr lang="ru-RU" sz="4400" dirty="0" smtClean="0">
                <a:solidFill>
                  <a:srgbClr val="FFFF00"/>
                </a:solidFill>
              </a:rPr>
              <a:t>1. Общие сведения о горении</a:t>
            </a:r>
            <a:endParaRPr lang="ru-RU" sz="4400" dirty="0">
              <a:solidFill>
                <a:srgbClr val="FFFF00"/>
              </a:solidFill>
            </a:endParaRPr>
          </a:p>
        </p:txBody>
      </p:sp>
      <p:sp>
        <p:nvSpPr>
          <p:cNvPr id="5" name="TextBox 4"/>
          <p:cNvSpPr txBox="1"/>
          <p:nvPr/>
        </p:nvSpPr>
        <p:spPr>
          <a:xfrm>
            <a:off x="1905000" y="1295400"/>
            <a:ext cx="5994398" cy="461665"/>
          </a:xfrm>
          <a:prstGeom prst="rect">
            <a:avLst/>
          </a:prstGeom>
          <a:noFill/>
        </p:spPr>
        <p:txBody>
          <a:bodyPr wrap="none" rtlCol="0">
            <a:spAutoFit/>
          </a:bodyPr>
          <a:lstStyle/>
          <a:p>
            <a:r>
              <a:rPr lang="ru-RU" sz="2400" b="1" dirty="0" smtClean="0">
                <a:solidFill>
                  <a:schemeClr val="bg1"/>
                </a:solidFill>
                <a:effectLst>
                  <a:outerShdw blurRad="38100" dist="38100" dir="2700000" algn="tl">
                    <a:srgbClr val="000000">
                      <a:alpha val="43137"/>
                    </a:srgbClr>
                  </a:outerShdw>
                </a:effectLst>
              </a:rPr>
              <a:t>2. Статистика и последствия пожаров</a:t>
            </a:r>
            <a:endParaRPr lang="ru-RU" sz="2400" b="1" dirty="0">
              <a:solidFill>
                <a:schemeClr val="bg1"/>
              </a:solidFill>
              <a:effectLst>
                <a:outerShdw blurRad="38100" dist="38100" dir="2700000" algn="tl">
                  <a:srgbClr val="000000">
                    <a:alpha val="43137"/>
                  </a:srgbClr>
                </a:outerShdw>
              </a:effectLst>
            </a:endParaRPr>
          </a:p>
        </p:txBody>
      </p:sp>
      <p:sp>
        <p:nvSpPr>
          <p:cNvPr id="6" name="TextBox 5"/>
          <p:cNvSpPr txBox="1"/>
          <p:nvPr/>
        </p:nvSpPr>
        <p:spPr>
          <a:xfrm>
            <a:off x="1905000" y="2057400"/>
            <a:ext cx="4995022" cy="461665"/>
          </a:xfrm>
          <a:prstGeom prst="rect">
            <a:avLst/>
          </a:prstGeom>
          <a:noFill/>
        </p:spPr>
        <p:txBody>
          <a:bodyPr wrap="none" rtlCol="0">
            <a:spAutoFit/>
          </a:bodyPr>
          <a:lstStyle/>
          <a:p>
            <a:r>
              <a:rPr lang="ru-RU" sz="2400" b="1" dirty="0" smtClean="0">
                <a:solidFill>
                  <a:schemeClr val="bg1"/>
                </a:solidFill>
                <a:effectLst>
                  <a:outerShdw blurRad="38100" dist="38100" dir="2700000" algn="tl">
                    <a:srgbClr val="000000">
                      <a:alpha val="43137"/>
                    </a:srgbClr>
                  </a:outerShdw>
                </a:effectLst>
              </a:rPr>
              <a:t>3. Основные причины пожаров</a:t>
            </a:r>
            <a:endParaRPr lang="ru-RU" sz="2400" b="1" dirty="0">
              <a:solidFill>
                <a:schemeClr val="bg1"/>
              </a:solidFill>
              <a:effectLst>
                <a:outerShdw blurRad="38100" dist="38100" dir="2700000" algn="tl">
                  <a:srgbClr val="000000">
                    <a:alpha val="43137"/>
                  </a:srgbClr>
                </a:outerShdw>
              </a:effectLst>
            </a:endParaRPr>
          </a:p>
        </p:txBody>
      </p:sp>
      <p:sp>
        <p:nvSpPr>
          <p:cNvPr id="8" name="TextBox 7"/>
          <p:cNvSpPr txBox="1"/>
          <p:nvPr/>
        </p:nvSpPr>
        <p:spPr>
          <a:xfrm>
            <a:off x="1905000" y="2743200"/>
            <a:ext cx="5522730" cy="461665"/>
          </a:xfrm>
          <a:prstGeom prst="rect">
            <a:avLst/>
          </a:prstGeom>
          <a:noFill/>
        </p:spPr>
        <p:txBody>
          <a:bodyPr wrap="none" rtlCol="0">
            <a:spAutoFit/>
          </a:bodyPr>
          <a:lstStyle/>
          <a:p>
            <a:r>
              <a:rPr lang="ru-RU" sz="2400" b="1" dirty="0" smtClean="0">
                <a:solidFill>
                  <a:schemeClr val="bg1"/>
                </a:solidFill>
                <a:effectLst>
                  <a:outerShdw blurRad="38100" dist="38100" dir="2700000" algn="tl">
                    <a:srgbClr val="000000">
                      <a:alpha val="43137"/>
                    </a:srgbClr>
                  </a:outerShdw>
                </a:effectLst>
              </a:rPr>
              <a:t>4. Задачи пожарной профилактики</a:t>
            </a:r>
            <a:endParaRPr lang="ru-RU" sz="2400" b="1" dirty="0">
              <a:solidFill>
                <a:schemeClr val="bg1"/>
              </a:solidFill>
              <a:effectLst>
                <a:outerShdw blurRad="38100" dist="38100" dir="2700000" algn="tl">
                  <a:srgbClr val="000000">
                    <a:alpha val="43137"/>
                  </a:srgbClr>
                </a:outerShdw>
              </a:effectLst>
            </a:endParaRPr>
          </a:p>
        </p:txBody>
      </p:sp>
      <p:sp>
        <p:nvSpPr>
          <p:cNvPr id="9" name="TextBox 8"/>
          <p:cNvSpPr txBox="1"/>
          <p:nvPr/>
        </p:nvSpPr>
        <p:spPr>
          <a:xfrm>
            <a:off x="1905000" y="3505200"/>
            <a:ext cx="4238724" cy="461665"/>
          </a:xfrm>
          <a:prstGeom prst="rect">
            <a:avLst/>
          </a:prstGeom>
          <a:noFill/>
        </p:spPr>
        <p:txBody>
          <a:bodyPr wrap="none" rtlCol="0">
            <a:spAutoFit/>
          </a:bodyPr>
          <a:lstStyle/>
          <a:p>
            <a:r>
              <a:rPr lang="ru-RU" sz="2400" b="1" dirty="0" smtClean="0">
                <a:solidFill>
                  <a:schemeClr val="bg1"/>
                </a:solidFill>
                <a:effectLst>
                  <a:outerShdw blurRad="38100" dist="38100" dir="2700000" algn="tl">
                    <a:srgbClr val="000000">
                      <a:alpha val="43137"/>
                    </a:srgbClr>
                  </a:outerShdw>
                </a:effectLst>
              </a:rPr>
              <a:t>5. Виды пожарной охраны</a:t>
            </a:r>
            <a:endParaRPr lang="ru-RU" sz="2400" b="1" dirty="0">
              <a:solidFill>
                <a:schemeClr val="bg1"/>
              </a:solidFill>
              <a:effectLst>
                <a:outerShdw blurRad="38100" dist="38100" dir="2700000" algn="tl">
                  <a:srgbClr val="000000">
                    <a:alpha val="43137"/>
                  </a:srgbClr>
                </a:outerShdw>
              </a:effectLst>
            </a:endParaRPr>
          </a:p>
        </p:txBody>
      </p:sp>
      <p:sp>
        <p:nvSpPr>
          <p:cNvPr id="10" name="TextBox 9"/>
          <p:cNvSpPr txBox="1"/>
          <p:nvPr/>
        </p:nvSpPr>
        <p:spPr>
          <a:xfrm>
            <a:off x="1905000" y="4267200"/>
            <a:ext cx="6650154" cy="461665"/>
          </a:xfrm>
          <a:prstGeom prst="rect">
            <a:avLst/>
          </a:prstGeom>
          <a:noFill/>
        </p:spPr>
        <p:txBody>
          <a:bodyPr wrap="none" rtlCol="0">
            <a:spAutoFit/>
          </a:bodyPr>
          <a:lstStyle/>
          <a:p>
            <a:r>
              <a:rPr lang="ru-RU" sz="2400" b="1" dirty="0" smtClean="0">
                <a:solidFill>
                  <a:schemeClr val="bg1"/>
                </a:solidFill>
                <a:effectLst>
                  <a:outerShdw blurRad="38100" dist="38100" dir="2700000" algn="tl">
                    <a:srgbClr val="000000">
                      <a:alpha val="43137"/>
                    </a:srgbClr>
                  </a:outerShdw>
                </a:effectLst>
              </a:rPr>
              <a:t>6. Федеральная противопожарная служба</a:t>
            </a:r>
            <a:endParaRPr lang="ru-RU" sz="2400" b="1" dirty="0">
              <a:solidFill>
                <a:schemeClr val="bg1"/>
              </a:solidFill>
              <a:effectLst>
                <a:outerShdw blurRad="38100" dist="38100" dir="2700000" algn="tl">
                  <a:srgbClr val="000000">
                    <a:alpha val="43137"/>
                  </a:srgbClr>
                </a:outerShdw>
              </a:effectLst>
            </a:endParaRPr>
          </a:p>
        </p:txBody>
      </p:sp>
      <p:sp>
        <p:nvSpPr>
          <p:cNvPr id="12" name="TextBox 11"/>
          <p:cNvSpPr txBox="1"/>
          <p:nvPr/>
        </p:nvSpPr>
        <p:spPr>
          <a:xfrm>
            <a:off x="1905000" y="4953000"/>
            <a:ext cx="6096541" cy="461665"/>
          </a:xfrm>
          <a:prstGeom prst="rect">
            <a:avLst/>
          </a:prstGeom>
          <a:noFill/>
        </p:spPr>
        <p:txBody>
          <a:bodyPr wrap="none" rtlCol="0">
            <a:spAutoFit/>
          </a:bodyPr>
          <a:lstStyle/>
          <a:p>
            <a:r>
              <a:rPr lang="ru-RU" sz="2400" b="1" dirty="0" smtClean="0">
                <a:solidFill>
                  <a:schemeClr val="bg1"/>
                </a:solidFill>
                <a:effectLst>
                  <a:outerShdw blurRad="38100" dist="38100" dir="2700000" algn="tl">
                    <a:srgbClr val="000000">
                      <a:alpha val="43137"/>
                    </a:srgbClr>
                  </a:outerShdw>
                </a:effectLst>
              </a:rPr>
              <a:t>7. </a:t>
            </a:r>
            <a:r>
              <a:rPr lang="ru-RU" sz="2400" b="1" dirty="0" smtClean="0">
                <a:solidFill>
                  <a:schemeClr val="bg1"/>
                </a:solidFill>
                <a:effectLst>
                  <a:outerShdw blurRad="38100" dist="38100" dir="2700000" algn="tl">
                    <a:srgbClr val="000000">
                      <a:alpha val="43137"/>
                    </a:srgbClr>
                  </a:outerShdw>
                </a:effectLst>
              </a:rPr>
              <a:t>Государственный пожарный надзор</a:t>
            </a:r>
            <a:endParaRPr lang="ru-RU" sz="2400" b="1" dirty="0">
              <a:solidFill>
                <a:schemeClr val="bg1"/>
              </a:solidFill>
              <a:effectLst>
                <a:outerShdw blurRad="38100" dist="38100" dir="2700000" algn="tl">
                  <a:srgbClr val="000000">
                    <a:alpha val="43137"/>
                  </a:srgbClr>
                </a:outerShdw>
              </a:effectLst>
            </a:endParaRPr>
          </a:p>
        </p:txBody>
      </p:sp>
    </p:spTree>
  </p:cSld>
  <p:clrMapOvr>
    <a:masterClrMapping/>
  </p:clrMapOvr>
  <p:transition>
    <p:cut/>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5" descr="D:\Пожары\Учебный фильм УрИ ГПС МЧС РоссииАзбука пожарной безопасности.mp4_snapshot_08.40_[2015.10.07_14.03.08].jpg"/>
          <p:cNvPicPr>
            <a:picLocks noChangeAspect="1" noChangeArrowheads="1"/>
          </p:cNvPicPr>
          <p:nvPr/>
        </p:nvPicPr>
        <p:blipFill>
          <a:blip r:embed="rId2"/>
          <a:srcRect/>
          <a:stretch>
            <a:fillRect/>
          </a:stretch>
        </p:blipFill>
        <p:spPr bwMode="auto">
          <a:xfrm>
            <a:off x="0" y="0"/>
            <a:ext cx="9144000" cy="6858000"/>
          </a:xfrm>
          <a:prstGeom prst="rect">
            <a:avLst/>
          </a:prstGeom>
          <a:noFill/>
        </p:spPr>
      </p:pic>
      <p:pic>
        <p:nvPicPr>
          <p:cNvPr id="10242" name="Picture 2" descr="D:\Users\Андрей\Desktop\Пожары\Учебный фильм УрИ ГПС МЧС РоссииАзбука пожарной безопасности.mp4_snapshot_12.17_[2015.10.07_14.07.21].jpg"/>
          <p:cNvPicPr>
            <a:picLocks noChangeAspect="1" noChangeArrowheads="1"/>
          </p:cNvPicPr>
          <p:nvPr/>
        </p:nvPicPr>
        <p:blipFill>
          <a:blip r:embed="rId3"/>
          <a:srcRect/>
          <a:stretch>
            <a:fillRect/>
          </a:stretch>
        </p:blipFill>
        <p:spPr bwMode="auto">
          <a:xfrm>
            <a:off x="152400" y="685800"/>
            <a:ext cx="4829175" cy="2714290"/>
          </a:xfrm>
          <a:prstGeom prst="rect">
            <a:avLst/>
          </a:prstGeom>
          <a:noFill/>
        </p:spPr>
      </p:pic>
      <p:sp>
        <p:nvSpPr>
          <p:cNvPr id="8" name="TextBox 7"/>
          <p:cNvSpPr txBox="1"/>
          <p:nvPr/>
        </p:nvSpPr>
        <p:spPr>
          <a:xfrm>
            <a:off x="2286000" y="0"/>
            <a:ext cx="5039713" cy="707886"/>
          </a:xfrm>
          <a:prstGeom prst="rect">
            <a:avLst/>
          </a:prstGeom>
          <a:noFill/>
        </p:spPr>
        <p:txBody>
          <a:bodyPr wrap="none" rtlCol="0">
            <a:spAutoFit/>
          </a:bodyPr>
          <a:lstStyle/>
          <a:p>
            <a:r>
              <a:rPr lang="ru-RU" sz="4000" b="1" dirty="0" smtClean="0">
                <a:solidFill>
                  <a:srgbClr val="92D050"/>
                </a:solidFill>
                <a:effectLst>
                  <a:outerShdw blurRad="38100" dist="38100" dir="2700000" algn="tl">
                    <a:srgbClr val="000000">
                      <a:alpha val="43137"/>
                    </a:srgbClr>
                  </a:outerShdw>
                </a:effectLst>
              </a:rPr>
              <a:t>Причины  пожаров</a:t>
            </a:r>
            <a:endParaRPr lang="ru-RU" sz="2000" dirty="0">
              <a:solidFill>
                <a:srgbClr val="92D050"/>
              </a:solidFill>
              <a:effectLst>
                <a:outerShdw blurRad="38100" dist="38100" dir="2700000" algn="tl">
                  <a:srgbClr val="000000">
                    <a:alpha val="43137"/>
                  </a:srgbClr>
                </a:outerShdw>
              </a:effectLst>
            </a:endParaRPr>
          </a:p>
        </p:txBody>
      </p:sp>
      <p:pic>
        <p:nvPicPr>
          <p:cNvPr id="9" name="Picture 2" descr="D:\Users\Андрей\Desktop\Пожары\VTS_01_1.VOB_snapshot_05.11_[2015.10.07_15.19.38].jpg"/>
          <p:cNvPicPr>
            <a:picLocks noChangeAspect="1" noChangeArrowheads="1"/>
          </p:cNvPicPr>
          <p:nvPr/>
        </p:nvPicPr>
        <p:blipFill>
          <a:blip r:embed="rId4"/>
          <a:srcRect/>
          <a:stretch>
            <a:fillRect/>
          </a:stretch>
        </p:blipFill>
        <p:spPr bwMode="auto">
          <a:xfrm>
            <a:off x="0" y="3505200"/>
            <a:ext cx="4724400" cy="3211207"/>
          </a:xfrm>
          <a:prstGeom prst="rect">
            <a:avLst/>
          </a:prstGeom>
          <a:noFill/>
        </p:spPr>
      </p:pic>
      <p:pic>
        <p:nvPicPr>
          <p:cNvPr id="10" name="Picture 4" descr="D:\Users\Андрей\Desktop\Пожары\Учебный фильм УрИ ГПС МЧС РоссииАзбука пожарной безопасности.mp4_snapshot_17.15_[2015.10.07_14.24.16].jpg"/>
          <p:cNvPicPr>
            <a:picLocks noChangeAspect="1" noChangeArrowheads="1"/>
          </p:cNvPicPr>
          <p:nvPr/>
        </p:nvPicPr>
        <p:blipFill>
          <a:blip r:embed="rId5"/>
          <a:srcRect/>
          <a:stretch>
            <a:fillRect/>
          </a:stretch>
        </p:blipFill>
        <p:spPr bwMode="auto">
          <a:xfrm>
            <a:off x="4876800" y="3505200"/>
            <a:ext cx="4267200" cy="3200400"/>
          </a:xfrm>
          <a:prstGeom prst="rect">
            <a:avLst/>
          </a:prstGeom>
          <a:noFill/>
        </p:spPr>
      </p:pic>
      <p:pic>
        <p:nvPicPr>
          <p:cNvPr id="11" name="Picture 5" descr="D:\Users\Андрей\Desktop\Пожары\Учебный фильм УрИ ГПС МЧС РоссииАзбука пожарной безопасности.mp4_snapshot_16.53_[2015.10.07_14.20.44].jpg"/>
          <p:cNvPicPr>
            <a:picLocks noChangeAspect="1" noChangeArrowheads="1"/>
          </p:cNvPicPr>
          <p:nvPr/>
        </p:nvPicPr>
        <p:blipFill>
          <a:blip r:embed="rId6"/>
          <a:srcRect/>
          <a:stretch>
            <a:fillRect/>
          </a:stretch>
        </p:blipFill>
        <p:spPr bwMode="auto">
          <a:xfrm>
            <a:off x="5076825" y="762000"/>
            <a:ext cx="4067175" cy="259080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0242"/>
                                        </p:tgtEl>
                                        <p:attrNameLst>
                                          <p:attrName>style.visibility</p:attrName>
                                        </p:attrNameLst>
                                      </p:cBhvr>
                                      <p:to>
                                        <p:strVal val="visible"/>
                                      </p:to>
                                    </p:set>
                                    <p:animEffect transition="in" filter="blinds(horizontal)">
                                      <p:cBhvr>
                                        <p:cTn id="7" dur="500"/>
                                        <p:tgtEl>
                                          <p:spTgt spid="10242"/>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checkerboard(across)">
                                      <p:cBhvr>
                                        <p:cTn id="12" dur="500"/>
                                        <p:tgtEl>
                                          <p:spTgt spid="9"/>
                                        </p:tgtEl>
                                      </p:cBhvr>
                                    </p:animEffect>
                                  </p:childTnLst>
                                </p:cTn>
                              </p:par>
                              <p:par>
                                <p:cTn id="13" presetID="5" presetClass="entr" presetSubtype="10" fill="hold" nodeType="with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checkerboard(across)">
                                      <p:cBhvr>
                                        <p:cTn id="15" dur="500"/>
                                        <p:tgtEl>
                                          <p:spTgt spid="10"/>
                                        </p:tgtEl>
                                      </p:cBhvr>
                                    </p:animEffect>
                                  </p:childTnLst>
                                </p:cTn>
                              </p:par>
                            </p:childTnLst>
                          </p:cTn>
                        </p:par>
                        <p:par>
                          <p:cTn id="16" fill="hold">
                            <p:stCondLst>
                              <p:cond delay="500"/>
                            </p:stCondLst>
                            <p:childTnLst>
                              <p:par>
                                <p:cTn id="17" presetID="5" presetClass="entr" presetSubtype="10" fill="hold" nodeType="after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checkerboard(across)">
                                      <p:cBhvr>
                                        <p:cTn id="19"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5" descr="D:\Пожары\Учебный фильм УрИ ГПС МЧС РоссииАзбука пожарной безопасности.mp4_snapshot_08.40_[2015.10.07_14.03.08].jpg"/>
          <p:cNvPicPr>
            <a:picLocks noChangeAspect="1" noChangeArrowheads="1"/>
          </p:cNvPicPr>
          <p:nvPr/>
        </p:nvPicPr>
        <p:blipFill>
          <a:blip r:embed="rId2"/>
          <a:srcRect/>
          <a:stretch>
            <a:fillRect/>
          </a:stretch>
        </p:blipFill>
        <p:spPr bwMode="auto">
          <a:xfrm>
            <a:off x="0" y="0"/>
            <a:ext cx="9144000" cy="6858000"/>
          </a:xfrm>
          <a:prstGeom prst="rect">
            <a:avLst/>
          </a:prstGeom>
          <a:noFill/>
        </p:spPr>
      </p:pic>
      <p:sp>
        <p:nvSpPr>
          <p:cNvPr id="13" name="TextBox 12"/>
          <p:cNvSpPr txBox="1"/>
          <p:nvPr/>
        </p:nvSpPr>
        <p:spPr>
          <a:xfrm>
            <a:off x="2286000" y="0"/>
            <a:ext cx="5039713" cy="707886"/>
          </a:xfrm>
          <a:prstGeom prst="rect">
            <a:avLst/>
          </a:prstGeom>
          <a:noFill/>
        </p:spPr>
        <p:txBody>
          <a:bodyPr wrap="none" rtlCol="0">
            <a:spAutoFit/>
          </a:bodyPr>
          <a:lstStyle/>
          <a:p>
            <a:r>
              <a:rPr lang="ru-RU" sz="4000" b="1" dirty="0" smtClean="0">
                <a:solidFill>
                  <a:srgbClr val="92D050"/>
                </a:solidFill>
                <a:effectLst>
                  <a:outerShdw blurRad="38100" dist="38100" dir="2700000" algn="tl">
                    <a:srgbClr val="000000">
                      <a:alpha val="43137"/>
                    </a:srgbClr>
                  </a:outerShdw>
                </a:effectLst>
              </a:rPr>
              <a:t>Причины  пожаров</a:t>
            </a:r>
            <a:endParaRPr lang="ru-RU" sz="2000" dirty="0">
              <a:solidFill>
                <a:srgbClr val="92D050"/>
              </a:solidFill>
              <a:effectLst>
                <a:outerShdw blurRad="38100" dist="38100" dir="2700000" algn="tl">
                  <a:srgbClr val="000000">
                    <a:alpha val="43137"/>
                  </a:srgbClr>
                </a:outerShdw>
              </a:effectLst>
            </a:endParaRPr>
          </a:p>
        </p:txBody>
      </p:sp>
      <p:pic>
        <p:nvPicPr>
          <p:cNvPr id="14" name="Picture 4" descr="D:\Пожары\Учебный фильм УрИ ГПС МЧС РоссииАзбука пожарной безопасности.mp4_snapshot_12.24_[2015.10.07_14.08.13].jpg"/>
          <p:cNvPicPr>
            <a:picLocks noChangeAspect="1" noChangeArrowheads="1"/>
          </p:cNvPicPr>
          <p:nvPr/>
        </p:nvPicPr>
        <p:blipFill>
          <a:blip r:embed="rId3"/>
          <a:srcRect/>
          <a:stretch>
            <a:fillRect/>
          </a:stretch>
        </p:blipFill>
        <p:spPr bwMode="auto">
          <a:xfrm>
            <a:off x="1" y="685801"/>
            <a:ext cx="4800599" cy="2819400"/>
          </a:xfrm>
          <a:prstGeom prst="rect">
            <a:avLst/>
          </a:prstGeom>
          <a:noFill/>
        </p:spPr>
      </p:pic>
      <p:pic>
        <p:nvPicPr>
          <p:cNvPr id="15" name="Picture 5" descr="D:\Пожары\Учебный фильм УрИ ГПС МЧС РоссииАзбука пожарной безопасности.mp4_snapshot_12.31_[2015.10.07_14.08.28].jpg"/>
          <p:cNvPicPr>
            <a:picLocks noChangeAspect="1" noChangeArrowheads="1"/>
          </p:cNvPicPr>
          <p:nvPr/>
        </p:nvPicPr>
        <p:blipFill>
          <a:blip r:embed="rId4"/>
          <a:srcRect/>
          <a:stretch>
            <a:fillRect/>
          </a:stretch>
        </p:blipFill>
        <p:spPr bwMode="auto">
          <a:xfrm>
            <a:off x="4805681" y="685800"/>
            <a:ext cx="4338319" cy="2819400"/>
          </a:xfrm>
          <a:prstGeom prst="rect">
            <a:avLst/>
          </a:prstGeom>
          <a:noFill/>
        </p:spPr>
      </p:pic>
      <p:pic>
        <p:nvPicPr>
          <p:cNvPr id="16" name="Picture 3" descr="D:\Пожары\Учебный фильм УрИ ГПС МЧС РоссииАзбука пожарной безопасности.mp4_snapshot_18.55_[2015.10.07_14.26.30].jpg"/>
          <p:cNvPicPr>
            <a:picLocks noChangeAspect="1" noChangeArrowheads="1"/>
          </p:cNvPicPr>
          <p:nvPr/>
        </p:nvPicPr>
        <p:blipFill>
          <a:blip r:embed="rId5"/>
          <a:srcRect/>
          <a:stretch>
            <a:fillRect/>
          </a:stretch>
        </p:blipFill>
        <p:spPr bwMode="auto">
          <a:xfrm>
            <a:off x="1" y="3505200"/>
            <a:ext cx="4038599" cy="3352800"/>
          </a:xfrm>
          <a:prstGeom prst="rect">
            <a:avLst/>
          </a:prstGeom>
          <a:noFill/>
        </p:spPr>
      </p:pic>
      <p:pic>
        <p:nvPicPr>
          <p:cNvPr id="17" name="Picture 2" descr="D:\Пожары\Учебный фильм УрИ ГПС МЧС РоссииАзбука пожарной безопасности.mp4_snapshot_18.29_[2015.10.07_14.25.57].jpg"/>
          <p:cNvPicPr>
            <a:picLocks noChangeAspect="1" noChangeArrowheads="1"/>
          </p:cNvPicPr>
          <p:nvPr/>
        </p:nvPicPr>
        <p:blipFill>
          <a:blip r:embed="rId6"/>
          <a:srcRect/>
          <a:stretch>
            <a:fillRect/>
          </a:stretch>
        </p:blipFill>
        <p:spPr bwMode="auto">
          <a:xfrm>
            <a:off x="3810000" y="3505200"/>
            <a:ext cx="5334000" cy="335280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0-#ppt_w/2"/>
                                          </p:val>
                                        </p:tav>
                                        <p:tav tm="100000">
                                          <p:val>
                                            <p:strVal val="#ppt_x"/>
                                          </p:val>
                                        </p:tav>
                                      </p:tavLst>
                                    </p:anim>
                                    <p:anim calcmode="lin" valueType="num">
                                      <p:cBhvr additive="base">
                                        <p:cTn id="8" dur="500" fill="hold"/>
                                        <p:tgtEl>
                                          <p:spTgt spid="1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nodeType="afterEffect">
                                  <p:stCondLst>
                                    <p:cond delay="0"/>
                                  </p:stCondLst>
                                  <p:childTnLst>
                                    <p:set>
                                      <p:cBhvr>
                                        <p:cTn id="11" dur="1" fill="hold">
                                          <p:stCondLst>
                                            <p:cond delay="0"/>
                                          </p:stCondLst>
                                        </p:cTn>
                                        <p:tgtEl>
                                          <p:spTgt spid="15"/>
                                        </p:tgtEl>
                                        <p:attrNameLst>
                                          <p:attrName>style.visibility</p:attrName>
                                        </p:attrNameLst>
                                      </p:cBhvr>
                                      <p:to>
                                        <p:strVal val="visible"/>
                                      </p:to>
                                    </p:set>
                                    <p:anim calcmode="lin" valueType="num">
                                      <p:cBhvr additive="base">
                                        <p:cTn id="12" dur="500" fill="hold"/>
                                        <p:tgtEl>
                                          <p:spTgt spid="15"/>
                                        </p:tgtEl>
                                        <p:attrNameLst>
                                          <p:attrName>ppt_x</p:attrName>
                                        </p:attrNameLst>
                                      </p:cBhvr>
                                      <p:tavLst>
                                        <p:tav tm="0">
                                          <p:val>
                                            <p:strVal val="1+#ppt_w/2"/>
                                          </p:val>
                                        </p:tav>
                                        <p:tav tm="100000">
                                          <p:val>
                                            <p:strVal val="#ppt_x"/>
                                          </p:val>
                                        </p:tav>
                                      </p:tavLst>
                                    </p:anim>
                                    <p:anim calcmode="lin" valueType="num">
                                      <p:cBhvr additive="base">
                                        <p:cTn id="13" dur="500" fill="hold"/>
                                        <p:tgtEl>
                                          <p:spTgt spid="15"/>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4" presetClass="entr" presetSubtype="16" fill="hold" nodeType="clickEffect">
                                  <p:stCondLst>
                                    <p:cond delay="0"/>
                                  </p:stCondLst>
                                  <p:childTnLst>
                                    <p:set>
                                      <p:cBhvr>
                                        <p:cTn id="17" dur="1" fill="hold">
                                          <p:stCondLst>
                                            <p:cond delay="0"/>
                                          </p:stCondLst>
                                        </p:cTn>
                                        <p:tgtEl>
                                          <p:spTgt spid="16"/>
                                        </p:tgtEl>
                                        <p:attrNameLst>
                                          <p:attrName>style.visibility</p:attrName>
                                        </p:attrNameLst>
                                      </p:cBhvr>
                                      <p:to>
                                        <p:strVal val="visible"/>
                                      </p:to>
                                    </p:set>
                                    <p:animEffect transition="in" filter="box(in)">
                                      <p:cBhvr>
                                        <p:cTn id="18" dur="500"/>
                                        <p:tgtEl>
                                          <p:spTgt spid="16"/>
                                        </p:tgtEl>
                                      </p:cBhvr>
                                    </p:animEffect>
                                  </p:childTnLst>
                                </p:cTn>
                              </p:par>
                            </p:childTnLst>
                          </p:cTn>
                        </p:par>
                      </p:childTnLst>
                    </p:cTn>
                  </p:par>
                  <p:par>
                    <p:cTn id="19" fill="hold">
                      <p:stCondLst>
                        <p:cond delay="indefinite"/>
                      </p:stCondLst>
                      <p:childTnLst>
                        <p:par>
                          <p:cTn id="20" fill="hold">
                            <p:stCondLst>
                              <p:cond delay="0"/>
                            </p:stCondLst>
                            <p:childTnLst>
                              <p:par>
                                <p:cTn id="21" presetID="4" presetClass="entr" presetSubtype="16" fill="hold" nodeType="clickEffect">
                                  <p:stCondLst>
                                    <p:cond delay="0"/>
                                  </p:stCondLst>
                                  <p:childTnLst>
                                    <p:set>
                                      <p:cBhvr>
                                        <p:cTn id="22" dur="1" fill="hold">
                                          <p:stCondLst>
                                            <p:cond delay="0"/>
                                          </p:stCondLst>
                                        </p:cTn>
                                        <p:tgtEl>
                                          <p:spTgt spid="17"/>
                                        </p:tgtEl>
                                        <p:attrNameLst>
                                          <p:attrName>style.visibility</p:attrName>
                                        </p:attrNameLst>
                                      </p:cBhvr>
                                      <p:to>
                                        <p:strVal val="visible"/>
                                      </p:to>
                                    </p:set>
                                    <p:animEffect transition="in" filter="box(in)">
                                      <p:cBhvr>
                                        <p:cTn id="23"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D:\Пожары\Учебный фильм УрИ ГПС МЧС РоссииАзбука пожарной безопасности.mp4_snapshot_08.40_[2015.10.07_14.03.08].jpg"/>
          <p:cNvPicPr>
            <a:picLocks noChangeAspect="1" noChangeArrowheads="1"/>
          </p:cNvPicPr>
          <p:nvPr/>
        </p:nvPicPr>
        <p:blipFill>
          <a:blip r:embed="rId2"/>
          <a:srcRect/>
          <a:stretch>
            <a:fillRect/>
          </a:stretch>
        </p:blipFill>
        <p:spPr bwMode="auto">
          <a:xfrm>
            <a:off x="0" y="0"/>
            <a:ext cx="9144000" cy="6858000"/>
          </a:xfrm>
          <a:prstGeom prst="rect">
            <a:avLst/>
          </a:prstGeom>
          <a:noFill/>
        </p:spPr>
      </p:pic>
      <p:pic>
        <p:nvPicPr>
          <p:cNvPr id="38914" name="Picture 2" descr="D:\Пожары\Учебный фильм УрИ ГПС МЧС РоссииАзбука пожарной безопасности.mp4_snapshot_15.49_[2015.10.07_14.16.43].jpg"/>
          <p:cNvPicPr>
            <a:picLocks noChangeAspect="1" noChangeArrowheads="1"/>
          </p:cNvPicPr>
          <p:nvPr/>
        </p:nvPicPr>
        <p:blipFill>
          <a:blip r:embed="rId3"/>
          <a:srcRect/>
          <a:stretch>
            <a:fillRect/>
          </a:stretch>
        </p:blipFill>
        <p:spPr bwMode="auto">
          <a:xfrm>
            <a:off x="2907665" y="3352801"/>
            <a:ext cx="6236335" cy="3505200"/>
          </a:xfrm>
          <a:prstGeom prst="rect">
            <a:avLst/>
          </a:prstGeom>
          <a:noFill/>
        </p:spPr>
      </p:pic>
      <p:pic>
        <p:nvPicPr>
          <p:cNvPr id="38915" name="Picture 3" descr="D:\Пожары\Учебный фильм УрИ ГПС МЧС РоссииАзбука пожарной безопасности.mp4_snapshot_13.08_[2015.10.07_14.09.22].jpg"/>
          <p:cNvPicPr>
            <a:picLocks noChangeAspect="1" noChangeArrowheads="1"/>
          </p:cNvPicPr>
          <p:nvPr/>
        </p:nvPicPr>
        <p:blipFill>
          <a:blip r:embed="rId4"/>
          <a:srcRect/>
          <a:stretch>
            <a:fillRect/>
          </a:stretch>
        </p:blipFill>
        <p:spPr bwMode="auto">
          <a:xfrm>
            <a:off x="152400" y="685800"/>
            <a:ext cx="6019800" cy="3276600"/>
          </a:xfrm>
          <a:prstGeom prst="rect">
            <a:avLst/>
          </a:prstGeom>
          <a:noFill/>
        </p:spPr>
      </p:pic>
      <p:sp>
        <p:nvSpPr>
          <p:cNvPr id="7" name="TextBox 6"/>
          <p:cNvSpPr txBox="1"/>
          <p:nvPr/>
        </p:nvSpPr>
        <p:spPr>
          <a:xfrm>
            <a:off x="2286000" y="0"/>
            <a:ext cx="5039713" cy="707886"/>
          </a:xfrm>
          <a:prstGeom prst="rect">
            <a:avLst/>
          </a:prstGeom>
          <a:noFill/>
        </p:spPr>
        <p:txBody>
          <a:bodyPr wrap="none" rtlCol="0">
            <a:spAutoFit/>
          </a:bodyPr>
          <a:lstStyle/>
          <a:p>
            <a:r>
              <a:rPr lang="ru-RU" sz="4000" b="1" dirty="0" smtClean="0">
                <a:solidFill>
                  <a:srgbClr val="92D050"/>
                </a:solidFill>
                <a:effectLst>
                  <a:outerShdw blurRad="38100" dist="38100" dir="2700000" algn="tl">
                    <a:srgbClr val="000000">
                      <a:alpha val="43137"/>
                    </a:srgbClr>
                  </a:outerShdw>
                </a:effectLst>
              </a:rPr>
              <a:t>Причины  пожаров</a:t>
            </a:r>
            <a:endParaRPr lang="ru-RU" sz="2000" dirty="0">
              <a:solidFill>
                <a:srgbClr val="92D050"/>
              </a:solidFill>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8915"/>
                                        </p:tgtEl>
                                        <p:attrNameLst>
                                          <p:attrName>style.visibility</p:attrName>
                                        </p:attrNameLst>
                                      </p:cBhvr>
                                      <p:to>
                                        <p:strVal val="visible"/>
                                      </p:to>
                                    </p:set>
                                    <p:animEffect transition="in" filter="blinds(horizontal)">
                                      <p:cBhvr>
                                        <p:cTn id="7" dur="500"/>
                                        <p:tgtEl>
                                          <p:spTgt spid="38915"/>
                                        </p:tgtEl>
                                      </p:cBhvr>
                                    </p:animEffect>
                                  </p:childTnLst>
                                </p:cTn>
                              </p:par>
                              <p:par>
                                <p:cTn id="8" presetID="3" presetClass="entr" presetSubtype="10" fill="hold" nodeType="withEffect">
                                  <p:stCondLst>
                                    <p:cond delay="0"/>
                                  </p:stCondLst>
                                  <p:childTnLst>
                                    <p:set>
                                      <p:cBhvr>
                                        <p:cTn id="9" dur="1" fill="hold">
                                          <p:stCondLst>
                                            <p:cond delay="0"/>
                                          </p:stCondLst>
                                        </p:cTn>
                                        <p:tgtEl>
                                          <p:spTgt spid="38914"/>
                                        </p:tgtEl>
                                        <p:attrNameLst>
                                          <p:attrName>style.visibility</p:attrName>
                                        </p:attrNameLst>
                                      </p:cBhvr>
                                      <p:to>
                                        <p:strVal val="visible"/>
                                      </p:to>
                                    </p:set>
                                    <p:animEffect transition="in" filter="blinds(horizontal)">
                                      <p:cBhvr>
                                        <p:cTn id="10" dur="500"/>
                                        <p:tgtEl>
                                          <p:spTgt spid="389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5" descr="D:\Пожары\Учебный фильм УрИ ГПС МЧС РоссииАзбука пожарной безопасности.mp4_snapshot_08.40_[2015.10.07_14.03.08].jpg"/>
          <p:cNvPicPr>
            <a:picLocks noChangeAspect="1" noChangeArrowheads="1"/>
          </p:cNvPicPr>
          <p:nvPr/>
        </p:nvPicPr>
        <p:blipFill>
          <a:blip r:embed="rId2"/>
          <a:srcRect/>
          <a:stretch>
            <a:fillRect/>
          </a:stretch>
        </p:blipFill>
        <p:spPr bwMode="auto">
          <a:xfrm>
            <a:off x="0" y="0"/>
            <a:ext cx="9144000" cy="6858000"/>
          </a:xfrm>
          <a:prstGeom prst="rect">
            <a:avLst/>
          </a:prstGeom>
          <a:noFill/>
        </p:spPr>
      </p:pic>
      <p:sp>
        <p:nvSpPr>
          <p:cNvPr id="6" name="TextBox 5"/>
          <p:cNvSpPr txBox="1"/>
          <p:nvPr/>
        </p:nvSpPr>
        <p:spPr>
          <a:xfrm>
            <a:off x="2286000" y="0"/>
            <a:ext cx="5039713" cy="707886"/>
          </a:xfrm>
          <a:prstGeom prst="rect">
            <a:avLst/>
          </a:prstGeom>
          <a:noFill/>
        </p:spPr>
        <p:txBody>
          <a:bodyPr wrap="none" rtlCol="0">
            <a:spAutoFit/>
          </a:bodyPr>
          <a:lstStyle/>
          <a:p>
            <a:r>
              <a:rPr lang="ru-RU" sz="4000" b="1" dirty="0" smtClean="0">
                <a:solidFill>
                  <a:srgbClr val="92D050"/>
                </a:solidFill>
                <a:effectLst>
                  <a:outerShdw blurRad="38100" dist="38100" dir="2700000" algn="tl">
                    <a:srgbClr val="000000">
                      <a:alpha val="43137"/>
                    </a:srgbClr>
                  </a:outerShdw>
                </a:effectLst>
              </a:rPr>
              <a:t>Причины  пожаров</a:t>
            </a:r>
            <a:endParaRPr lang="ru-RU" sz="2000" dirty="0">
              <a:solidFill>
                <a:srgbClr val="92D050"/>
              </a:solidFill>
              <a:effectLst>
                <a:outerShdw blurRad="38100" dist="38100" dir="2700000" algn="tl">
                  <a:srgbClr val="000000">
                    <a:alpha val="43137"/>
                  </a:srgbClr>
                </a:outerShdw>
              </a:effectLst>
            </a:endParaRPr>
          </a:p>
        </p:txBody>
      </p:sp>
      <p:pic>
        <p:nvPicPr>
          <p:cNvPr id="8" name="Picture 2" descr="D:\Пожары\Учебный фильм УрИ ГПС МЧС РоссииАзбука пожарной безопасности.mp4_snapshot_13.24_[2015.10.07_14.11.42].jpg"/>
          <p:cNvPicPr>
            <a:picLocks noChangeAspect="1" noChangeArrowheads="1"/>
          </p:cNvPicPr>
          <p:nvPr/>
        </p:nvPicPr>
        <p:blipFill>
          <a:blip r:embed="rId3"/>
          <a:srcRect/>
          <a:stretch>
            <a:fillRect/>
          </a:stretch>
        </p:blipFill>
        <p:spPr bwMode="auto">
          <a:xfrm>
            <a:off x="533400" y="2057400"/>
            <a:ext cx="8134349" cy="4800600"/>
          </a:xfrm>
          <a:prstGeom prst="rect">
            <a:avLst/>
          </a:prstGeom>
          <a:noFill/>
        </p:spPr>
      </p:pic>
      <p:pic>
        <p:nvPicPr>
          <p:cNvPr id="9" name="Picture 3" descr="D:\Пожары\Учебный фильм УрИ ГПС МЧС РоссииАзбука пожарной безопасности.mp4_snapshot_12.37_[2015.10.07_14.08.43].jpg"/>
          <p:cNvPicPr>
            <a:picLocks noChangeAspect="1" noChangeArrowheads="1"/>
          </p:cNvPicPr>
          <p:nvPr/>
        </p:nvPicPr>
        <p:blipFill>
          <a:blip r:embed="rId4"/>
          <a:srcRect/>
          <a:stretch>
            <a:fillRect/>
          </a:stretch>
        </p:blipFill>
        <p:spPr bwMode="auto">
          <a:xfrm>
            <a:off x="152400" y="609600"/>
            <a:ext cx="8839200" cy="4267199"/>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3" presetClass="entr" presetSubtype="10" fill="hold" nodeType="click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blinds(horizontal)">
                                      <p:cBhvr>
                                        <p:cTn id="13"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D:\Users\Андрей\Desktop\Пожары\VTS_01_1.VOB_snapshot_02.13_[2015.10.07_15.17.16].jpg"/>
          <p:cNvPicPr>
            <a:picLocks noChangeAspect="1" noChangeArrowheads="1"/>
          </p:cNvPicPr>
          <p:nvPr/>
        </p:nvPicPr>
        <p:blipFill>
          <a:blip r:embed="rId2"/>
          <a:srcRect/>
          <a:stretch>
            <a:fillRect/>
          </a:stretch>
        </p:blipFill>
        <p:spPr bwMode="auto">
          <a:xfrm>
            <a:off x="0" y="0"/>
            <a:ext cx="9144000" cy="6858000"/>
          </a:xfrm>
          <a:prstGeom prst="rect">
            <a:avLst/>
          </a:prstGeom>
          <a:noFill/>
        </p:spPr>
      </p:pic>
      <p:sp>
        <p:nvSpPr>
          <p:cNvPr id="4" name="Прямоугольник 3"/>
          <p:cNvSpPr/>
          <p:nvPr/>
        </p:nvSpPr>
        <p:spPr>
          <a:xfrm>
            <a:off x="304800" y="457200"/>
            <a:ext cx="8610600" cy="6124754"/>
          </a:xfrm>
          <a:prstGeom prst="rect">
            <a:avLst/>
          </a:prstGeom>
        </p:spPr>
        <p:txBody>
          <a:bodyPr wrap="square">
            <a:spAutoFit/>
          </a:bodyPr>
          <a:lstStyle/>
          <a:p>
            <a:pPr eaLnBrk="1" fontAlgn="auto" hangingPunct="1">
              <a:spcBef>
                <a:spcPts val="0"/>
              </a:spcBef>
              <a:spcAft>
                <a:spcPts val="0"/>
              </a:spcAft>
              <a:buNone/>
              <a:defRPr/>
            </a:pPr>
            <a:r>
              <a:rPr lang="ru-RU" sz="2400" b="1" dirty="0" smtClean="0">
                <a:solidFill>
                  <a:srgbClr val="FFFF00"/>
                </a:solidFill>
                <a:effectLst>
                  <a:outerShdw blurRad="38100" dist="38100" dir="2700000" algn="tl">
                    <a:srgbClr val="000000">
                      <a:alpha val="43137"/>
                    </a:srgbClr>
                  </a:outerShdw>
                </a:effectLst>
              </a:rPr>
              <a:t>В зависимости от места возникновения различают: </a:t>
            </a:r>
          </a:p>
          <a:p>
            <a:pPr eaLnBrk="1" fontAlgn="auto" hangingPunct="1">
              <a:spcBef>
                <a:spcPts val="0"/>
              </a:spcBef>
              <a:spcAft>
                <a:spcPts val="0"/>
              </a:spcAft>
              <a:buNone/>
              <a:defRPr/>
            </a:pPr>
            <a:endParaRPr lang="ru-RU" sz="2400" b="1" dirty="0" smtClean="0">
              <a:solidFill>
                <a:srgbClr val="FFFF00"/>
              </a:solidFill>
              <a:effectLst>
                <a:outerShdw blurRad="38100" dist="38100" dir="2700000" algn="tl">
                  <a:srgbClr val="000000">
                    <a:alpha val="43137"/>
                  </a:srgbClr>
                </a:outerShdw>
              </a:effectLst>
            </a:endParaRPr>
          </a:p>
          <a:p>
            <a:pPr eaLnBrk="1" fontAlgn="auto" hangingPunct="1">
              <a:spcBef>
                <a:spcPts val="0"/>
              </a:spcBef>
              <a:spcAft>
                <a:spcPts val="0"/>
              </a:spcAft>
              <a:buNone/>
              <a:defRPr/>
            </a:pPr>
            <a:r>
              <a:rPr lang="ru-RU" sz="2400" b="1" dirty="0" smtClean="0">
                <a:solidFill>
                  <a:schemeClr val="accent6">
                    <a:lumMod val="40000"/>
                    <a:lumOff val="60000"/>
                  </a:schemeClr>
                </a:solidFill>
                <a:effectLst>
                  <a:outerShdw blurRad="38100" dist="38100" dir="2700000" algn="tl">
                    <a:srgbClr val="000000">
                      <a:alpha val="43137"/>
                    </a:srgbClr>
                  </a:outerShdw>
                </a:effectLst>
              </a:rPr>
              <a:t>пожары на транспортных средствах; </a:t>
            </a:r>
          </a:p>
          <a:p>
            <a:pPr eaLnBrk="1" fontAlgn="auto" hangingPunct="1">
              <a:spcBef>
                <a:spcPts val="0"/>
              </a:spcBef>
              <a:spcAft>
                <a:spcPts val="0"/>
              </a:spcAft>
              <a:buNone/>
              <a:defRPr/>
            </a:pPr>
            <a:endParaRPr lang="ru-RU" sz="2400" b="1" dirty="0" smtClean="0">
              <a:solidFill>
                <a:schemeClr val="accent6">
                  <a:lumMod val="40000"/>
                  <a:lumOff val="60000"/>
                </a:schemeClr>
              </a:solidFill>
              <a:effectLst>
                <a:outerShdw blurRad="38100" dist="38100" dir="2700000" algn="tl">
                  <a:srgbClr val="000000">
                    <a:alpha val="43137"/>
                  </a:srgbClr>
                </a:outerShdw>
              </a:effectLst>
            </a:endParaRPr>
          </a:p>
          <a:p>
            <a:pPr eaLnBrk="1" fontAlgn="auto" hangingPunct="1">
              <a:spcBef>
                <a:spcPts val="0"/>
              </a:spcBef>
              <a:spcAft>
                <a:spcPts val="0"/>
              </a:spcAft>
              <a:buNone/>
              <a:defRPr/>
            </a:pPr>
            <a:r>
              <a:rPr lang="ru-RU" sz="2400" b="1" dirty="0" smtClean="0">
                <a:solidFill>
                  <a:schemeClr val="accent6">
                    <a:lumMod val="40000"/>
                    <a:lumOff val="60000"/>
                  </a:schemeClr>
                </a:solidFill>
                <a:effectLst>
                  <a:outerShdw blurRad="38100" dist="38100" dir="2700000" algn="tl">
                    <a:srgbClr val="000000">
                      <a:alpha val="43137"/>
                    </a:srgbClr>
                  </a:outerShdw>
                </a:effectLst>
              </a:rPr>
              <a:t>степные и полевые пожары; </a:t>
            </a:r>
          </a:p>
          <a:p>
            <a:pPr eaLnBrk="1" fontAlgn="auto" hangingPunct="1">
              <a:spcBef>
                <a:spcPts val="0"/>
              </a:spcBef>
              <a:spcAft>
                <a:spcPts val="0"/>
              </a:spcAft>
              <a:buNone/>
              <a:defRPr/>
            </a:pPr>
            <a:endParaRPr lang="ru-RU" sz="2400" b="1" dirty="0" smtClean="0">
              <a:solidFill>
                <a:schemeClr val="accent6">
                  <a:lumMod val="40000"/>
                  <a:lumOff val="60000"/>
                </a:schemeClr>
              </a:solidFill>
              <a:effectLst>
                <a:outerShdw blurRad="38100" dist="38100" dir="2700000" algn="tl">
                  <a:srgbClr val="000000">
                    <a:alpha val="43137"/>
                  </a:srgbClr>
                </a:outerShdw>
              </a:effectLst>
            </a:endParaRPr>
          </a:p>
          <a:p>
            <a:pPr eaLnBrk="1" fontAlgn="auto" hangingPunct="1">
              <a:spcBef>
                <a:spcPts val="0"/>
              </a:spcBef>
              <a:spcAft>
                <a:spcPts val="0"/>
              </a:spcAft>
              <a:buNone/>
              <a:defRPr/>
            </a:pPr>
            <a:r>
              <a:rPr lang="ru-RU" sz="2400" b="1" dirty="0" smtClean="0">
                <a:solidFill>
                  <a:schemeClr val="accent6">
                    <a:lumMod val="40000"/>
                    <a:lumOff val="60000"/>
                  </a:schemeClr>
                </a:solidFill>
                <a:effectLst>
                  <a:outerShdw blurRad="38100" dist="38100" dir="2700000" algn="tl">
                    <a:srgbClr val="000000">
                      <a:alpha val="43137"/>
                    </a:srgbClr>
                  </a:outerShdw>
                </a:effectLst>
              </a:rPr>
              <a:t>подземные пожары в шахтах и рудниках; </a:t>
            </a:r>
          </a:p>
          <a:p>
            <a:pPr eaLnBrk="1" fontAlgn="auto" hangingPunct="1">
              <a:spcBef>
                <a:spcPts val="0"/>
              </a:spcBef>
              <a:spcAft>
                <a:spcPts val="0"/>
              </a:spcAft>
              <a:buNone/>
              <a:defRPr/>
            </a:pPr>
            <a:endParaRPr lang="ru-RU" sz="2400" b="1" dirty="0" smtClean="0">
              <a:solidFill>
                <a:schemeClr val="accent6">
                  <a:lumMod val="40000"/>
                  <a:lumOff val="60000"/>
                </a:schemeClr>
              </a:solidFill>
              <a:effectLst>
                <a:outerShdw blurRad="38100" dist="38100" dir="2700000" algn="tl">
                  <a:srgbClr val="000000">
                    <a:alpha val="43137"/>
                  </a:srgbClr>
                </a:outerShdw>
              </a:effectLst>
            </a:endParaRPr>
          </a:p>
          <a:p>
            <a:pPr eaLnBrk="1" fontAlgn="auto" hangingPunct="1">
              <a:spcBef>
                <a:spcPts val="0"/>
              </a:spcBef>
              <a:spcAft>
                <a:spcPts val="0"/>
              </a:spcAft>
              <a:buNone/>
              <a:defRPr/>
            </a:pPr>
            <a:r>
              <a:rPr lang="ru-RU" sz="2400" b="1" dirty="0" smtClean="0">
                <a:solidFill>
                  <a:schemeClr val="accent6">
                    <a:lumMod val="40000"/>
                    <a:lumOff val="60000"/>
                  </a:schemeClr>
                </a:solidFill>
                <a:effectLst>
                  <a:outerShdw blurRad="38100" dist="38100" dir="2700000" algn="tl">
                    <a:srgbClr val="000000">
                      <a:alpha val="43137"/>
                    </a:srgbClr>
                  </a:outerShdw>
                </a:effectLst>
              </a:rPr>
              <a:t>торфяные и лесные пожары; </a:t>
            </a:r>
          </a:p>
          <a:p>
            <a:pPr eaLnBrk="1" fontAlgn="auto" hangingPunct="1">
              <a:spcBef>
                <a:spcPts val="0"/>
              </a:spcBef>
              <a:spcAft>
                <a:spcPts val="0"/>
              </a:spcAft>
              <a:buNone/>
              <a:defRPr/>
            </a:pPr>
            <a:endParaRPr lang="ru-RU" sz="2400" b="1" dirty="0" smtClean="0">
              <a:solidFill>
                <a:schemeClr val="accent6">
                  <a:lumMod val="40000"/>
                  <a:lumOff val="60000"/>
                </a:schemeClr>
              </a:solidFill>
              <a:effectLst>
                <a:outerShdw blurRad="38100" dist="38100" dir="2700000" algn="tl">
                  <a:srgbClr val="000000">
                    <a:alpha val="43137"/>
                  </a:srgbClr>
                </a:outerShdw>
              </a:effectLst>
            </a:endParaRPr>
          </a:p>
          <a:p>
            <a:pPr eaLnBrk="1" fontAlgn="auto" hangingPunct="1">
              <a:spcBef>
                <a:spcPts val="0"/>
              </a:spcBef>
              <a:spcAft>
                <a:spcPts val="0"/>
              </a:spcAft>
              <a:buNone/>
              <a:defRPr/>
            </a:pPr>
            <a:r>
              <a:rPr lang="ru-RU" sz="2400" b="1" dirty="0" smtClean="0">
                <a:solidFill>
                  <a:schemeClr val="accent6">
                    <a:lumMod val="40000"/>
                    <a:lumOff val="60000"/>
                  </a:schemeClr>
                </a:solidFill>
                <a:effectLst>
                  <a:outerShdw blurRad="38100" dist="38100" dir="2700000" algn="tl">
                    <a:srgbClr val="000000">
                      <a:alpha val="43137"/>
                    </a:srgbClr>
                  </a:outerShdw>
                </a:effectLst>
              </a:rPr>
              <a:t>пожары в зданиях и сооружениях. </a:t>
            </a:r>
          </a:p>
          <a:p>
            <a:pPr eaLnBrk="1" fontAlgn="auto" hangingPunct="1">
              <a:spcBef>
                <a:spcPts val="0"/>
              </a:spcBef>
              <a:spcAft>
                <a:spcPts val="0"/>
              </a:spcAft>
              <a:buNone/>
              <a:defRPr/>
            </a:pPr>
            <a:endParaRPr lang="ru-RU" sz="2400" b="1" dirty="0" smtClean="0">
              <a:solidFill>
                <a:schemeClr val="accent6">
                  <a:lumMod val="40000"/>
                  <a:lumOff val="60000"/>
                </a:schemeClr>
              </a:solidFill>
              <a:effectLst>
                <a:outerShdw blurRad="38100" dist="38100" dir="2700000" algn="tl">
                  <a:srgbClr val="000000">
                    <a:alpha val="43137"/>
                  </a:srgbClr>
                </a:outerShdw>
              </a:effectLst>
            </a:endParaRPr>
          </a:p>
          <a:p>
            <a:pPr eaLnBrk="1" fontAlgn="auto" hangingPunct="1">
              <a:spcBef>
                <a:spcPts val="0"/>
              </a:spcBef>
              <a:spcAft>
                <a:spcPts val="0"/>
              </a:spcAft>
              <a:buNone/>
              <a:defRPr/>
            </a:pPr>
            <a:endParaRPr lang="ru-RU" sz="2400" b="1" dirty="0" smtClean="0">
              <a:solidFill>
                <a:schemeClr val="accent6">
                  <a:lumMod val="40000"/>
                  <a:lumOff val="60000"/>
                </a:schemeClr>
              </a:solidFill>
              <a:effectLst>
                <a:outerShdw blurRad="38100" dist="38100" dir="2700000" algn="tl">
                  <a:srgbClr val="000000">
                    <a:alpha val="43137"/>
                  </a:srgbClr>
                </a:outerShdw>
              </a:effectLst>
            </a:endParaRPr>
          </a:p>
          <a:p>
            <a:pPr eaLnBrk="1" fontAlgn="auto" hangingPunct="1">
              <a:spcBef>
                <a:spcPts val="0"/>
              </a:spcBef>
              <a:spcAft>
                <a:spcPts val="0"/>
              </a:spcAft>
              <a:buNone/>
              <a:defRPr/>
            </a:pPr>
            <a:r>
              <a:rPr lang="ru-RU" sz="2000" b="1" dirty="0" smtClean="0">
                <a:solidFill>
                  <a:schemeClr val="accent6">
                    <a:lumMod val="40000"/>
                    <a:lumOff val="60000"/>
                  </a:schemeClr>
                </a:solidFill>
                <a:effectLst>
                  <a:outerShdw blurRad="38100" dist="38100" dir="2700000" algn="tl">
                    <a:srgbClr val="000000">
                      <a:alpha val="43137"/>
                    </a:srgbClr>
                  </a:outerShdw>
                </a:effectLst>
              </a:rPr>
              <a:t>Последние, в свою очередь, подразделяются на наружные (открытые), при которых хорошо просматриваются пламя и дым, и внутренние (закрытые), характеризующиеся скрытыми путями распространения пламени.</a:t>
            </a:r>
            <a:endParaRPr lang="ru-RU" sz="2000" b="1" dirty="0">
              <a:solidFill>
                <a:schemeClr val="accent6">
                  <a:lumMod val="40000"/>
                  <a:lumOff val="60000"/>
                </a:schemeClr>
              </a:solidFill>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 name="Picture 2" descr="D:\Users\Андрей\Desktop\Пожары\VTS_01_1.VOB_snapshot_02.13_[2015.10.07_15.17.16].jpg"/>
          <p:cNvPicPr>
            <a:picLocks noChangeAspect="1" noChangeArrowheads="1"/>
          </p:cNvPicPr>
          <p:nvPr/>
        </p:nvPicPr>
        <p:blipFill>
          <a:blip r:embed="rId3"/>
          <a:srcRect/>
          <a:stretch>
            <a:fillRect/>
          </a:stretch>
        </p:blipFill>
        <p:spPr bwMode="auto">
          <a:xfrm>
            <a:off x="0" y="0"/>
            <a:ext cx="9144000" cy="6858000"/>
          </a:xfrm>
          <a:prstGeom prst="rect">
            <a:avLst/>
          </a:prstGeom>
          <a:noFill/>
        </p:spPr>
      </p:pic>
      <p:sp>
        <p:nvSpPr>
          <p:cNvPr id="48" name="Rectangle 2"/>
          <p:cNvSpPr>
            <a:spLocks noGrp="1" noChangeArrowheads="1"/>
          </p:cNvSpPr>
          <p:nvPr>
            <p:ph type="title"/>
          </p:nvPr>
        </p:nvSpPr>
        <p:spPr>
          <a:xfrm>
            <a:off x="152400" y="228600"/>
            <a:ext cx="6172200" cy="1371600"/>
          </a:xfrm>
        </p:spPr>
        <p:txBody>
          <a:bodyPr/>
          <a:lstStyle/>
          <a:p>
            <a:pPr eaLnBrk="1" hangingPunct="1">
              <a:defRPr/>
            </a:pPr>
            <a:r>
              <a:rPr lang="ru-RU" sz="2400" b="1" dirty="0" smtClean="0">
                <a:solidFill>
                  <a:srgbClr val="FFFF00"/>
                </a:solidFill>
                <a:latin typeface="Arial" charset="0"/>
              </a:rPr>
              <a:t>Классификация пожаров по причинам возникновения</a:t>
            </a:r>
          </a:p>
        </p:txBody>
      </p:sp>
      <p:sp>
        <p:nvSpPr>
          <p:cNvPr id="49" name="Freeform 3"/>
          <p:cNvSpPr>
            <a:spLocks/>
          </p:cNvSpPr>
          <p:nvPr/>
        </p:nvSpPr>
        <p:spPr bwMode="auto">
          <a:xfrm>
            <a:off x="5813425" y="3567113"/>
            <a:ext cx="1588" cy="334962"/>
          </a:xfrm>
          <a:custGeom>
            <a:avLst/>
            <a:gdLst>
              <a:gd name="T0" fmla="*/ 0 w 1588"/>
              <a:gd name="T1" fmla="*/ 0 h 211"/>
              <a:gd name="T2" fmla="*/ 0 w 1588"/>
              <a:gd name="T3" fmla="*/ 11 h 211"/>
              <a:gd name="T4" fmla="*/ 0 w 1588"/>
              <a:gd name="T5" fmla="*/ 11 h 211"/>
              <a:gd name="T6" fmla="*/ 0 w 1588"/>
              <a:gd name="T7" fmla="*/ 11 h 211"/>
              <a:gd name="T8" fmla="*/ 0 w 1588"/>
              <a:gd name="T9" fmla="*/ 211 h 211"/>
              <a:gd name="T10" fmla="*/ 0 w 1588"/>
              <a:gd name="T11" fmla="*/ 211 h 211"/>
              <a:gd name="T12" fmla="*/ 0 w 1588"/>
              <a:gd name="T13" fmla="*/ 211 h 211"/>
              <a:gd name="T14" fmla="*/ 0 w 1588"/>
              <a:gd name="T15" fmla="*/ 201 h 211"/>
              <a:gd name="T16" fmla="*/ 0 w 1588"/>
              <a:gd name="T17" fmla="*/ 0 h 21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588"/>
              <a:gd name="T28" fmla="*/ 0 h 211"/>
              <a:gd name="T29" fmla="*/ 1588 w 1588"/>
              <a:gd name="T30" fmla="*/ 211 h 21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588" h="211">
                <a:moveTo>
                  <a:pt x="0" y="0"/>
                </a:moveTo>
                <a:lnTo>
                  <a:pt x="0" y="11"/>
                </a:lnTo>
                <a:lnTo>
                  <a:pt x="0" y="211"/>
                </a:lnTo>
                <a:lnTo>
                  <a:pt x="0" y="201"/>
                </a:lnTo>
                <a:lnTo>
                  <a:pt x="0" y="0"/>
                </a:lnTo>
                <a:close/>
              </a:path>
            </a:pathLst>
          </a:custGeom>
          <a:solidFill>
            <a:srgbClr val="4D4D80"/>
          </a:solidFill>
          <a:ln w="0">
            <a:solidFill>
              <a:srgbClr val="000000"/>
            </a:solidFill>
            <a:round/>
            <a:headEnd/>
            <a:tailEnd/>
          </a:ln>
        </p:spPr>
        <p:txBody>
          <a:bodyPr/>
          <a:lstStyle/>
          <a:p>
            <a:endParaRPr lang="ru-RU"/>
          </a:p>
        </p:txBody>
      </p:sp>
      <p:sp>
        <p:nvSpPr>
          <p:cNvPr id="50" name="Rectangle 4"/>
          <p:cNvSpPr>
            <a:spLocks noChangeArrowheads="1"/>
          </p:cNvSpPr>
          <p:nvPr/>
        </p:nvSpPr>
        <p:spPr bwMode="auto">
          <a:xfrm>
            <a:off x="3627438" y="3567113"/>
            <a:ext cx="1085850" cy="319087"/>
          </a:xfrm>
          <a:prstGeom prst="rect">
            <a:avLst/>
          </a:prstGeom>
          <a:solidFill>
            <a:srgbClr val="4D4D80"/>
          </a:solidFill>
          <a:ln w="0">
            <a:solidFill>
              <a:srgbClr val="000000"/>
            </a:solidFill>
            <a:miter lim="800000"/>
            <a:headEnd/>
            <a:tailEnd/>
          </a:ln>
        </p:spPr>
        <p:txBody>
          <a:bodyPr/>
          <a:lstStyle/>
          <a:p>
            <a:endParaRPr lang="ru-RU"/>
          </a:p>
        </p:txBody>
      </p:sp>
      <p:sp>
        <p:nvSpPr>
          <p:cNvPr id="51" name="Freeform 5"/>
          <p:cNvSpPr>
            <a:spLocks/>
          </p:cNvSpPr>
          <p:nvPr/>
        </p:nvSpPr>
        <p:spPr bwMode="auto">
          <a:xfrm>
            <a:off x="4713288" y="3567113"/>
            <a:ext cx="1085850" cy="334962"/>
          </a:xfrm>
          <a:custGeom>
            <a:avLst/>
            <a:gdLst>
              <a:gd name="T0" fmla="*/ 0 w 684"/>
              <a:gd name="T1" fmla="*/ 0 h 211"/>
              <a:gd name="T2" fmla="*/ 684 w 684"/>
              <a:gd name="T3" fmla="*/ 11 h 211"/>
              <a:gd name="T4" fmla="*/ 684 w 684"/>
              <a:gd name="T5" fmla="*/ 211 h 211"/>
              <a:gd name="T6" fmla="*/ 0 w 684"/>
              <a:gd name="T7" fmla="*/ 201 h 211"/>
              <a:gd name="T8" fmla="*/ 0 w 684"/>
              <a:gd name="T9" fmla="*/ 0 h 211"/>
              <a:gd name="T10" fmla="*/ 0 60000 65536"/>
              <a:gd name="T11" fmla="*/ 0 60000 65536"/>
              <a:gd name="T12" fmla="*/ 0 60000 65536"/>
              <a:gd name="T13" fmla="*/ 0 60000 65536"/>
              <a:gd name="T14" fmla="*/ 0 60000 65536"/>
              <a:gd name="T15" fmla="*/ 0 w 684"/>
              <a:gd name="T16" fmla="*/ 0 h 211"/>
              <a:gd name="T17" fmla="*/ 684 w 684"/>
              <a:gd name="T18" fmla="*/ 211 h 211"/>
            </a:gdLst>
            <a:ahLst/>
            <a:cxnLst>
              <a:cxn ang="T10">
                <a:pos x="T0" y="T1"/>
              </a:cxn>
              <a:cxn ang="T11">
                <a:pos x="T2" y="T3"/>
              </a:cxn>
              <a:cxn ang="T12">
                <a:pos x="T4" y="T5"/>
              </a:cxn>
              <a:cxn ang="T13">
                <a:pos x="T6" y="T7"/>
              </a:cxn>
              <a:cxn ang="T14">
                <a:pos x="T8" y="T9"/>
              </a:cxn>
            </a:cxnLst>
            <a:rect l="T15" t="T16" r="T17" b="T18"/>
            <a:pathLst>
              <a:path w="684" h="211">
                <a:moveTo>
                  <a:pt x="0" y="0"/>
                </a:moveTo>
                <a:lnTo>
                  <a:pt x="684" y="11"/>
                </a:lnTo>
                <a:lnTo>
                  <a:pt x="684" y="211"/>
                </a:lnTo>
                <a:lnTo>
                  <a:pt x="0" y="201"/>
                </a:lnTo>
                <a:lnTo>
                  <a:pt x="0" y="0"/>
                </a:lnTo>
                <a:close/>
              </a:path>
            </a:pathLst>
          </a:custGeom>
          <a:solidFill>
            <a:srgbClr val="4D4D80"/>
          </a:solidFill>
          <a:ln w="0">
            <a:solidFill>
              <a:srgbClr val="000000"/>
            </a:solidFill>
            <a:round/>
            <a:headEnd/>
            <a:tailEnd/>
          </a:ln>
        </p:spPr>
        <p:txBody>
          <a:bodyPr/>
          <a:lstStyle/>
          <a:p>
            <a:endParaRPr lang="ru-RU"/>
          </a:p>
        </p:txBody>
      </p:sp>
      <p:sp>
        <p:nvSpPr>
          <p:cNvPr id="52" name="Freeform 6"/>
          <p:cNvSpPr>
            <a:spLocks/>
          </p:cNvSpPr>
          <p:nvPr/>
        </p:nvSpPr>
        <p:spPr bwMode="auto">
          <a:xfrm>
            <a:off x="3627438" y="3265488"/>
            <a:ext cx="2185987" cy="319087"/>
          </a:xfrm>
          <a:custGeom>
            <a:avLst/>
            <a:gdLst>
              <a:gd name="T0" fmla="*/ 0 w 1377"/>
              <a:gd name="T1" fmla="*/ 190 h 201"/>
              <a:gd name="T2" fmla="*/ 0 w 1377"/>
              <a:gd name="T3" fmla="*/ 180 h 201"/>
              <a:gd name="T4" fmla="*/ 0 w 1377"/>
              <a:gd name="T5" fmla="*/ 170 h 201"/>
              <a:gd name="T6" fmla="*/ 9 w 1377"/>
              <a:gd name="T7" fmla="*/ 160 h 201"/>
              <a:gd name="T8" fmla="*/ 19 w 1377"/>
              <a:gd name="T9" fmla="*/ 150 h 201"/>
              <a:gd name="T10" fmla="*/ 28 w 1377"/>
              <a:gd name="T11" fmla="*/ 140 h 201"/>
              <a:gd name="T12" fmla="*/ 37 w 1377"/>
              <a:gd name="T13" fmla="*/ 130 h 201"/>
              <a:gd name="T14" fmla="*/ 46 w 1377"/>
              <a:gd name="T15" fmla="*/ 120 h 201"/>
              <a:gd name="T16" fmla="*/ 65 w 1377"/>
              <a:gd name="T17" fmla="*/ 110 h 201"/>
              <a:gd name="T18" fmla="*/ 83 w 1377"/>
              <a:gd name="T19" fmla="*/ 100 h 201"/>
              <a:gd name="T20" fmla="*/ 102 w 1377"/>
              <a:gd name="T21" fmla="*/ 90 h 201"/>
              <a:gd name="T22" fmla="*/ 120 w 1377"/>
              <a:gd name="T23" fmla="*/ 80 h 201"/>
              <a:gd name="T24" fmla="*/ 148 w 1377"/>
              <a:gd name="T25" fmla="*/ 70 h 201"/>
              <a:gd name="T26" fmla="*/ 176 w 1377"/>
              <a:gd name="T27" fmla="*/ 60 h 201"/>
              <a:gd name="T28" fmla="*/ 204 w 1377"/>
              <a:gd name="T29" fmla="*/ 50 h 201"/>
              <a:gd name="T30" fmla="*/ 222 w 1377"/>
              <a:gd name="T31" fmla="*/ 50 h 201"/>
              <a:gd name="T32" fmla="*/ 250 w 1377"/>
              <a:gd name="T33" fmla="*/ 40 h 201"/>
              <a:gd name="T34" fmla="*/ 296 w 1377"/>
              <a:gd name="T35" fmla="*/ 30 h 201"/>
              <a:gd name="T36" fmla="*/ 324 w 1377"/>
              <a:gd name="T37" fmla="*/ 30 h 201"/>
              <a:gd name="T38" fmla="*/ 351 w 1377"/>
              <a:gd name="T39" fmla="*/ 20 h 201"/>
              <a:gd name="T40" fmla="*/ 388 w 1377"/>
              <a:gd name="T41" fmla="*/ 20 h 201"/>
              <a:gd name="T42" fmla="*/ 416 w 1377"/>
              <a:gd name="T43" fmla="*/ 10 h 201"/>
              <a:gd name="T44" fmla="*/ 462 w 1377"/>
              <a:gd name="T45" fmla="*/ 10 h 201"/>
              <a:gd name="T46" fmla="*/ 499 w 1377"/>
              <a:gd name="T47" fmla="*/ 10 h 201"/>
              <a:gd name="T48" fmla="*/ 527 w 1377"/>
              <a:gd name="T49" fmla="*/ 0 h 201"/>
              <a:gd name="T50" fmla="*/ 564 w 1377"/>
              <a:gd name="T51" fmla="*/ 0 h 201"/>
              <a:gd name="T52" fmla="*/ 601 w 1377"/>
              <a:gd name="T53" fmla="*/ 0 h 201"/>
              <a:gd name="T54" fmla="*/ 647 w 1377"/>
              <a:gd name="T55" fmla="*/ 0 h 201"/>
              <a:gd name="T56" fmla="*/ 684 w 1377"/>
              <a:gd name="T57" fmla="*/ 0 h 201"/>
              <a:gd name="T58" fmla="*/ 721 w 1377"/>
              <a:gd name="T59" fmla="*/ 0 h 201"/>
              <a:gd name="T60" fmla="*/ 758 w 1377"/>
              <a:gd name="T61" fmla="*/ 0 h 201"/>
              <a:gd name="T62" fmla="*/ 804 w 1377"/>
              <a:gd name="T63" fmla="*/ 0 h 201"/>
              <a:gd name="T64" fmla="*/ 841 w 1377"/>
              <a:gd name="T65" fmla="*/ 0 h 201"/>
              <a:gd name="T66" fmla="*/ 878 w 1377"/>
              <a:gd name="T67" fmla="*/ 10 h 201"/>
              <a:gd name="T68" fmla="*/ 915 w 1377"/>
              <a:gd name="T69" fmla="*/ 10 h 201"/>
              <a:gd name="T70" fmla="*/ 943 w 1377"/>
              <a:gd name="T71" fmla="*/ 10 h 201"/>
              <a:gd name="T72" fmla="*/ 989 w 1377"/>
              <a:gd name="T73" fmla="*/ 20 h 201"/>
              <a:gd name="T74" fmla="*/ 1017 w 1377"/>
              <a:gd name="T75" fmla="*/ 20 h 201"/>
              <a:gd name="T76" fmla="*/ 1054 w 1377"/>
              <a:gd name="T77" fmla="*/ 30 h 201"/>
              <a:gd name="T78" fmla="*/ 1082 w 1377"/>
              <a:gd name="T79" fmla="*/ 30 h 201"/>
              <a:gd name="T80" fmla="*/ 1109 w 1377"/>
              <a:gd name="T81" fmla="*/ 40 h 201"/>
              <a:gd name="T82" fmla="*/ 1146 w 1377"/>
              <a:gd name="T83" fmla="*/ 50 h 201"/>
              <a:gd name="T84" fmla="*/ 1174 w 1377"/>
              <a:gd name="T85" fmla="*/ 50 h 201"/>
              <a:gd name="T86" fmla="*/ 1202 w 1377"/>
              <a:gd name="T87" fmla="*/ 60 h 201"/>
              <a:gd name="T88" fmla="*/ 1220 w 1377"/>
              <a:gd name="T89" fmla="*/ 70 h 201"/>
              <a:gd name="T90" fmla="*/ 1248 w 1377"/>
              <a:gd name="T91" fmla="*/ 80 h 201"/>
              <a:gd name="T92" fmla="*/ 1267 w 1377"/>
              <a:gd name="T93" fmla="*/ 90 h 201"/>
              <a:gd name="T94" fmla="*/ 1285 w 1377"/>
              <a:gd name="T95" fmla="*/ 100 h 201"/>
              <a:gd name="T96" fmla="*/ 1303 w 1377"/>
              <a:gd name="T97" fmla="*/ 110 h 201"/>
              <a:gd name="T98" fmla="*/ 1322 w 1377"/>
              <a:gd name="T99" fmla="*/ 120 h 201"/>
              <a:gd name="T100" fmla="*/ 1340 w 1377"/>
              <a:gd name="T101" fmla="*/ 130 h 201"/>
              <a:gd name="T102" fmla="*/ 1350 w 1377"/>
              <a:gd name="T103" fmla="*/ 140 h 201"/>
              <a:gd name="T104" fmla="*/ 1359 w 1377"/>
              <a:gd name="T105" fmla="*/ 150 h 201"/>
              <a:gd name="T106" fmla="*/ 1368 w 1377"/>
              <a:gd name="T107" fmla="*/ 160 h 201"/>
              <a:gd name="T108" fmla="*/ 1368 w 1377"/>
              <a:gd name="T109" fmla="*/ 170 h 201"/>
              <a:gd name="T110" fmla="*/ 1377 w 1377"/>
              <a:gd name="T111" fmla="*/ 180 h 201"/>
              <a:gd name="T112" fmla="*/ 1377 w 1377"/>
              <a:gd name="T113" fmla="*/ 190 h 201"/>
              <a:gd name="T114" fmla="*/ 1377 w 1377"/>
              <a:gd name="T115" fmla="*/ 201 h 201"/>
              <a:gd name="T116" fmla="*/ 684 w 1377"/>
              <a:gd name="T117" fmla="*/ 190 h 201"/>
              <a:gd name="T118" fmla="*/ 0 w 1377"/>
              <a:gd name="T119" fmla="*/ 190 h 201"/>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377"/>
              <a:gd name="T181" fmla="*/ 0 h 201"/>
              <a:gd name="T182" fmla="*/ 1377 w 1377"/>
              <a:gd name="T183" fmla="*/ 201 h 201"/>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377" h="201">
                <a:moveTo>
                  <a:pt x="0" y="190"/>
                </a:moveTo>
                <a:lnTo>
                  <a:pt x="0" y="180"/>
                </a:lnTo>
                <a:lnTo>
                  <a:pt x="0" y="170"/>
                </a:lnTo>
                <a:lnTo>
                  <a:pt x="9" y="160"/>
                </a:lnTo>
                <a:lnTo>
                  <a:pt x="19" y="150"/>
                </a:lnTo>
                <a:lnTo>
                  <a:pt x="28" y="140"/>
                </a:lnTo>
                <a:lnTo>
                  <a:pt x="37" y="130"/>
                </a:lnTo>
                <a:lnTo>
                  <a:pt x="46" y="120"/>
                </a:lnTo>
                <a:lnTo>
                  <a:pt x="65" y="110"/>
                </a:lnTo>
                <a:lnTo>
                  <a:pt x="83" y="100"/>
                </a:lnTo>
                <a:lnTo>
                  <a:pt x="102" y="90"/>
                </a:lnTo>
                <a:lnTo>
                  <a:pt x="120" y="80"/>
                </a:lnTo>
                <a:lnTo>
                  <a:pt x="148" y="70"/>
                </a:lnTo>
                <a:lnTo>
                  <a:pt x="176" y="60"/>
                </a:lnTo>
                <a:lnTo>
                  <a:pt x="204" y="50"/>
                </a:lnTo>
                <a:lnTo>
                  <a:pt x="222" y="50"/>
                </a:lnTo>
                <a:lnTo>
                  <a:pt x="250" y="40"/>
                </a:lnTo>
                <a:lnTo>
                  <a:pt x="296" y="30"/>
                </a:lnTo>
                <a:lnTo>
                  <a:pt x="324" y="30"/>
                </a:lnTo>
                <a:lnTo>
                  <a:pt x="351" y="20"/>
                </a:lnTo>
                <a:lnTo>
                  <a:pt x="388" y="20"/>
                </a:lnTo>
                <a:lnTo>
                  <a:pt x="416" y="10"/>
                </a:lnTo>
                <a:lnTo>
                  <a:pt x="462" y="10"/>
                </a:lnTo>
                <a:lnTo>
                  <a:pt x="499" y="10"/>
                </a:lnTo>
                <a:lnTo>
                  <a:pt x="527" y="0"/>
                </a:lnTo>
                <a:lnTo>
                  <a:pt x="564" y="0"/>
                </a:lnTo>
                <a:lnTo>
                  <a:pt x="601" y="0"/>
                </a:lnTo>
                <a:lnTo>
                  <a:pt x="647" y="0"/>
                </a:lnTo>
                <a:lnTo>
                  <a:pt x="684" y="0"/>
                </a:lnTo>
                <a:lnTo>
                  <a:pt x="721" y="0"/>
                </a:lnTo>
                <a:lnTo>
                  <a:pt x="758" y="0"/>
                </a:lnTo>
                <a:lnTo>
                  <a:pt x="804" y="0"/>
                </a:lnTo>
                <a:lnTo>
                  <a:pt x="841" y="0"/>
                </a:lnTo>
                <a:lnTo>
                  <a:pt x="878" y="10"/>
                </a:lnTo>
                <a:lnTo>
                  <a:pt x="915" y="10"/>
                </a:lnTo>
                <a:lnTo>
                  <a:pt x="943" y="10"/>
                </a:lnTo>
                <a:lnTo>
                  <a:pt x="989" y="20"/>
                </a:lnTo>
                <a:lnTo>
                  <a:pt x="1017" y="20"/>
                </a:lnTo>
                <a:lnTo>
                  <a:pt x="1054" y="30"/>
                </a:lnTo>
                <a:lnTo>
                  <a:pt x="1082" y="30"/>
                </a:lnTo>
                <a:lnTo>
                  <a:pt x="1109" y="40"/>
                </a:lnTo>
                <a:lnTo>
                  <a:pt x="1146" y="50"/>
                </a:lnTo>
                <a:lnTo>
                  <a:pt x="1174" y="50"/>
                </a:lnTo>
                <a:lnTo>
                  <a:pt x="1202" y="60"/>
                </a:lnTo>
                <a:lnTo>
                  <a:pt x="1220" y="70"/>
                </a:lnTo>
                <a:lnTo>
                  <a:pt x="1248" y="80"/>
                </a:lnTo>
                <a:lnTo>
                  <a:pt x="1267" y="90"/>
                </a:lnTo>
                <a:lnTo>
                  <a:pt x="1285" y="100"/>
                </a:lnTo>
                <a:lnTo>
                  <a:pt x="1303" y="110"/>
                </a:lnTo>
                <a:lnTo>
                  <a:pt x="1322" y="120"/>
                </a:lnTo>
                <a:lnTo>
                  <a:pt x="1340" y="130"/>
                </a:lnTo>
                <a:lnTo>
                  <a:pt x="1350" y="140"/>
                </a:lnTo>
                <a:lnTo>
                  <a:pt x="1359" y="150"/>
                </a:lnTo>
                <a:lnTo>
                  <a:pt x="1368" y="160"/>
                </a:lnTo>
                <a:lnTo>
                  <a:pt x="1368" y="170"/>
                </a:lnTo>
                <a:lnTo>
                  <a:pt x="1377" y="180"/>
                </a:lnTo>
                <a:lnTo>
                  <a:pt x="1377" y="190"/>
                </a:lnTo>
                <a:lnTo>
                  <a:pt x="1377" y="201"/>
                </a:lnTo>
                <a:lnTo>
                  <a:pt x="684" y="190"/>
                </a:lnTo>
                <a:lnTo>
                  <a:pt x="0" y="190"/>
                </a:lnTo>
                <a:close/>
              </a:path>
            </a:pathLst>
          </a:custGeom>
          <a:solidFill>
            <a:srgbClr val="9999FF"/>
          </a:solidFill>
          <a:ln w="0">
            <a:solidFill>
              <a:srgbClr val="000000"/>
            </a:solidFill>
            <a:round/>
            <a:headEnd/>
            <a:tailEnd/>
          </a:ln>
        </p:spPr>
        <p:txBody>
          <a:bodyPr/>
          <a:lstStyle/>
          <a:p>
            <a:endParaRPr lang="ru-RU"/>
          </a:p>
        </p:txBody>
      </p:sp>
      <p:sp>
        <p:nvSpPr>
          <p:cNvPr id="53" name="Freeform 7"/>
          <p:cNvSpPr>
            <a:spLocks/>
          </p:cNvSpPr>
          <p:nvPr/>
        </p:nvSpPr>
        <p:spPr bwMode="auto">
          <a:xfrm>
            <a:off x="6078538" y="3679825"/>
            <a:ext cx="14287" cy="349250"/>
          </a:xfrm>
          <a:custGeom>
            <a:avLst/>
            <a:gdLst>
              <a:gd name="T0" fmla="*/ 9 w 9"/>
              <a:gd name="T1" fmla="*/ 0 h 220"/>
              <a:gd name="T2" fmla="*/ 0 w 9"/>
              <a:gd name="T3" fmla="*/ 10 h 220"/>
              <a:gd name="T4" fmla="*/ 0 w 9"/>
              <a:gd name="T5" fmla="*/ 20 h 220"/>
              <a:gd name="T6" fmla="*/ 0 w 9"/>
              <a:gd name="T7" fmla="*/ 20 h 220"/>
              <a:gd name="T8" fmla="*/ 0 w 9"/>
              <a:gd name="T9" fmla="*/ 220 h 220"/>
              <a:gd name="T10" fmla="*/ 0 w 9"/>
              <a:gd name="T11" fmla="*/ 220 h 220"/>
              <a:gd name="T12" fmla="*/ 0 w 9"/>
              <a:gd name="T13" fmla="*/ 210 h 220"/>
              <a:gd name="T14" fmla="*/ 9 w 9"/>
              <a:gd name="T15" fmla="*/ 200 h 220"/>
              <a:gd name="T16" fmla="*/ 9 w 9"/>
              <a:gd name="T17" fmla="*/ 0 h 22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9"/>
              <a:gd name="T28" fmla="*/ 0 h 220"/>
              <a:gd name="T29" fmla="*/ 9 w 9"/>
              <a:gd name="T30" fmla="*/ 220 h 22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9" h="220">
                <a:moveTo>
                  <a:pt x="9" y="0"/>
                </a:moveTo>
                <a:lnTo>
                  <a:pt x="0" y="10"/>
                </a:lnTo>
                <a:lnTo>
                  <a:pt x="0" y="20"/>
                </a:lnTo>
                <a:lnTo>
                  <a:pt x="0" y="220"/>
                </a:lnTo>
                <a:lnTo>
                  <a:pt x="0" y="210"/>
                </a:lnTo>
                <a:lnTo>
                  <a:pt x="9" y="200"/>
                </a:lnTo>
                <a:lnTo>
                  <a:pt x="9" y="0"/>
                </a:lnTo>
                <a:close/>
              </a:path>
            </a:pathLst>
          </a:custGeom>
          <a:solidFill>
            <a:srgbClr val="4D1A33"/>
          </a:solidFill>
          <a:ln w="0">
            <a:solidFill>
              <a:srgbClr val="000000"/>
            </a:solidFill>
            <a:round/>
            <a:headEnd/>
            <a:tailEnd/>
          </a:ln>
        </p:spPr>
        <p:txBody>
          <a:bodyPr/>
          <a:lstStyle/>
          <a:p>
            <a:endParaRPr lang="ru-RU"/>
          </a:p>
        </p:txBody>
      </p:sp>
      <p:sp>
        <p:nvSpPr>
          <p:cNvPr id="54" name="Freeform 8"/>
          <p:cNvSpPr>
            <a:spLocks/>
          </p:cNvSpPr>
          <p:nvPr/>
        </p:nvSpPr>
        <p:spPr bwMode="auto">
          <a:xfrm>
            <a:off x="4992688" y="3663950"/>
            <a:ext cx="1071562" cy="365125"/>
          </a:xfrm>
          <a:custGeom>
            <a:avLst/>
            <a:gdLst>
              <a:gd name="T0" fmla="*/ 0 w 675"/>
              <a:gd name="T1" fmla="*/ 0 h 230"/>
              <a:gd name="T2" fmla="*/ 675 w 675"/>
              <a:gd name="T3" fmla="*/ 30 h 230"/>
              <a:gd name="T4" fmla="*/ 675 w 675"/>
              <a:gd name="T5" fmla="*/ 230 h 230"/>
              <a:gd name="T6" fmla="*/ 0 w 675"/>
              <a:gd name="T7" fmla="*/ 200 h 230"/>
              <a:gd name="T8" fmla="*/ 0 w 675"/>
              <a:gd name="T9" fmla="*/ 0 h 230"/>
              <a:gd name="T10" fmla="*/ 0 60000 65536"/>
              <a:gd name="T11" fmla="*/ 0 60000 65536"/>
              <a:gd name="T12" fmla="*/ 0 60000 65536"/>
              <a:gd name="T13" fmla="*/ 0 60000 65536"/>
              <a:gd name="T14" fmla="*/ 0 60000 65536"/>
              <a:gd name="T15" fmla="*/ 0 w 675"/>
              <a:gd name="T16" fmla="*/ 0 h 230"/>
              <a:gd name="T17" fmla="*/ 675 w 675"/>
              <a:gd name="T18" fmla="*/ 230 h 230"/>
            </a:gdLst>
            <a:ahLst/>
            <a:cxnLst>
              <a:cxn ang="T10">
                <a:pos x="T0" y="T1"/>
              </a:cxn>
              <a:cxn ang="T11">
                <a:pos x="T2" y="T3"/>
              </a:cxn>
              <a:cxn ang="T12">
                <a:pos x="T4" y="T5"/>
              </a:cxn>
              <a:cxn ang="T13">
                <a:pos x="T6" y="T7"/>
              </a:cxn>
              <a:cxn ang="T14">
                <a:pos x="T8" y="T9"/>
              </a:cxn>
            </a:cxnLst>
            <a:rect l="T15" t="T16" r="T17" b="T18"/>
            <a:pathLst>
              <a:path w="675" h="230">
                <a:moveTo>
                  <a:pt x="0" y="0"/>
                </a:moveTo>
                <a:lnTo>
                  <a:pt x="675" y="30"/>
                </a:lnTo>
                <a:lnTo>
                  <a:pt x="675" y="230"/>
                </a:lnTo>
                <a:lnTo>
                  <a:pt x="0" y="200"/>
                </a:lnTo>
                <a:lnTo>
                  <a:pt x="0" y="0"/>
                </a:lnTo>
                <a:close/>
              </a:path>
            </a:pathLst>
          </a:custGeom>
          <a:solidFill>
            <a:srgbClr val="4D1A33"/>
          </a:solidFill>
          <a:ln w="0">
            <a:solidFill>
              <a:srgbClr val="000000"/>
            </a:solidFill>
            <a:round/>
            <a:headEnd/>
            <a:tailEnd/>
          </a:ln>
        </p:spPr>
        <p:txBody>
          <a:bodyPr/>
          <a:lstStyle/>
          <a:p>
            <a:endParaRPr lang="ru-RU"/>
          </a:p>
        </p:txBody>
      </p:sp>
      <p:sp>
        <p:nvSpPr>
          <p:cNvPr id="55" name="Freeform 9"/>
          <p:cNvSpPr>
            <a:spLocks/>
          </p:cNvSpPr>
          <p:nvPr/>
        </p:nvSpPr>
        <p:spPr bwMode="auto">
          <a:xfrm>
            <a:off x="4992688" y="3663950"/>
            <a:ext cx="1100137" cy="47625"/>
          </a:xfrm>
          <a:custGeom>
            <a:avLst/>
            <a:gdLst>
              <a:gd name="T0" fmla="*/ 693 w 693"/>
              <a:gd name="T1" fmla="*/ 10 h 30"/>
              <a:gd name="T2" fmla="*/ 684 w 693"/>
              <a:gd name="T3" fmla="*/ 20 h 30"/>
              <a:gd name="T4" fmla="*/ 684 w 693"/>
              <a:gd name="T5" fmla="*/ 30 h 30"/>
              <a:gd name="T6" fmla="*/ 684 w 693"/>
              <a:gd name="T7" fmla="*/ 30 h 30"/>
              <a:gd name="T8" fmla="*/ 0 w 693"/>
              <a:gd name="T9" fmla="*/ 0 h 30"/>
              <a:gd name="T10" fmla="*/ 693 w 693"/>
              <a:gd name="T11" fmla="*/ 10 h 30"/>
              <a:gd name="T12" fmla="*/ 0 60000 65536"/>
              <a:gd name="T13" fmla="*/ 0 60000 65536"/>
              <a:gd name="T14" fmla="*/ 0 60000 65536"/>
              <a:gd name="T15" fmla="*/ 0 60000 65536"/>
              <a:gd name="T16" fmla="*/ 0 60000 65536"/>
              <a:gd name="T17" fmla="*/ 0 60000 65536"/>
              <a:gd name="T18" fmla="*/ 0 w 693"/>
              <a:gd name="T19" fmla="*/ 0 h 30"/>
              <a:gd name="T20" fmla="*/ 693 w 693"/>
              <a:gd name="T21" fmla="*/ 30 h 30"/>
            </a:gdLst>
            <a:ahLst/>
            <a:cxnLst>
              <a:cxn ang="T12">
                <a:pos x="T0" y="T1"/>
              </a:cxn>
              <a:cxn ang="T13">
                <a:pos x="T2" y="T3"/>
              </a:cxn>
              <a:cxn ang="T14">
                <a:pos x="T4" y="T5"/>
              </a:cxn>
              <a:cxn ang="T15">
                <a:pos x="T6" y="T7"/>
              </a:cxn>
              <a:cxn ang="T16">
                <a:pos x="T8" y="T9"/>
              </a:cxn>
              <a:cxn ang="T17">
                <a:pos x="T10" y="T11"/>
              </a:cxn>
            </a:cxnLst>
            <a:rect l="T18" t="T19" r="T20" b="T21"/>
            <a:pathLst>
              <a:path w="693" h="30">
                <a:moveTo>
                  <a:pt x="693" y="10"/>
                </a:moveTo>
                <a:lnTo>
                  <a:pt x="684" y="20"/>
                </a:lnTo>
                <a:lnTo>
                  <a:pt x="684" y="30"/>
                </a:lnTo>
                <a:lnTo>
                  <a:pt x="0" y="0"/>
                </a:lnTo>
                <a:lnTo>
                  <a:pt x="693" y="10"/>
                </a:lnTo>
                <a:close/>
              </a:path>
            </a:pathLst>
          </a:custGeom>
          <a:solidFill>
            <a:srgbClr val="993366"/>
          </a:solidFill>
          <a:ln w="0">
            <a:solidFill>
              <a:srgbClr val="000000"/>
            </a:solidFill>
            <a:round/>
            <a:headEnd/>
            <a:tailEnd/>
          </a:ln>
        </p:spPr>
        <p:txBody>
          <a:bodyPr/>
          <a:lstStyle/>
          <a:p>
            <a:endParaRPr lang="ru-RU"/>
          </a:p>
        </p:txBody>
      </p:sp>
      <p:sp>
        <p:nvSpPr>
          <p:cNvPr id="56" name="Freeform 10"/>
          <p:cNvSpPr>
            <a:spLocks/>
          </p:cNvSpPr>
          <p:nvPr/>
        </p:nvSpPr>
        <p:spPr bwMode="auto">
          <a:xfrm>
            <a:off x="3349625" y="3663950"/>
            <a:ext cx="14288" cy="381000"/>
          </a:xfrm>
          <a:custGeom>
            <a:avLst/>
            <a:gdLst>
              <a:gd name="T0" fmla="*/ 9 w 9"/>
              <a:gd name="T1" fmla="*/ 40 h 240"/>
              <a:gd name="T2" fmla="*/ 9 w 9"/>
              <a:gd name="T3" fmla="*/ 30 h 240"/>
              <a:gd name="T4" fmla="*/ 0 w 9"/>
              <a:gd name="T5" fmla="*/ 30 h 240"/>
              <a:gd name="T6" fmla="*/ 0 w 9"/>
              <a:gd name="T7" fmla="*/ 20 h 240"/>
              <a:gd name="T8" fmla="*/ 0 w 9"/>
              <a:gd name="T9" fmla="*/ 20 h 240"/>
              <a:gd name="T10" fmla="*/ 0 w 9"/>
              <a:gd name="T11" fmla="*/ 10 h 240"/>
              <a:gd name="T12" fmla="*/ 0 w 9"/>
              <a:gd name="T13" fmla="*/ 0 h 240"/>
              <a:gd name="T14" fmla="*/ 0 w 9"/>
              <a:gd name="T15" fmla="*/ 200 h 240"/>
              <a:gd name="T16" fmla="*/ 0 w 9"/>
              <a:gd name="T17" fmla="*/ 210 h 240"/>
              <a:gd name="T18" fmla="*/ 0 w 9"/>
              <a:gd name="T19" fmla="*/ 220 h 240"/>
              <a:gd name="T20" fmla="*/ 0 w 9"/>
              <a:gd name="T21" fmla="*/ 220 h 240"/>
              <a:gd name="T22" fmla="*/ 0 w 9"/>
              <a:gd name="T23" fmla="*/ 230 h 240"/>
              <a:gd name="T24" fmla="*/ 9 w 9"/>
              <a:gd name="T25" fmla="*/ 230 h 240"/>
              <a:gd name="T26" fmla="*/ 9 w 9"/>
              <a:gd name="T27" fmla="*/ 240 h 240"/>
              <a:gd name="T28" fmla="*/ 9 w 9"/>
              <a:gd name="T29" fmla="*/ 40 h 24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9"/>
              <a:gd name="T46" fmla="*/ 0 h 240"/>
              <a:gd name="T47" fmla="*/ 9 w 9"/>
              <a:gd name="T48" fmla="*/ 240 h 24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9" h="240">
                <a:moveTo>
                  <a:pt x="9" y="40"/>
                </a:moveTo>
                <a:lnTo>
                  <a:pt x="9" y="30"/>
                </a:lnTo>
                <a:lnTo>
                  <a:pt x="0" y="30"/>
                </a:lnTo>
                <a:lnTo>
                  <a:pt x="0" y="20"/>
                </a:lnTo>
                <a:lnTo>
                  <a:pt x="0" y="10"/>
                </a:lnTo>
                <a:lnTo>
                  <a:pt x="0" y="0"/>
                </a:lnTo>
                <a:lnTo>
                  <a:pt x="0" y="200"/>
                </a:lnTo>
                <a:lnTo>
                  <a:pt x="0" y="210"/>
                </a:lnTo>
                <a:lnTo>
                  <a:pt x="0" y="220"/>
                </a:lnTo>
                <a:lnTo>
                  <a:pt x="0" y="230"/>
                </a:lnTo>
                <a:lnTo>
                  <a:pt x="9" y="230"/>
                </a:lnTo>
                <a:lnTo>
                  <a:pt x="9" y="240"/>
                </a:lnTo>
                <a:lnTo>
                  <a:pt x="9" y="40"/>
                </a:lnTo>
                <a:close/>
              </a:path>
            </a:pathLst>
          </a:custGeom>
          <a:solidFill>
            <a:srgbClr val="666680"/>
          </a:solidFill>
          <a:ln w="0">
            <a:solidFill>
              <a:srgbClr val="000000"/>
            </a:solidFill>
            <a:round/>
            <a:headEnd/>
            <a:tailEnd/>
          </a:ln>
        </p:spPr>
        <p:txBody>
          <a:bodyPr/>
          <a:lstStyle/>
          <a:p>
            <a:endParaRPr lang="ru-RU"/>
          </a:p>
        </p:txBody>
      </p:sp>
      <p:sp>
        <p:nvSpPr>
          <p:cNvPr id="57" name="Freeform 11"/>
          <p:cNvSpPr>
            <a:spLocks/>
          </p:cNvSpPr>
          <p:nvPr/>
        </p:nvSpPr>
        <p:spPr bwMode="auto">
          <a:xfrm>
            <a:off x="3363913" y="3663950"/>
            <a:ext cx="1071562" cy="365125"/>
          </a:xfrm>
          <a:custGeom>
            <a:avLst/>
            <a:gdLst>
              <a:gd name="T0" fmla="*/ 675 w 675"/>
              <a:gd name="T1" fmla="*/ 0 h 230"/>
              <a:gd name="T2" fmla="*/ 0 w 675"/>
              <a:gd name="T3" fmla="*/ 30 h 230"/>
              <a:gd name="T4" fmla="*/ 0 w 675"/>
              <a:gd name="T5" fmla="*/ 230 h 230"/>
              <a:gd name="T6" fmla="*/ 675 w 675"/>
              <a:gd name="T7" fmla="*/ 200 h 230"/>
              <a:gd name="T8" fmla="*/ 675 w 675"/>
              <a:gd name="T9" fmla="*/ 0 h 230"/>
              <a:gd name="T10" fmla="*/ 0 60000 65536"/>
              <a:gd name="T11" fmla="*/ 0 60000 65536"/>
              <a:gd name="T12" fmla="*/ 0 60000 65536"/>
              <a:gd name="T13" fmla="*/ 0 60000 65536"/>
              <a:gd name="T14" fmla="*/ 0 60000 65536"/>
              <a:gd name="T15" fmla="*/ 0 w 675"/>
              <a:gd name="T16" fmla="*/ 0 h 230"/>
              <a:gd name="T17" fmla="*/ 675 w 675"/>
              <a:gd name="T18" fmla="*/ 230 h 230"/>
            </a:gdLst>
            <a:ahLst/>
            <a:cxnLst>
              <a:cxn ang="T10">
                <a:pos x="T0" y="T1"/>
              </a:cxn>
              <a:cxn ang="T11">
                <a:pos x="T2" y="T3"/>
              </a:cxn>
              <a:cxn ang="T12">
                <a:pos x="T4" y="T5"/>
              </a:cxn>
              <a:cxn ang="T13">
                <a:pos x="T6" y="T7"/>
              </a:cxn>
              <a:cxn ang="T14">
                <a:pos x="T8" y="T9"/>
              </a:cxn>
            </a:cxnLst>
            <a:rect l="T15" t="T16" r="T17" b="T18"/>
            <a:pathLst>
              <a:path w="675" h="230">
                <a:moveTo>
                  <a:pt x="675" y="0"/>
                </a:moveTo>
                <a:lnTo>
                  <a:pt x="0" y="30"/>
                </a:lnTo>
                <a:lnTo>
                  <a:pt x="0" y="230"/>
                </a:lnTo>
                <a:lnTo>
                  <a:pt x="675" y="200"/>
                </a:lnTo>
                <a:lnTo>
                  <a:pt x="675" y="0"/>
                </a:lnTo>
                <a:close/>
              </a:path>
            </a:pathLst>
          </a:custGeom>
          <a:solidFill>
            <a:srgbClr val="666680"/>
          </a:solidFill>
          <a:ln w="0">
            <a:solidFill>
              <a:srgbClr val="000000"/>
            </a:solidFill>
            <a:round/>
            <a:headEnd/>
            <a:tailEnd/>
          </a:ln>
        </p:spPr>
        <p:txBody>
          <a:bodyPr/>
          <a:lstStyle/>
          <a:p>
            <a:endParaRPr lang="ru-RU"/>
          </a:p>
        </p:txBody>
      </p:sp>
      <p:sp>
        <p:nvSpPr>
          <p:cNvPr id="58" name="Freeform 12"/>
          <p:cNvSpPr>
            <a:spLocks/>
          </p:cNvSpPr>
          <p:nvPr/>
        </p:nvSpPr>
        <p:spPr bwMode="auto">
          <a:xfrm>
            <a:off x="3349625" y="3663950"/>
            <a:ext cx="1085850" cy="63500"/>
          </a:xfrm>
          <a:custGeom>
            <a:avLst/>
            <a:gdLst>
              <a:gd name="T0" fmla="*/ 9 w 684"/>
              <a:gd name="T1" fmla="*/ 40 h 40"/>
              <a:gd name="T2" fmla="*/ 9 w 684"/>
              <a:gd name="T3" fmla="*/ 30 h 40"/>
              <a:gd name="T4" fmla="*/ 0 w 684"/>
              <a:gd name="T5" fmla="*/ 30 h 40"/>
              <a:gd name="T6" fmla="*/ 0 w 684"/>
              <a:gd name="T7" fmla="*/ 20 h 40"/>
              <a:gd name="T8" fmla="*/ 0 w 684"/>
              <a:gd name="T9" fmla="*/ 20 h 40"/>
              <a:gd name="T10" fmla="*/ 0 w 684"/>
              <a:gd name="T11" fmla="*/ 10 h 40"/>
              <a:gd name="T12" fmla="*/ 0 w 684"/>
              <a:gd name="T13" fmla="*/ 0 h 40"/>
              <a:gd name="T14" fmla="*/ 684 w 684"/>
              <a:gd name="T15" fmla="*/ 0 h 40"/>
              <a:gd name="T16" fmla="*/ 9 w 684"/>
              <a:gd name="T17" fmla="*/ 40 h 4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84"/>
              <a:gd name="T28" fmla="*/ 0 h 40"/>
              <a:gd name="T29" fmla="*/ 684 w 684"/>
              <a:gd name="T30" fmla="*/ 40 h 4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84" h="40">
                <a:moveTo>
                  <a:pt x="9" y="40"/>
                </a:moveTo>
                <a:lnTo>
                  <a:pt x="9" y="30"/>
                </a:lnTo>
                <a:lnTo>
                  <a:pt x="0" y="30"/>
                </a:lnTo>
                <a:lnTo>
                  <a:pt x="0" y="20"/>
                </a:lnTo>
                <a:lnTo>
                  <a:pt x="0" y="10"/>
                </a:lnTo>
                <a:lnTo>
                  <a:pt x="0" y="0"/>
                </a:lnTo>
                <a:lnTo>
                  <a:pt x="684" y="0"/>
                </a:lnTo>
                <a:lnTo>
                  <a:pt x="9" y="40"/>
                </a:lnTo>
                <a:close/>
              </a:path>
            </a:pathLst>
          </a:custGeom>
          <a:solidFill>
            <a:srgbClr val="CCCCFF"/>
          </a:solidFill>
          <a:ln w="0">
            <a:solidFill>
              <a:srgbClr val="000000"/>
            </a:solidFill>
            <a:round/>
            <a:headEnd/>
            <a:tailEnd/>
          </a:ln>
        </p:spPr>
        <p:txBody>
          <a:bodyPr/>
          <a:lstStyle/>
          <a:p>
            <a:endParaRPr lang="ru-RU"/>
          </a:p>
        </p:txBody>
      </p:sp>
      <p:sp>
        <p:nvSpPr>
          <p:cNvPr id="59" name="Freeform 13"/>
          <p:cNvSpPr>
            <a:spLocks/>
          </p:cNvSpPr>
          <p:nvPr/>
        </p:nvSpPr>
        <p:spPr bwMode="auto">
          <a:xfrm>
            <a:off x="3378200" y="3727450"/>
            <a:ext cx="58738" cy="366713"/>
          </a:xfrm>
          <a:custGeom>
            <a:avLst/>
            <a:gdLst>
              <a:gd name="T0" fmla="*/ 37 w 37"/>
              <a:gd name="T1" fmla="*/ 30 h 231"/>
              <a:gd name="T2" fmla="*/ 19 w 37"/>
              <a:gd name="T3" fmla="*/ 20 h 231"/>
              <a:gd name="T4" fmla="*/ 9 w 37"/>
              <a:gd name="T5" fmla="*/ 10 h 231"/>
              <a:gd name="T6" fmla="*/ 0 w 37"/>
              <a:gd name="T7" fmla="*/ 0 h 231"/>
              <a:gd name="T8" fmla="*/ 0 w 37"/>
              <a:gd name="T9" fmla="*/ 200 h 231"/>
              <a:gd name="T10" fmla="*/ 9 w 37"/>
              <a:gd name="T11" fmla="*/ 210 h 231"/>
              <a:gd name="T12" fmla="*/ 19 w 37"/>
              <a:gd name="T13" fmla="*/ 220 h 231"/>
              <a:gd name="T14" fmla="*/ 37 w 37"/>
              <a:gd name="T15" fmla="*/ 231 h 231"/>
              <a:gd name="T16" fmla="*/ 37 w 37"/>
              <a:gd name="T17" fmla="*/ 30 h 23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7"/>
              <a:gd name="T28" fmla="*/ 0 h 231"/>
              <a:gd name="T29" fmla="*/ 37 w 37"/>
              <a:gd name="T30" fmla="*/ 231 h 23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7" h="231">
                <a:moveTo>
                  <a:pt x="37" y="30"/>
                </a:moveTo>
                <a:lnTo>
                  <a:pt x="19" y="20"/>
                </a:lnTo>
                <a:lnTo>
                  <a:pt x="9" y="10"/>
                </a:lnTo>
                <a:lnTo>
                  <a:pt x="0" y="0"/>
                </a:lnTo>
                <a:lnTo>
                  <a:pt x="0" y="200"/>
                </a:lnTo>
                <a:lnTo>
                  <a:pt x="9" y="210"/>
                </a:lnTo>
                <a:lnTo>
                  <a:pt x="19" y="220"/>
                </a:lnTo>
                <a:lnTo>
                  <a:pt x="37" y="231"/>
                </a:lnTo>
                <a:lnTo>
                  <a:pt x="37" y="30"/>
                </a:lnTo>
                <a:close/>
              </a:path>
            </a:pathLst>
          </a:custGeom>
          <a:solidFill>
            <a:srgbClr val="003366"/>
          </a:solidFill>
          <a:ln w="0">
            <a:solidFill>
              <a:srgbClr val="000000"/>
            </a:solidFill>
            <a:round/>
            <a:headEnd/>
            <a:tailEnd/>
          </a:ln>
        </p:spPr>
        <p:txBody>
          <a:bodyPr/>
          <a:lstStyle/>
          <a:p>
            <a:endParaRPr lang="ru-RU"/>
          </a:p>
        </p:txBody>
      </p:sp>
      <p:sp>
        <p:nvSpPr>
          <p:cNvPr id="60" name="Freeform 14"/>
          <p:cNvSpPr>
            <a:spLocks/>
          </p:cNvSpPr>
          <p:nvPr/>
        </p:nvSpPr>
        <p:spPr bwMode="auto">
          <a:xfrm>
            <a:off x="3436938" y="3663950"/>
            <a:ext cx="1012825" cy="430213"/>
          </a:xfrm>
          <a:custGeom>
            <a:avLst/>
            <a:gdLst>
              <a:gd name="T0" fmla="*/ 638 w 638"/>
              <a:gd name="T1" fmla="*/ 0 h 271"/>
              <a:gd name="T2" fmla="*/ 0 w 638"/>
              <a:gd name="T3" fmla="*/ 70 h 271"/>
              <a:gd name="T4" fmla="*/ 0 w 638"/>
              <a:gd name="T5" fmla="*/ 271 h 271"/>
              <a:gd name="T6" fmla="*/ 638 w 638"/>
              <a:gd name="T7" fmla="*/ 200 h 271"/>
              <a:gd name="T8" fmla="*/ 638 w 638"/>
              <a:gd name="T9" fmla="*/ 0 h 271"/>
              <a:gd name="T10" fmla="*/ 0 60000 65536"/>
              <a:gd name="T11" fmla="*/ 0 60000 65536"/>
              <a:gd name="T12" fmla="*/ 0 60000 65536"/>
              <a:gd name="T13" fmla="*/ 0 60000 65536"/>
              <a:gd name="T14" fmla="*/ 0 60000 65536"/>
              <a:gd name="T15" fmla="*/ 0 w 638"/>
              <a:gd name="T16" fmla="*/ 0 h 271"/>
              <a:gd name="T17" fmla="*/ 638 w 638"/>
              <a:gd name="T18" fmla="*/ 271 h 271"/>
            </a:gdLst>
            <a:ahLst/>
            <a:cxnLst>
              <a:cxn ang="T10">
                <a:pos x="T0" y="T1"/>
              </a:cxn>
              <a:cxn ang="T11">
                <a:pos x="T2" y="T3"/>
              </a:cxn>
              <a:cxn ang="T12">
                <a:pos x="T4" y="T5"/>
              </a:cxn>
              <a:cxn ang="T13">
                <a:pos x="T6" y="T7"/>
              </a:cxn>
              <a:cxn ang="T14">
                <a:pos x="T8" y="T9"/>
              </a:cxn>
            </a:cxnLst>
            <a:rect l="T15" t="T16" r="T17" b="T18"/>
            <a:pathLst>
              <a:path w="638" h="271">
                <a:moveTo>
                  <a:pt x="638" y="0"/>
                </a:moveTo>
                <a:lnTo>
                  <a:pt x="0" y="70"/>
                </a:lnTo>
                <a:lnTo>
                  <a:pt x="0" y="271"/>
                </a:lnTo>
                <a:lnTo>
                  <a:pt x="638" y="200"/>
                </a:lnTo>
                <a:lnTo>
                  <a:pt x="638" y="0"/>
                </a:lnTo>
                <a:close/>
              </a:path>
            </a:pathLst>
          </a:custGeom>
          <a:solidFill>
            <a:srgbClr val="003366"/>
          </a:solidFill>
          <a:ln w="0">
            <a:solidFill>
              <a:srgbClr val="000000"/>
            </a:solidFill>
            <a:round/>
            <a:headEnd/>
            <a:tailEnd/>
          </a:ln>
        </p:spPr>
        <p:txBody>
          <a:bodyPr/>
          <a:lstStyle/>
          <a:p>
            <a:endParaRPr lang="ru-RU"/>
          </a:p>
        </p:txBody>
      </p:sp>
      <p:sp>
        <p:nvSpPr>
          <p:cNvPr id="61" name="Freeform 15"/>
          <p:cNvSpPr>
            <a:spLocks/>
          </p:cNvSpPr>
          <p:nvPr/>
        </p:nvSpPr>
        <p:spPr bwMode="auto">
          <a:xfrm>
            <a:off x="3378200" y="3663950"/>
            <a:ext cx="1071563" cy="111125"/>
          </a:xfrm>
          <a:custGeom>
            <a:avLst/>
            <a:gdLst>
              <a:gd name="T0" fmla="*/ 37 w 675"/>
              <a:gd name="T1" fmla="*/ 70 h 70"/>
              <a:gd name="T2" fmla="*/ 19 w 675"/>
              <a:gd name="T3" fmla="*/ 60 h 70"/>
              <a:gd name="T4" fmla="*/ 9 w 675"/>
              <a:gd name="T5" fmla="*/ 50 h 70"/>
              <a:gd name="T6" fmla="*/ 0 w 675"/>
              <a:gd name="T7" fmla="*/ 40 h 70"/>
              <a:gd name="T8" fmla="*/ 675 w 675"/>
              <a:gd name="T9" fmla="*/ 0 h 70"/>
              <a:gd name="T10" fmla="*/ 37 w 675"/>
              <a:gd name="T11" fmla="*/ 70 h 70"/>
              <a:gd name="T12" fmla="*/ 0 60000 65536"/>
              <a:gd name="T13" fmla="*/ 0 60000 65536"/>
              <a:gd name="T14" fmla="*/ 0 60000 65536"/>
              <a:gd name="T15" fmla="*/ 0 60000 65536"/>
              <a:gd name="T16" fmla="*/ 0 60000 65536"/>
              <a:gd name="T17" fmla="*/ 0 60000 65536"/>
              <a:gd name="T18" fmla="*/ 0 w 675"/>
              <a:gd name="T19" fmla="*/ 0 h 70"/>
              <a:gd name="T20" fmla="*/ 675 w 675"/>
              <a:gd name="T21" fmla="*/ 70 h 70"/>
            </a:gdLst>
            <a:ahLst/>
            <a:cxnLst>
              <a:cxn ang="T12">
                <a:pos x="T0" y="T1"/>
              </a:cxn>
              <a:cxn ang="T13">
                <a:pos x="T2" y="T3"/>
              </a:cxn>
              <a:cxn ang="T14">
                <a:pos x="T4" y="T5"/>
              </a:cxn>
              <a:cxn ang="T15">
                <a:pos x="T6" y="T7"/>
              </a:cxn>
              <a:cxn ang="T16">
                <a:pos x="T8" y="T9"/>
              </a:cxn>
              <a:cxn ang="T17">
                <a:pos x="T10" y="T11"/>
              </a:cxn>
            </a:cxnLst>
            <a:rect l="T18" t="T19" r="T20" b="T21"/>
            <a:pathLst>
              <a:path w="675" h="70">
                <a:moveTo>
                  <a:pt x="37" y="70"/>
                </a:moveTo>
                <a:lnTo>
                  <a:pt x="19" y="60"/>
                </a:lnTo>
                <a:lnTo>
                  <a:pt x="9" y="50"/>
                </a:lnTo>
                <a:lnTo>
                  <a:pt x="0" y="40"/>
                </a:lnTo>
                <a:lnTo>
                  <a:pt x="675" y="0"/>
                </a:lnTo>
                <a:lnTo>
                  <a:pt x="37" y="70"/>
                </a:lnTo>
                <a:close/>
              </a:path>
            </a:pathLst>
          </a:custGeom>
          <a:solidFill>
            <a:srgbClr val="0066CC"/>
          </a:solidFill>
          <a:ln w="0">
            <a:solidFill>
              <a:srgbClr val="000000"/>
            </a:solidFill>
            <a:round/>
            <a:headEnd/>
            <a:tailEnd/>
          </a:ln>
        </p:spPr>
        <p:txBody>
          <a:bodyPr/>
          <a:lstStyle/>
          <a:p>
            <a:endParaRPr lang="ru-RU"/>
          </a:p>
        </p:txBody>
      </p:sp>
      <p:sp>
        <p:nvSpPr>
          <p:cNvPr id="62" name="Freeform 16"/>
          <p:cNvSpPr>
            <a:spLocks/>
          </p:cNvSpPr>
          <p:nvPr/>
        </p:nvSpPr>
        <p:spPr bwMode="auto">
          <a:xfrm>
            <a:off x="3465513" y="3806825"/>
            <a:ext cx="176212" cy="414338"/>
          </a:xfrm>
          <a:custGeom>
            <a:avLst/>
            <a:gdLst>
              <a:gd name="T0" fmla="*/ 111 w 111"/>
              <a:gd name="T1" fmla="*/ 60 h 261"/>
              <a:gd name="T2" fmla="*/ 93 w 111"/>
              <a:gd name="T3" fmla="*/ 50 h 261"/>
              <a:gd name="T4" fmla="*/ 65 w 111"/>
              <a:gd name="T5" fmla="*/ 40 h 261"/>
              <a:gd name="T6" fmla="*/ 47 w 111"/>
              <a:gd name="T7" fmla="*/ 30 h 261"/>
              <a:gd name="T8" fmla="*/ 28 w 111"/>
              <a:gd name="T9" fmla="*/ 20 h 261"/>
              <a:gd name="T10" fmla="*/ 10 w 111"/>
              <a:gd name="T11" fmla="*/ 10 h 261"/>
              <a:gd name="T12" fmla="*/ 0 w 111"/>
              <a:gd name="T13" fmla="*/ 0 h 261"/>
              <a:gd name="T14" fmla="*/ 0 w 111"/>
              <a:gd name="T15" fmla="*/ 201 h 261"/>
              <a:gd name="T16" fmla="*/ 10 w 111"/>
              <a:gd name="T17" fmla="*/ 211 h 261"/>
              <a:gd name="T18" fmla="*/ 28 w 111"/>
              <a:gd name="T19" fmla="*/ 221 h 261"/>
              <a:gd name="T20" fmla="*/ 47 w 111"/>
              <a:gd name="T21" fmla="*/ 231 h 261"/>
              <a:gd name="T22" fmla="*/ 65 w 111"/>
              <a:gd name="T23" fmla="*/ 241 h 261"/>
              <a:gd name="T24" fmla="*/ 93 w 111"/>
              <a:gd name="T25" fmla="*/ 251 h 261"/>
              <a:gd name="T26" fmla="*/ 111 w 111"/>
              <a:gd name="T27" fmla="*/ 261 h 261"/>
              <a:gd name="T28" fmla="*/ 111 w 111"/>
              <a:gd name="T29" fmla="*/ 60 h 261"/>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11"/>
              <a:gd name="T46" fmla="*/ 0 h 261"/>
              <a:gd name="T47" fmla="*/ 111 w 111"/>
              <a:gd name="T48" fmla="*/ 261 h 261"/>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11" h="261">
                <a:moveTo>
                  <a:pt x="111" y="60"/>
                </a:moveTo>
                <a:lnTo>
                  <a:pt x="93" y="50"/>
                </a:lnTo>
                <a:lnTo>
                  <a:pt x="65" y="40"/>
                </a:lnTo>
                <a:lnTo>
                  <a:pt x="47" y="30"/>
                </a:lnTo>
                <a:lnTo>
                  <a:pt x="28" y="20"/>
                </a:lnTo>
                <a:lnTo>
                  <a:pt x="10" y="10"/>
                </a:lnTo>
                <a:lnTo>
                  <a:pt x="0" y="0"/>
                </a:lnTo>
                <a:lnTo>
                  <a:pt x="0" y="201"/>
                </a:lnTo>
                <a:lnTo>
                  <a:pt x="10" y="211"/>
                </a:lnTo>
                <a:lnTo>
                  <a:pt x="28" y="221"/>
                </a:lnTo>
                <a:lnTo>
                  <a:pt x="47" y="231"/>
                </a:lnTo>
                <a:lnTo>
                  <a:pt x="65" y="241"/>
                </a:lnTo>
                <a:lnTo>
                  <a:pt x="93" y="251"/>
                </a:lnTo>
                <a:lnTo>
                  <a:pt x="111" y="261"/>
                </a:lnTo>
                <a:lnTo>
                  <a:pt x="111" y="60"/>
                </a:lnTo>
                <a:close/>
              </a:path>
            </a:pathLst>
          </a:custGeom>
          <a:solidFill>
            <a:srgbClr val="804040"/>
          </a:solidFill>
          <a:ln w="0">
            <a:solidFill>
              <a:srgbClr val="000000"/>
            </a:solidFill>
            <a:round/>
            <a:headEnd/>
            <a:tailEnd/>
          </a:ln>
        </p:spPr>
        <p:txBody>
          <a:bodyPr/>
          <a:lstStyle/>
          <a:p>
            <a:endParaRPr lang="ru-RU"/>
          </a:p>
        </p:txBody>
      </p:sp>
      <p:sp>
        <p:nvSpPr>
          <p:cNvPr id="63" name="Freeform 17"/>
          <p:cNvSpPr>
            <a:spLocks/>
          </p:cNvSpPr>
          <p:nvPr/>
        </p:nvSpPr>
        <p:spPr bwMode="auto">
          <a:xfrm>
            <a:off x="3641725" y="3695700"/>
            <a:ext cx="836613" cy="509588"/>
          </a:xfrm>
          <a:custGeom>
            <a:avLst/>
            <a:gdLst>
              <a:gd name="T0" fmla="*/ 527 w 527"/>
              <a:gd name="T1" fmla="*/ 0 h 321"/>
              <a:gd name="T2" fmla="*/ 0 w 527"/>
              <a:gd name="T3" fmla="*/ 120 h 321"/>
              <a:gd name="T4" fmla="*/ 0 w 527"/>
              <a:gd name="T5" fmla="*/ 321 h 321"/>
              <a:gd name="T6" fmla="*/ 527 w 527"/>
              <a:gd name="T7" fmla="*/ 200 h 321"/>
              <a:gd name="T8" fmla="*/ 527 w 527"/>
              <a:gd name="T9" fmla="*/ 0 h 321"/>
              <a:gd name="T10" fmla="*/ 0 60000 65536"/>
              <a:gd name="T11" fmla="*/ 0 60000 65536"/>
              <a:gd name="T12" fmla="*/ 0 60000 65536"/>
              <a:gd name="T13" fmla="*/ 0 60000 65536"/>
              <a:gd name="T14" fmla="*/ 0 60000 65536"/>
              <a:gd name="T15" fmla="*/ 0 w 527"/>
              <a:gd name="T16" fmla="*/ 0 h 321"/>
              <a:gd name="T17" fmla="*/ 527 w 527"/>
              <a:gd name="T18" fmla="*/ 321 h 321"/>
            </a:gdLst>
            <a:ahLst/>
            <a:cxnLst>
              <a:cxn ang="T10">
                <a:pos x="T0" y="T1"/>
              </a:cxn>
              <a:cxn ang="T11">
                <a:pos x="T2" y="T3"/>
              </a:cxn>
              <a:cxn ang="T12">
                <a:pos x="T4" y="T5"/>
              </a:cxn>
              <a:cxn ang="T13">
                <a:pos x="T6" y="T7"/>
              </a:cxn>
              <a:cxn ang="T14">
                <a:pos x="T8" y="T9"/>
              </a:cxn>
            </a:cxnLst>
            <a:rect l="T15" t="T16" r="T17" b="T18"/>
            <a:pathLst>
              <a:path w="527" h="321">
                <a:moveTo>
                  <a:pt x="527" y="0"/>
                </a:moveTo>
                <a:lnTo>
                  <a:pt x="0" y="120"/>
                </a:lnTo>
                <a:lnTo>
                  <a:pt x="0" y="321"/>
                </a:lnTo>
                <a:lnTo>
                  <a:pt x="527" y="200"/>
                </a:lnTo>
                <a:lnTo>
                  <a:pt x="527" y="0"/>
                </a:lnTo>
                <a:close/>
              </a:path>
            </a:pathLst>
          </a:custGeom>
          <a:solidFill>
            <a:srgbClr val="804040"/>
          </a:solidFill>
          <a:ln w="0">
            <a:solidFill>
              <a:srgbClr val="000000"/>
            </a:solidFill>
            <a:round/>
            <a:headEnd/>
            <a:tailEnd/>
          </a:ln>
        </p:spPr>
        <p:txBody>
          <a:bodyPr/>
          <a:lstStyle/>
          <a:p>
            <a:endParaRPr lang="ru-RU"/>
          </a:p>
        </p:txBody>
      </p:sp>
      <p:sp>
        <p:nvSpPr>
          <p:cNvPr id="64" name="Freeform 18"/>
          <p:cNvSpPr>
            <a:spLocks/>
          </p:cNvSpPr>
          <p:nvPr/>
        </p:nvSpPr>
        <p:spPr bwMode="auto">
          <a:xfrm>
            <a:off x="3465513" y="3695700"/>
            <a:ext cx="1012825" cy="206375"/>
          </a:xfrm>
          <a:custGeom>
            <a:avLst/>
            <a:gdLst>
              <a:gd name="T0" fmla="*/ 111 w 638"/>
              <a:gd name="T1" fmla="*/ 130 h 130"/>
              <a:gd name="T2" fmla="*/ 93 w 638"/>
              <a:gd name="T3" fmla="*/ 120 h 130"/>
              <a:gd name="T4" fmla="*/ 65 w 638"/>
              <a:gd name="T5" fmla="*/ 110 h 130"/>
              <a:gd name="T6" fmla="*/ 47 w 638"/>
              <a:gd name="T7" fmla="*/ 100 h 130"/>
              <a:gd name="T8" fmla="*/ 28 w 638"/>
              <a:gd name="T9" fmla="*/ 90 h 130"/>
              <a:gd name="T10" fmla="*/ 10 w 638"/>
              <a:gd name="T11" fmla="*/ 80 h 130"/>
              <a:gd name="T12" fmla="*/ 0 w 638"/>
              <a:gd name="T13" fmla="*/ 70 h 130"/>
              <a:gd name="T14" fmla="*/ 638 w 638"/>
              <a:gd name="T15" fmla="*/ 0 h 130"/>
              <a:gd name="T16" fmla="*/ 111 w 638"/>
              <a:gd name="T17" fmla="*/ 130 h 13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38"/>
              <a:gd name="T28" fmla="*/ 0 h 130"/>
              <a:gd name="T29" fmla="*/ 638 w 638"/>
              <a:gd name="T30" fmla="*/ 130 h 13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38" h="130">
                <a:moveTo>
                  <a:pt x="111" y="130"/>
                </a:moveTo>
                <a:lnTo>
                  <a:pt x="93" y="120"/>
                </a:lnTo>
                <a:lnTo>
                  <a:pt x="65" y="110"/>
                </a:lnTo>
                <a:lnTo>
                  <a:pt x="47" y="100"/>
                </a:lnTo>
                <a:lnTo>
                  <a:pt x="28" y="90"/>
                </a:lnTo>
                <a:lnTo>
                  <a:pt x="10" y="80"/>
                </a:lnTo>
                <a:lnTo>
                  <a:pt x="0" y="70"/>
                </a:lnTo>
                <a:lnTo>
                  <a:pt x="638" y="0"/>
                </a:lnTo>
                <a:lnTo>
                  <a:pt x="111" y="130"/>
                </a:lnTo>
                <a:close/>
              </a:path>
            </a:pathLst>
          </a:custGeom>
          <a:solidFill>
            <a:srgbClr val="FF8080"/>
          </a:solidFill>
          <a:ln w="0">
            <a:solidFill>
              <a:srgbClr val="000000"/>
            </a:solidFill>
            <a:round/>
            <a:headEnd/>
            <a:tailEnd/>
          </a:ln>
        </p:spPr>
        <p:txBody>
          <a:bodyPr/>
          <a:lstStyle/>
          <a:p>
            <a:endParaRPr lang="ru-RU"/>
          </a:p>
        </p:txBody>
      </p:sp>
      <p:sp>
        <p:nvSpPr>
          <p:cNvPr id="65" name="Freeform 19"/>
          <p:cNvSpPr>
            <a:spLocks/>
          </p:cNvSpPr>
          <p:nvPr/>
        </p:nvSpPr>
        <p:spPr bwMode="auto">
          <a:xfrm>
            <a:off x="3671888" y="3902075"/>
            <a:ext cx="44450" cy="334963"/>
          </a:xfrm>
          <a:custGeom>
            <a:avLst/>
            <a:gdLst>
              <a:gd name="T0" fmla="*/ 28 w 28"/>
              <a:gd name="T1" fmla="*/ 10 h 211"/>
              <a:gd name="T2" fmla="*/ 18 w 28"/>
              <a:gd name="T3" fmla="*/ 0 h 211"/>
              <a:gd name="T4" fmla="*/ 9 w 28"/>
              <a:gd name="T5" fmla="*/ 0 h 211"/>
              <a:gd name="T6" fmla="*/ 0 w 28"/>
              <a:gd name="T7" fmla="*/ 0 h 211"/>
              <a:gd name="T8" fmla="*/ 0 w 28"/>
              <a:gd name="T9" fmla="*/ 201 h 211"/>
              <a:gd name="T10" fmla="*/ 9 w 28"/>
              <a:gd name="T11" fmla="*/ 201 h 211"/>
              <a:gd name="T12" fmla="*/ 18 w 28"/>
              <a:gd name="T13" fmla="*/ 201 h 211"/>
              <a:gd name="T14" fmla="*/ 28 w 28"/>
              <a:gd name="T15" fmla="*/ 211 h 211"/>
              <a:gd name="T16" fmla="*/ 28 w 28"/>
              <a:gd name="T17" fmla="*/ 10 h 21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8"/>
              <a:gd name="T28" fmla="*/ 0 h 211"/>
              <a:gd name="T29" fmla="*/ 28 w 28"/>
              <a:gd name="T30" fmla="*/ 211 h 21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8" h="211">
                <a:moveTo>
                  <a:pt x="28" y="10"/>
                </a:moveTo>
                <a:lnTo>
                  <a:pt x="18" y="0"/>
                </a:lnTo>
                <a:lnTo>
                  <a:pt x="9" y="0"/>
                </a:lnTo>
                <a:lnTo>
                  <a:pt x="0" y="0"/>
                </a:lnTo>
                <a:lnTo>
                  <a:pt x="0" y="201"/>
                </a:lnTo>
                <a:lnTo>
                  <a:pt x="9" y="201"/>
                </a:lnTo>
                <a:lnTo>
                  <a:pt x="18" y="201"/>
                </a:lnTo>
                <a:lnTo>
                  <a:pt x="28" y="211"/>
                </a:lnTo>
                <a:lnTo>
                  <a:pt x="28" y="10"/>
                </a:lnTo>
                <a:close/>
              </a:path>
            </a:pathLst>
          </a:custGeom>
          <a:solidFill>
            <a:srgbClr val="330033"/>
          </a:solidFill>
          <a:ln w="0">
            <a:solidFill>
              <a:srgbClr val="000000"/>
            </a:solidFill>
            <a:round/>
            <a:headEnd/>
            <a:tailEnd/>
          </a:ln>
        </p:spPr>
        <p:txBody>
          <a:bodyPr/>
          <a:lstStyle/>
          <a:p>
            <a:endParaRPr lang="ru-RU"/>
          </a:p>
        </p:txBody>
      </p:sp>
      <p:sp>
        <p:nvSpPr>
          <p:cNvPr id="66" name="Freeform 20"/>
          <p:cNvSpPr>
            <a:spLocks/>
          </p:cNvSpPr>
          <p:nvPr/>
        </p:nvSpPr>
        <p:spPr bwMode="auto">
          <a:xfrm>
            <a:off x="3716338" y="3695700"/>
            <a:ext cx="792162" cy="525463"/>
          </a:xfrm>
          <a:custGeom>
            <a:avLst/>
            <a:gdLst>
              <a:gd name="T0" fmla="*/ 499 w 499"/>
              <a:gd name="T1" fmla="*/ 0 h 331"/>
              <a:gd name="T2" fmla="*/ 0 w 499"/>
              <a:gd name="T3" fmla="*/ 130 h 331"/>
              <a:gd name="T4" fmla="*/ 0 w 499"/>
              <a:gd name="T5" fmla="*/ 331 h 331"/>
              <a:gd name="T6" fmla="*/ 499 w 499"/>
              <a:gd name="T7" fmla="*/ 200 h 331"/>
              <a:gd name="T8" fmla="*/ 499 w 499"/>
              <a:gd name="T9" fmla="*/ 0 h 331"/>
              <a:gd name="T10" fmla="*/ 0 60000 65536"/>
              <a:gd name="T11" fmla="*/ 0 60000 65536"/>
              <a:gd name="T12" fmla="*/ 0 60000 65536"/>
              <a:gd name="T13" fmla="*/ 0 60000 65536"/>
              <a:gd name="T14" fmla="*/ 0 60000 65536"/>
              <a:gd name="T15" fmla="*/ 0 w 499"/>
              <a:gd name="T16" fmla="*/ 0 h 331"/>
              <a:gd name="T17" fmla="*/ 499 w 499"/>
              <a:gd name="T18" fmla="*/ 331 h 331"/>
            </a:gdLst>
            <a:ahLst/>
            <a:cxnLst>
              <a:cxn ang="T10">
                <a:pos x="T0" y="T1"/>
              </a:cxn>
              <a:cxn ang="T11">
                <a:pos x="T2" y="T3"/>
              </a:cxn>
              <a:cxn ang="T12">
                <a:pos x="T4" y="T5"/>
              </a:cxn>
              <a:cxn ang="T13">
                <a:pos x="T6" y="T7"/>
              </a:cxn>
              <a:cxn ang="T14">
                <a:pos x="T8" y="T9"/>
              </a:cxn>
            </a:cxnLst>
            <a:rect l="T15" t="T16" r="T17" b="T18"/>
            <a:pathLst>
              <a:path w="499" h="331">
                <a:moveTo>
                  <a:pt x="499" y="0"/>
                </a:moveTo>
                <a:lnTo>
                  <a:pt x="0" y="130"/>
                </a:lnTo>
                <a:lnTo>
                  <a:pt x="0" y="331"/>
                </a:lnTo>
                <a:lnTo>
                  <a:pt x="499" y="200"/>
                </a:lnTo>
                <a:lnTo>
                  <a:pt x="499" y="0"/>
                </a:lnTo>
                <a:close/>
              </a:path>
            </a:pathLst>
          </a:custGeom>
          <a:solidFill>
            <a:srgbClr val="330033"/>
          </a:solidFill>
          <a:ln w="0">
            <a:solidFill>
              <a:srgbClr val="000000"/>
            </a:solidFill>
            <a:round/>
            <a:headEnd/>
            <a:tailEnd/>
          </a:ln>
        </p:spPr>
        <p:txBody>
          <a:bodyPr/>
          <a:lstStyle/>
          <a:p>
            <a:endParaRPr lang="ru-RU"/>
          </a:p>
        </p:txBody>
      </p:sp>
      <p:sp>
        <p:nvSpPr>
          <p:cNvPr id="67" name="Freeform 21"/>
          <p:cNvSpPr>
            <a:spLocks/>
          </p:cNvSpPr>
          <p:nvPr/>
        </p:nvSpPr>
        <p:spPr bwMode="auto">
          <a:xfrm>
            <a:off x="3671888" y="3695700"/>
            <a:ext cx="836612" cy="222250"/>
          </a:xfrm>
          <a:custGeom>
            <a:avLst/>
            <a:gdLst>
              <a:gd name="T0" fmla="*/ 28 w 527"/>
              <a:gd name="T1" fmla="*/ 140 h 140"/>
              <a:gd name="T2" fmla="*/ 18 w 527"/>
              <a:gd name="T3" fmla="*/ 130 h 140"/>
              <a:gd name="T4" fmla="*/ 9 w 527"/>
              <a:gd name="T5" fmla="*/ 130 h 140"/>
              <a:gd name="T6" fmla="*/ 0 w 527"/>
              <a:gd name="T7" fmla="*/ 130 h 140"/>
              <a:gd name="T8" fmla="*/ 527 w 527"/>
              <a:gd name="T9" fmla="*/ 0 h 140"/>
              <a:gd name="T10" fmla="*/ 28 w 527"/>
              <a:gd name="T11" fmla="*/ 140 h 140"/>
              <a:gd name="T12" fmla="*/ 0 60000 65536"/>
              <a:gd name="T13" fmla="*/ 0 60000 65536"/>
              <a:gd name="T14" fmla="*/ 0 60000 65536"/>
              <a:gd name="T15" fmla="*/ 0 60000 65536"/>
              <a:gd name="T16" fmla="*/ 0 60000 65536"/>
              <a:gd name="T17" fmla="*/ 0 60000 65536"/>
              <a:gd name="T18" fmla="*/ 0 w 527"/>
              <a:gd name="T19" fmla="*/ 0 h 140"/>
              <a:gd name="T20" fmla="*/ 527 w 527"/>
              <a:gd name="T21" fmla="*/ 140 h 140"/>
            </a:gdLst>
            <a:ahLst/>
            <a:cxnLst>
              <a:cxn ang="T12">
                <a:pos x="T0" y="T1"/>
              </a:cxn>
              <a:cxn ang="T13">
                <a:pos x="T2" y="T3"/>
              </a:cxn>
              <a:cxn ang="T14">
                <a:pos x="T4" y="T5"/>
              </a:cxn>
              <a:cxn ang="T15">
                <a:pos x="T6" y="T7"/>
              </a:cxn>
              <a:cxn ang="T16">
                <a:pos x="T8" y="T9"/>
              </a:cxn>
              <a:cxn ang="T17">
                <a:pos x="T10" y="T11"/>
              </a:cxn>
            </a:cxnLst>
            <a:rect l="T18" t="T19" r="T20" b="T21"/>
            <a:pathLst>
              <a:path w="527" h="140">
                <a:moveTo>
                  <a:pt x="28" y="140"/>
                </a:moveTo>
                <a:lnTo>
                  <a:pt x="18" y="130"/>
                </a:lnTo>
                <a:lnTo>
                  <a:pt x="9" y="130"/>
                </a:lnTo>
                <a:lnTo>
                  <a:pt x="0" y="130"/>
                </a:lnTo>
                <a:lnTo>
                  <a:pt x="527" y="0"/>
                </a:lnTo>
                <a:lnTo>
                  <a:pt x="28" y="140"/>
                </a:lnTo>
                <a:close/>
              </a:path>
            </a:pathLst>
          </a:custGeom>
          <a:solidFill>
            <a:srgbClr val="660066"/>
          </a:solidFill>
          <a:ln w="0">
            <a:solidFill>
              <a:srgbClr val="000000"/>
            </a:solidFill>
            <a:round/>
            <a:headEnd/>
            <a:tailEnd/>
          </a:ln>
        </p:spPr>
        <p:txBody>
          <a:bodyPr/>
          <a:lstStyle/>
          <a:p>
            <a:endParaRPr lang="ru-RU"/>
          </a:p>
        </p:txBody>
      </p:sp>
      <p:sp>
        <p:nvSpPr>
          <p:cNvPr id="68" name="Freeform 22"/>
          <p:cNvSpPr>
            <a:spLocks/>
          </p:cNvSpPr>
          <p:nvPr/>
        </p:nvSpPr>
        <p:spPr bwMode="auto">
          <a:xfrm>
            <a:off x="5535613" y="3743325"/>
            <a:ext cx="498475" cy="541338"/>
          </a:xfrm>
          <a:custGeom>
            <a:avLst/>
            <a:gdLst>
              <a:gd name="T0" fmla="*/ 314 w 314"/>
              <a:gd name="T1" fmla="*/ 0 h 341"/>
              <a:gd name="T2" fmla="*/ 305 w 314"/>
              <a:gd name="T3" fmla="*/ 10 h 341"/>
              <a:gd name="T4" fmla="*/ 296 w 314"/>
              <a:gd name="T5" fmla="*/ 30 h 341"/>
              <a:gd name="T6" fmla="*/ 286 w 314"/>
              <a:gd name="T7" fmla="*/ 40 h 341"/>
              <a:gd name="T8" fmla="*/ 268 w 314"/>
              <a:gd name="T9" fmla="*/ 50 h 341"/>
              <a:gd name="T10" fmla="*/ 259 w 314"/>
              <a:gd name="T11" fmla="*/ 50 h 341"/>
              <a:gd name="T12" fmla="*/ 231 w 314"/>
              <a:gd name="T13" fmla="*/ 70 h 341"/>
              <a:gd name="T14" fmla="*/ 212 w 314"/>
              <a:gd name="T15" fmla="*/ 80 h 341"/>
              <a:gd name="T16" fmla="*/ 194 w 314"/>
              <a:gd name="T17" fmla="*/ 80 h 341"/>
              <a:gd name="T18" fmla="*/ 175 w 314"/>
              <a:gd name="T19" fmla="*/ 90 h 341"/>
              <a:gd name="T20" fmla="*/ 148 w 314"/>
              <a:gd name="T21" fmla="*/ 100 h 341"/>
              <a:gd name="T22" fmla="*/ 120 w 314"/>
              <a:gd name="T23" fmla="*/ 110 h 341"/>
              <a:gd name="T24" fmla="*/ 92 w 314"/>
              <a:gd name="T25" fmla="*/ 120 h 341"/>
              <a:gd name="T26" fmla="*/ 65 w 314"/>
              <a:gd name="T27" fmla="*/ 120 h 341"/>
              <a:gd name="T28" fmla="*/ 28 w 314"/>
              <a:gd name="T29" fmla="*/ 130 h 341"/>
              <a:gd name="T30" fmla="*/ 0 w 314"/>
              <a:gd name="T31" fmla="*/ 140 h 341"/>
              <a:gd name="T32" fmla="*/ 0 w 314"/>
              <a:gd name="T33" fmla="*/ 341 h 341"/>
              <a:gd name="T34" fmla="*/ 28 w 314"/>
              <a:gd name="T35" fmla="*/ 331 h 341"/>
              <a:gd name="T36" fmla="*/ 65 w 314"/>
              <a:gd name="T37" fmla="*/ 321 h 341"/>
              <a:gd name="T38" fmla="*/ 92 w 314"/>
              <a:gd name="T39" fmla="*/ 321 h 341"/>
              <a:gd name="T40" fmla="*/ 120 w 314"/>
              <a:gd name="T41" fmla="*/ 311 h 341"/>
              <a:gd name="T42" fmla="*/ 148 w 314"/>
              <a:gd name="T43" fmla="*/ 301 h 341"/>
              <a:gd name="T44" fmla="*/ 175 w 314"/>
              <a:gd name="T45" fmla="*/ 291 h 341"/>
              <a:gd name="T46" fmla="*/ 194 w 314"/>
              <a:gd name="T47" fmla="*/ 281 h 341"/>
              <a:gd name="T48" fmla="*/ 212 w 314"/>
              <a:gd name="T49" fmla="*/ 281 h 341"/>
              <a:gd name="T50" fmla="*/ 231 w 314"/>
              <a:gd name="T51" fmla="*/ 271 h 341"/>
              <a:gd name="T52" fmla="*/ 259 w 314"/>
              <a:gd name="T53" fmla="*/ 251 h 341"/>
              <a:gd name="T54" fmla="*/ 268 w 314"/>
              <a:gd name="T55" fmla="*/ 251 h 341"/>
              <a:gd name="T56" fmla="*/ 286 w 314"/>
              <a:gd name="T57" fmla="*/ 241 h 341"/>
              <a:gd name="T58" fmla="*/ 296 w 314"/>
              <a:gd name="T59" fmla="*/ 231 h 341"/>
              <a:gd name="T60" fmla="*/ 305 w 314"/>
              <a:gd name="T61" fmla="*/ 210 h 341"/>
              <a:gd name="T62" fmla="*/ 314 w 314"/>
              <a:gd name="T63" fmla="*/ 200 h 341"/>
              <a:gd name="T64" fmla="*/ 314 w 314"/>
              <a:gd name="T65" fmla="*/ 0 h 341"/>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314"/>
              <a:gd name="T100" fmla="*/ 0 h 341"/>
              <a:gd name="T101" fmla="*/ 314 w 314"/>
              <a:gd name="T102" fmla="*/ 341 h 341"/>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314" h="341">
                <a:moveTo>
                  <a:pt x="314" y="0"/>
                </a:moveTo>
                <a:lnTo>
                  <a:pt x="305" y="10"/>
                </a:lnTo>
                <a:lnTo>
                  <a:pt x="296" y="30"/>
                </a:lnTo>
                <a:lnTo>
                  <a:pt x="286" y="40"/>
                </a:lnTo>
                <a:lnTo>
                  <a:pt x="268" y="50"/>
                </a:lnTo>
                <a:lnTo>
                  <a:pt x="259" y="50"/>
                </a:lnTo>
                <a:lnTo>
                  <a:pt x="231" y="70"/>
                </a:lnTo>
                <a:lnTo>
                  <a:pt x="212" y="80"/>
                </a:lnTo>
                <a:lnTo>
                  <a:pt x="194" y="80"/>
                </a:lnTo>
                <a:lnTo>
                  <a:pt x="175" y="90"/>
                </a:lnTo>
                <a:lnTo>
                  <a:pt x="148" y="100"/>
                </a:lnTo>
                <a:lnTo>
                  <a:pt x="120" y="110"/>
                </a:lnTo>
                <a:lnTo>
                  <a:pt x="92" y="120"/>
                </a:lnTo>
                <a:lnTo>
                  <a:pt x="65" y="120"/>
                </a:lnTo>
                <a:lnTo>
                  <a:pt x="28" y="130"/>
                </a:lnTo>
                <a:lnTo>
                  <a:pt x="0" y="140"/>
                </a:lnTo>
                <a:lnTo>
                  <a:pt x="0" y="341"/>
                </a:lnTo>
                <a:lnTo>
                  <a:pt x="28" y="331"/>
                </a:lnTo>
                <a:lnTo>
                  <a:pt x="65" y="321"/>
                </a:lnTo>
                <a:lnTo>
                  <a:pt x="92" y="321"/>
                </a:lnTo>
                <a:lnTo>
                  <a:pt x="120" y="311"/>
                </a:lnTo>
                <a:lnTo>
                  <a:pt x="148" y="301"/>
                </a:lnTo>
                <a:lnTo>
                  <a:pt x="175" y="291"/>
                </a:lnTo>
                <a:lnTo>
                  <a:pt x="194" y="281"/>
                </a:lnTo>
                <a:lnTo>
                  <a:pt x="212" y="281"/>
                </a:lnTo>
                <a:lnTo>
                  <a:pt x="231" y="271"/>
                </a:lnTo>
                <a:lnTo>
                  <a:pt x="259" y="251"/>
                </a:lnTo>
                <a:lnTo>
                  <a:pt x="268" y="251"/>
                </a:lnTo>
                <a:lnTo>
                  <a:pt x="286" y="241"/>
                </a:lnTo>
                <a:lnTo>
                  <a:pt x="296" y="231"/>
                </a:lnTo>
                <a:lnTo>
                  <a:pt x="305" y="210"/>
                </a:lnTo>
                <a:lnTo>
                  <a:pt x="314" y="200"/>
                </a:lnTo>
                <a:lnTo>
                  <a:pt x="314" y="0"/>
                </a:lnTo>
                <a:close/>
              </a:path>
            </a:pathLst>
          </a:custGeom>
          <a:solidFill>
            <a:srgbClr val="808066"/>
          </a:solidFill>
          <a:ln w="0">
            <a:solidFill>
              <a:srgbClr val="000000"/>
            </a:solidFill>
            <a:round/>
            <a:headEnd/>
            <a:tailEnd/>
          </a:ln>
        </p:spPr>
        <p:txBody>
          <a:bodyPr/>
          <a:lstStyle/>
          <a:p>
            <a:endParaRPr lang="ru-RU"/>
          </a:p>
        </p:txBody>
      </p:sp>
      <p:sp>
        <p:nvSpPr>
          <p:cNvPr id="69" name="Freeform 23"/>
          <p:cNvSpPr>
            <a:spLocks/>
          </p:cNvSpPr>
          <p:nvPr/>
        </p:nvSpPr>
        <p:spPr bwMode="auto">
          <a:xfrm>
            <a:off x="4948238" y="3695700"/>
            <a:ext cx="573087" cy="573088"/>
          </a:xfrm>
          <a:custGeom>
            <a:avLst/>
            <a:gdLst>
              <a:gd name="T0" fmla="*/ 0 w 361"/>
              <a:gd name="T1" fmla="*/ 0 h 361"/>
              <a:gd name="T2" fmla="*/ 361 w 361"/>
              <a:gd name="T3" fmla="*/ 160 h 361"/>
              <a:gd name="T4" fmla="*/ 361 w 361"/>
              <a:gd name="T5" fmla="*/ 361 h 361"/>
              <a:gd name="T6" fmla="*/ 0 w 361"/>
              <a:gd name="T7" fmla="*/ 200 h 361"/>
              <a:gd name="T8" fmla="*/ 0 w 361"/>
              <a:gd name="T9" fmla="*/ 0 h 361"/>
              <a:gd name="T10" fmla="*/ 0 60000 65536"/>
              <a:gd name="T11" fmla="*/ 0 60000 65536"/>
              <a:gd name="T12" fmla="*/ 0 60000 65536"/>
              <a:gd name="T13" fmla="*/ 0 60000 65536"/>
              <a:gd name="T14" fmla="*/ 0 60000 65536"/>
              <a:gd name="T15" fmla="*/ 0 w 361"/>
              <a:gd name="T16" fmla="*/ 0 h 361"/>
              <a:gd name="T17" fmla="*/ 361 w 361"/>
              <a:gd name="T18" fmla="*/ 361 h 361"/>
            </a:gdLst>
            <a:ahLst/>
            <a:cxnLst>
              <a:cxn ang="T10">
                <a:pos x="T0" y="T1"/>
              </a:cxn>
              <a:cxn ang="T11">
                <a:pos x="T2" y="T3"/>
              </a:cxn>
              <a:cxn ang="T12">
                <a:pos x="T4" y="T5"/>
              </a:cxn>
              <a:cxn ang="T13">
                <a:pos x="T6" y="T7"/>
              </a:cxn>
              <a:cxn ang="T14">
                <a:pos x="T8" y="T9"/>
              </a:cxn>
            </a:cxnLst>
            <a:rect l="T15" t="T16" r="T17" b="T18"/>
            <a:pathLst>
              <a:path w="361" h="361">
                <a:moveTo>
                  <a:pt x="0" y="0"/>
                </a:moveTo>
                <a:lnTo>
                  <a:pt x="361" y="160"/>
                </a:lnTo>
                <a:lnTo>
                  <a:pt x="361" y="361"/>
                </a:lnTo>
                <a:lnTo>
                  <a:pt x="0" y="200"/>
                </a:lnTo>
                <a:lnTo>
                  <a:pt x="0" y="0"/>
                </a:lnTo>
                <a:close/>
              </a:path>
            </a:pathLst>
          </a:custGeom>
          <a:solidFill>
            <a:srgbClr val="808066"/>
          </a:solidFill>
          <a:ln w="0">
            <a:solidFill>
              <a:srgbClr val="000000"/>
            </a:solidFill>
            <a:round/>
            <a:headEnd/>
            <a:tailEnd/>
          </a:ln>
        </p:spPr>
        <p:txBody>
          <a:bodyPr/>
          <a:lstStyle/>
          <a:p>
            <a:endParaRPr lang="ru-RU"/>
          </a:p>
        </p:txBody>
      </p:sp>
      <p:sp>
        <p:nvSpPr>
          <p:cNvPr id="70" name="Freeform 24"/>
          <p:cNvSpPr>
            <a:spLocks/>
          </p:cNvSpPr>
          <p:nvPr/>
        </p:nvSpPr>
        <p:spPr bwMode="auto">
          <a:xfrm>
            <a:off x="4948238" y="3695700"/>
            <a:ext cx="1085850" cy="269875"/>
          </a:xfrm>
          <a:custGeom>
            <a:avLst/>
            <a:gdLst>
              <a:gd name="T0" fmla="*/ 684 w 684"/>
              <a:gd name="T1" fmla="*/ 30 h 170"/>
              <a:gd name="T2" fmla="*/ 675 w 684"/>
              <a:gd name="T3" fmla="*/ 40 h 170"/>
              <a:gd name="T4" fmla="*/ 666 w 684"/>
              <a:gd name="T5" fmla="*/ 60 h 170"/>
              <a:gd name="T6" fmla="*/ 656 w 684"/>
              <a:gd name="T7" fmla="*/ 70 h 170"/>
              <a:gd name="T8" fmla="*/ 638 w 684"/>
              <a:gd name="T9" fmla="*/ 80 h 170"/>
              <a:gd name="T10" fmla="*/ 629 w 684"/>
              <a:gd name="T11" fmla="*/ 80 h 170"/>
              <a:gd name="T12" fmla="*/ 601 w 684"/>
              <a:gd name="T13" fmla="*/ 100 h 170"/>
              <a:gd name="T14" fmla="*/ 582 w 684"/>
              <a:gd name="T15" fmla="*/ 110 h 170"/>
              <a:gd name="T16" fmla="*/ 564 w 684"/>
              <a:gd name="T17" fmla="*/ 110 h 170"/>
              <a:gd name="T18" fmla="*/ 545 w 684"/>
              <a:gd name="T19" fmla="*/ 120 h 170"/>
              <a:gd name="T20" fmla="*/ 518 w 684"/>
              <a:gd name="T21" fmla="*/ 130 h 170"/>
              <a:gd name="T22" fmla="*/ 490 w 684"/>
              <a:gd name="T23" fmla="*/ 140 h 170"/>
              <a:gd name="T24" fmla="*/ 462 w 684"/>
              <a:gd name="T25" fmla="*/ 150 h 170"/>
              <a:gd name="T26" fmla="*/ 435 w 684"/>
              <a:gd name="T27" fmla="*/ 150 h 170"/>
              <a:gd name="T28" fmla="*/ 398 w 684"/>
              <a:gd name="T29" fmla="*/ 160 h 170"/>
              <a:gd name="T30" fmla="*/ 370 w 684"/>
              <a:gd name="T31" fmla="*/ 170 h 170"/>
              <a:gd name="T32" fmla="*/ 0 w 684"/>
              <a:gd name="T33" fmla="*/ 0 h 170"/>
              <a:gd name="T34" fmla="*/ 684 w 684"/>
              <a:gd name="T35" fmla="*/ 30 h 170"/>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684"/>
              <a:gd name="T55" fmla="*/ 0 h 170"/>
              <a:gd name="T56" fmla="*/ 684 w 684"/>
              <a:gd name="T57" fmla="*/ 170 h 170"/>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684" h="170">
                <a:moveTo>
                  <a:pt x="684" y="30"/>
                </a:moveTo>
                <a:lnTo>
                  <a:pt x="675" y="40"/>
                </a:lnTo>
                <a:lnTo>
                  <a:pt x="666" y="60"/>
                </a:lnTo>
                <a:lnTo>
                  <a:pt x="656" y="70"/>
                </a:lnTo>
                <a:lnTo>
                  <a:pt x="638" y="80"/>
                </a:lnTo>
                <a:lnTo>
                  <a:pt x="629" y="80"/>
                </a:lnTo>
                <a:lnTo>
                  <a:pt x="601" y="100"/>
                </a:lnTo>
                <a:lnTo>
                  <a:pt x="582" y="110"/>
                </a:lnTo>
                <a:lnTo>
                  <a:pt x="564" y="110"/>
                </a:lnTo>
                <a:lnTo>
                  <a:pt x="545" y="120"/>
                </a:lnTo>
                <a:lnTo>
                  <a:pt x="518" y="130"/>
                </a:lnTo>
                <a:lnTo>
                  <a:pt x="490" y="140"/>
                </a:lnTo>
                <a:lnTo>
                  <a:pt x="462" y="150"/>
                </a:lnTo>
                <a:lnTo>
                  <a:pt x="435" y="150"/>
                </a:lnTo>
                <a:lnTo>
                  <a:pt x="398" y="160"/>
                </a:lnTo>
                <a:lnTo>
                  <a:pt x="370" y="170"/>
                </a:lnTo>
                <a:lnTo>
                  <a:pt x="0" y="0"/>
                </a:lnTo>
                <a:lnTo>
                  <a:pt x="684" y="30"/>
                </a:lnTo>
                <a:close/>
              </a:path>
            </a:pathLst>
          </a:custGeom>
          <a:solidFill>
            <a:srgbClr val="FFFFCC"/>
          </a:solidFill>
          <a:ln w="0">
            <a:solidFill>
              <a:srgbClr val="000000"/>
            </a:solidFill>
            <a:round/>
            <a:headEnd/>
            <a:tailEnd/>
          </a:ln>
        </p:spPr>
        <p:txBody>
          <a:bodyPr/>
          <a:lstStyle/>
          <a:p>
            <a:endParaRPr lang="ru-RU"/>
          </a:p>
        </p:txBody>
      </p:sp>
      <p:sp>
        <p:nvSpPr>
          <p:cNvPr id="71" name="Freeform 25"/>
          <p:cNvSpPr>
            <a:spLocks/>
          </p:cNvSpPr>
          <p:nvPr/>
        </p:nvSpPr>
        <p:spPr bwMode="auto">
          <a:xfrm>
            <a:off x="3892550" y="3949700"/>
            <a:ext cx="1377950" cy="414338"/>
          </a:xfrm>
          <a:custGeom>
            <a:avLst/>
            <a:gdLst>
              <a:gd name="T0" fmla="*/ 868 w 868"/>
              <a:gd name="T1" fmla="*/ 30 h 261"/>
              <a:gd name="T2" fmla="*/ 831 w 868"/>
              <a:gd name="T3" fmla="*/ 30 h 261"/>
              <a:gd name="T4" fmla="*/ 794 w 868"/>
              <a:gd name="T5" fmla="*/ 40 h 261"/>
              <a:gd name="T6" fmla="*/ 758 w 868"/>
              <a:gd name="T7" fmla="*/ 40 h 261"/>
              <a:gd name="T8" fmla="*/ 730 w 868"/>
              <a:gd name="T9" fmla="*/ 50 h 261"/>
              <a:gd name="T10" fmla="*/ 693 w 868"/>
              <a:gd name="T11" fmla="*/ 50 h 261"/>
              <a:gd name="T12" fmla="*/ 647 w 868"/>
              <a:gd name="T13" fmla="*/ 50 h 261"/>
              <a:gd name="T14" fmla="*/ 610 w 868"/>
              <a:gd name="T15" fmla="*/ 60 h 261"/>
              <a:gd name="T16" fmla="*/ 573 w 868"/>
              <a:gd name="T17" fmla="*/ 60 h 261"/>
              <a:gd name="T18" fmla="*/ 526 w 868"/>
              <a:gd name="T19" fmla="*/ 60 h 261"/>
              <a:gd name="T20" fmla="*/ 489 w 868"/>
              <a:gd name="T21" fmla="*/ 60 h 261"/>
              <a:gd name="T22" fmla="*/ 452 w 868"/>
              <a:gd name="T23" fmla="*/ 60 h 261"/>
              <a:gd name="T24" fmla="*/ 406 w 868"/>
              <a:gd name="T25" fmla="*/ 60 h 261"/>
              <a:gd name="T26" fmla="*/ 369 w 868"/>
              <a:gd name="T27" fmla="*/ 50 h 261"/>
              <a:gd name="T28" fmla="*/ 332 w 868"/>
              <a:gd name="T29" fmla="*/ 50 h 261"/>
              <a:gd name="T30" fmla="*/ 295 w 868"/>
              <a:gd name="T31" fmla="*/ 50 h 261"/>
              <a:gd name="T32" fmla="*/ 258 w 868"/>
              <a:gd name="T33" fmla="*/ 40 h 261"/>
              <a:gd name="T34" fmla="*/ 221 w 868"/>
              <a:gd name="T35" fmla="*/ 40 h 261"/>
              <a:gd name="T36" fmla="*/ 184 w 868"/>
              <a:gd name="T37" fmla="*/ 40 h 261"/>
              <a:gd name="T38" fmla="*/ 147 w 868"/>
              <a:gd name="T39" fmla="*/ 30 h 261"/>
              <a:gd name="T40" fmla="*/ 120 w 868"/>
              <a:gd name="T41" fmla="*/ 20 h 261"/>
              <a:gd name="T42" fmla="*/ 83 w 868"/>
              <a:gd name="T43" fmla="*/ 20 h 261"/>
              <a:gd name="T44" fmla="*/ 55 w 868"/>
              <a:gd name="T45" fmla="*/ 10 h 261"/>
              <a:gd name="T46" fmla="*/ 18 w 868"/>
              <a:gd name="T47" fmla="*/ 0 h 261"/>
              <a:gd name="T48" fmla="*/ 0 w 868"/>
              <a:gd name="T49" fmla="*/ 0 h 261"/>
              <a:gd name="T50" fmla="*/ 0 w 868"/>
              <a:gd name="T51" fmla="*/ 201 h 261"/>
              <a:gd name="T52" fmla="*/ 18 w 868"/>
              <a:gd name="T53" fmla="*/ 201 h 261"/>
              <a:gd name="T54" fmla="*/ 55 w 868"/>
              <a:gd name="T55" fmla="*/ 211 h 261"/>
              <a:gd name="T56" fmla="*/ 83 w 868"/>
              <a:gd name="T57" fmla="*/ 221 h 261"/>
              <a:gd name="T58" fmla="*/ 120 w 868"/>
              <a:gd name="T59" fmla="*/ 221 h 261"/>
              <a:gd name="T60" fmla="*/ 147 w 868"/>
              <a:gd name="T61" fmla="*/ 231 h 261"/>
              <a:gd name="T62" fmla="*/ 184 w 868"/>
              <a:gd name="T63" fmla="*/ 241 h 261"/>
              <a:gd name="T64" fmla="*/ 221 w 868"/>
              <a:gd name="T65" fmla="*/ 241 h 261"/>
              <a:gd name="T66" fmla="*/ 258 w 868"/>
              <a:gd name="T67" fmla="*/ 241 h 261"/>
              <a:gd name="T68" fmla="*/ 295 w 868"/>
              <a:gd name="T69" fmla="*/ 251 h 261"/>
              <a:gd name="T70" fmla="*/ 332 w 868"/>
              <a:gd name="T71" fmla="*/ 251 h 261"/>
              <a:gd name="T72" fmla="*/ 369 w 868"/>
              <a:gd name="T73" fmla="*/ 251 h 261"/>
              <a:gd name="T74" fmla="*/ 406 w 868"/>
              <a:gd name="T75" fmla="*/ 261 h 261"/>
              <a:gd name="T76" fmla="*/ 452 w 868"/>
              <a:gd name="T77" fmla="*/ 261 h 261"/>
              <a:gd name="T78" fmla="*/ 489 w 868"/>
              <a:gd name="T79" fmla="*/ 261 h 261"/>
              <a:gd name="T80" fmla="*/ 526 w 868"/>
              <a:gd name="T81" fmla="*/ 261 h 261"/>
              <a:gd name="T82" fmla="*/ 573 w 868"/>
              <a:gd name="T83" fmla="*/ 261 h 261"/>
              <a:gd name="T84" fmla="*/ 610 w 868"/>
              <a:gd name="T85" fmla="*/ 261 h 261"/>
              <a:gd name="T86" fmla="*/ 647 w 868"/>
              <a:gd name="T87" fmla="*/ 251 h 261"/>
              <a:gd name="T88" fmla="*/ 693 w 868"/>
              <a:gd name="T89" fmla="*/ 251 h 261"/>
              <a:gd name="T90" fmla="*/ 730 w 868"/>
              <a:gd name="T91" fmla="*/ 251 h 261"/>
              <a:gd name="T92" fmla="*/ 758 w 868"/>
              <a:gd name="T93" fmla="*/ 241 h 261"/>
              <a:gd name="T94" fmla="*/ 794 w 868"/>
              <a:gd name="T95" fmla="*/ 241 h 261"/>
              <a:gd name="T96" fmla="*/ 831 w 868"/>
              <a:gd name="T97" fmla="*/ 231 h 261"/>
              <a:gd name="T98" fmla="*/ 868 w 868"/>
              <a:gd name="T99" fmla="*/ 231 h 261"/>
              <a:gd name="T100" fmla="*/ 868 w 868"/>
              <a:gd name="T101" fmla="*/ 30 h 261"/>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868"/>
              <a:gd name="T154" fmla="*/ 0 h 261"/>
              <a:gd name="T155" fmla="*/ 868 w 868"/>
              <a:gd name="T156" fmla="*/ 261 h 261"/>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868" h="261">
                <a:moveTo>
                  <a:pt x="868" y="30"/>
                </a:moveTo>
                <a:lnTo>
                  <a:pt x="831" y="30"/>
                </a:lnTo>
                <a:lnTo>
                  <a:pt x="794" y="40"/>
                </a:lnTo>
                <a:lnTo>
                  <a:pt x="758" y="40"/>
                </a:lnTo>
                <a:lnTo>
                  <a:pt x="730" y="50"/>
                </a:lnTo>
                <a:lnTo>
                  <a:pt x="693" y="50"/>
                </a:lnTo>
                <a:lnTo>
                  <a:pt x="647" y="50"/>
                </a:lnTo>
                <a:lnTo>
                  <a:pt x="610" y="60"/>
                </a:lnTo>
                <a:lnTo>
                  <a:pt x="573" y="60"/>
                </a:lnTo>
                <a:lnTo>
                  <a:pt x="526" y="60"/>
                </a:lnTo>
                <a:lnTo>
                  <a:pt x="489" y="60"/>
                </a:lnTo>
                <a:lnTo>
                  <a:pt x="452" y="60"/>
                </a:lnTo>
                <a:lnTo>
                  <a:pt x="406" y="60"/>
                </a:lnTo>
                <a:lnTo>
                  <a:pt x="369" y="50"/>
                </a:lnTo>
                <a:lnTo>
                  <a:pt x="332" y="50"/>
                </a:lnTo>
                <a:lnTo>
                  <a:pt x="295" y="50"/>
                </a:lnTo>
                <a:lnTo>
                  <a:pt x="258" y="40"/>
                </a:lnTo>
                <a:lnTo>
                  <a:pt x="221" y="40"/>
                </a:lnTo>
                <a:lnTo>
                  <a:pt x="184" y="40"/>
                </a:lnTo>
                <a:lnTo>
                  <a:pt x="147" y="30"/>
                </a:lnTo>
                <a:lnTo>
                  <a:pt x="120" y="20"/>
                </a:lnTo>
                <a:lnTo>
                  <a:pt x="83" y="20"/>
                </a:lnTo>
                <a:lnTo>
                  <a:pt x="55" y="10"/>
                </a:lnTo>
                <a:lnTo>
                  <a:pt x="18" y="0"/>
                </a:lnTo>
                <a:lnTo>
                  <a:pt x="0" y="0"/>
                </a:lnTo>
                <a:lnTo>
                  <a:pt x="0" y="201"/>
                </a:lnTo>
                <a:lnTo>
                  <a:pt x="18" y="201"/>
                </a:lnTo>
                <a:lnTo>
                  <a:pt x="55" y="211"/>
                </a:lnTo>
                <a:lnTo>
                  <a:pt x="83" y="221"/>
                </a:lnTo>
                <a:lnTo>
                  <a:pt x="120" y="221"/>
                </a:lnTo>
                <a:lnTo>
                  <a:pt x="147" y="231"/>
                </a:lnTo>
                <a:lnTo>
                  <a:pt x="184" y="241"/>
                </a:lnTo>
                <a:lnTo>
                  <a:pt x="221" y="241"/>
                </a:lnTo>
                <a:lnTo>
                  <a:pt x="258" y="241"/>
                </a:lnTo>
                <a:lnTo>
                  <a:pt x="295" y="251"/>
                </a:lnTo>
                <a:lnTo>
                  <a:pt x="332" y="251"/>
                </a:lnTo>
                <a:lnTo>
                  <a:pt x="369" y="251"/>
                </a:lnTo>
                <a:lnTo>
                  <a:pt x="406" y="261"/>
                </a:lnTo>
                <a:lnTo>
                  <a:pt x="452" y="261"/>
                </a:lnTo>
                <a:lnTo>
                  <a:pt x="489" y="261"/>
                </a:lnTo>
                <a:lnTo>
                  <a:pt x="526" y="261"/>
                </a:lnTo>
                <a:lnTo>
                  <a:pt x="573" y="261"/>
                </a:lnTo>
                <a:lnTo>
                  <a:pt x="610" y="261"/>
                </a:lnTo>
                <a:lnTo>
                  <a:pt x="647" y="251"/>
                </a:lnTo>
                <a:lnTo>
                  <a:pt x="693" y="251"/>
                </a:lnTo>
                <a:lnTo>
                  <a:pt x="730" y="251"/>
                </a:lnTo>
                <a:lnTo>
                  <a:pt x="758" y="241"/>
                </a:lnTo>
                <a:lnTo>
                  <a:pt x="794" y="241"/>
                </a:lnTo>
                <a:lnTo>
                  <a:pt x="831" y="231"/>
                </a:lnTo>
                <a:lnTo>
                  <a:pt x="868" y="231"/>
                </a:lnTo>
                <a:lnTo>
                  <a:pt x="868" y="30"/>
                </a:lnTo>
                <a:close/>
              </a:path>
            </a:pathLst>
          </a:custGeom>
          <a:solidFill>
            <a:srgbClr val="668080"/>
          </a:solidFill>
          <a:ln w="0">
            <a:solidFill>
              <a:srgbClr val="000000"/>
            </a:solidFill>
            <a:round/>
            <a:headEnd/>
            <a:tailEnd/>
          </a:ln>
        </p:spPr>
        <p:txBody>
          <a:bodyPr/>
          <a:lstStyle/>
          <a:p>
            <a:endParaRPr lang="ru-RU"/>
          </a:p>
        </p:txBody>
      </p:sp>
      <p:sp>
        <p:nvSpPr>
          <p:cNvPr id="72" name="Freeform 26"/>
          <p:cNvSpPr>
            <a:spLocks/>
          </p:cNvSpPr>
          <p:nvPr/>
        </p:nvSpPr>
        <p:spPr bwMode="auto">
          <a:xfrm>
            <a:off x="3892550" y="3727450"/>
            <a:ext cx="1377950" cy="317500"/>
          </a:xfrm>
          <a:custGeom>
            <a:avLst/>
            <a:gdLst>
              <a:gd name="T0" fmla="*/ 868 w 868"/>
              <a:gd name="T1" fmla="*/ 170 h 200"/>
              <a:gd name="T2" fmla="*/ 831 w 868"/>
              <a:gd name="T3" fmla="*/ 170 h 200"/>
              <a:gd name="T4" fmla="*/ 794 w 868"/>
              <a:gd name="T5" fmla="*/ 180 h 200"/>
              <a:gd name="T6" fmla="*/ 758 w 868"/>
              <a:gd name="T7" fmla="*/ 180 h 200"/>
              <a:gd name="T8" fmla="*/ 730 w 868"/>
              <a:gd name="T9" fmla="*/ 190 h 200"/>
              <a:gd name="T10" fmla="*/ 693 w 868"/>
              <a:gd name="T11" fmla="*/ 190 h 200"/>
              <a:gd name="T12" fmla="*/ 647 w 868"/>
              <a:gd name="T13" fmla="*/ 190 h 200"/>
              <a:gd name="T14" fmla="*/ 610 w 868"/>
              <a:gd name="T15" fmla="*/ 200 h 200"/>
              <a:gd name="T16" fmla="*/ 573 w 868"/>
              <a:gd name="T17" fmla="*/ 200 h 200"/>
              <a:gd name="T18" fmla="*/ 526 w 868"/>
              <a:gd name="T19" fmla="*/ 200 h 200"/>
              <a:gd name="T20" fmla="*/ 489 w 868"/>
              <a:gd name="T21" fmla="*/ 200 h 200"/>
              <a:gd name="T22" fmla="*/ 452 w 868"/>
              <a:gd name="T23" fmla="*/ 200 h 200"/>
              <a:gd name="T24" fmla="*/ 406 w 868"/>
              <a:gd name="T25" fmla="*/ 200 h 200"/>
              <a:gd name="T26" fmla="*/ 369 w 868"/>
              <a:gd name="T27" fmla="*/ 190 h 200"/>
              <a:gd name="T28" fmla="*/ 332 w 868"/>
              <a:gd name="T29" fmla="*/ 190 h 200"/>
              <a:gd name="T30" fmla="*/ 295 w 868"/>
              <a:gd name="T31" fmla="*/ 190 h 200"/>
              <a:gd name="T32" fmla="*/ 258 w 868"/>
              <a:gd name="T33" fmla="*/ 180 h 200"/>
              <a:gd name="T34" fmla="*/ 221 w 868"/>
              <a:gd name="T35" fmla="*/ 180 h 200"/>
              <a:gd name="T36" fmla="*/ 184 w 868"/>
              <a:gd name="T37" fmla="*/ 180 h 200"/>
              <a:gd name="T38" fmla="*/ 147 w 868"/>
              <a:gd name="T39" fmla="*/ 170 h 200"/>
              <a:gd name="T40" fmla="*/ 120 w 868"/>
              <a:gd name="T41" fmla="*/ 160 h 200"/>
              <a:gd name="T42" fmla="*/ 83 w 868"/>
              <a:gd name="T43" fmla="*/ 160 h 200"/>
              <a:gd name="T44" fmla="*/ 55 w 868"/>
              <a:gd name="T45" fmla="*/ 150 h 200"/>
              <a:gd name="T46" fmla="*/ 18 w 868"/>
              <a:gd name="T47" fmla="*/ 140 h 200"/>
              <a:gd name="T48" fmla="*/ 0 w 868"/>
              <a:gd name="T49" fmla="*/ 140 h 200"/>
              <a:gd name="T50" fmla="*/ 499 w 868"/>
              <a:gd name="T51" fmla="*/ 0 h 200"/>
              <a:gd name="T52" fmla="*/ 868 w 868"/>
              <a:gd name="T53" fmla="*/ 170 h 200"/>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868"/>
              <a:gd name="T82" fmla="*/ 0 h 200"/>
              <a:gd name="T83" fmla="*/ 868 w 868"/>
              <a:gd name="T84" fmla="*/ 200 h 200"/>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868" h="200">
                <a:moveTo>
                  <a:pt x="868" y="170"/>
                </a:moveTo>
                <a:lnTo>
                  <a:pt x="831" y="170"/>
                </a:lnTo>
                <a:lnTo>
                  <a:pt x="794" y="180"/>
                </a:lnTo>
                <a:lnTo>
                  <a:pt x="758" y="180"/>
                </a:lnTo>
                <a:lnTo>
                  <a:pt x="730" y="190"/>
                </a:lnTo>
                <a:lnTo>
                  <a:pt x="693" y="190"/>
                </a:lnTo>
                <a:lnTo>
                  <a:pt x="647" y="190"/>
                </a:lnTo>
                <a:lnTo>
                  <a:pt x="610" y="200"/>
                </a:lnTo>
                <a:lnTo>
                  <a:pt x="573" y="200"/>
                </a:lnTo>
                <a:lnTo>
                  <a:pt x="526" y="200"/>
                </a:lnTo>
                <a:lnTo>
                  <a:pt x="489" y="200"/>
                </a:lnTo>
                <a:lnTo>
                  <a:pt x="452" y="200"/>
                </a:lnTo>
                <a:lnTo>
                  <a:pt x="406" y="200"/>
                </a:lnTo>
                <a:lnTo>
                  <a:pt x="369" y="190"/>
                </a:lnTo>
                <a:lnTo>
                  <a:pt x="332" y="190"/>
                </a:lnTo>
                <a:lnTo>
                  <a:pt x="295" y="190"/>
                </a:lnTo>
                <a:lnTo>
                  <a:pt x="258" y="180"/>
                </a:lnTo>
                <a:lnTo>
                  <a:pt x="221" y="180"/>
                </a:lnTo>
                <a:lnTo>
                  <a:pt x="184" y="180"/>
                </a:lnTo>
                <a:lnTo>
                  <a:pt x="147" y="170"/>
                </a:lnTo>
                <a:lnTo>
                  <a:pt x="120" y="160"/>
                </a:lnTo>
                <a:lnTo>
                  <a:pt x="83" y="160"/>
                </a:lnTo>
                <a:lnTo>
                  <a:pt x="55" y="150"/>
                </a:lnTo>
                <a:lnTo>
                  <a:pt x="18" y="140"/>
                </a:lnTo>
                <a:lnTo>
                  <a:pt x="0" y="140"/>
                </a:lnTo>
                <a:lnTo>
                  <a:pt x="499" y="0"/>
                </a:lnTo>
                <a:lnTo>
                  <a:pt x="868" y="170"/>
                </a:lnTo>
                <a:close/>
              </a:path>
            </a:pathLst>
          </a:custGeom>
          <a:solidFill>
            <a:srgbClr val="CCFFFF"/>
          </a:solidFill>
          <a:ln w="0">
            <a:solidFill>
              <a:srgbClr val="000000"/>
            </a:solidFill>
            <a:round/>
            <a:headEnd/>
            <a:tailEnd/>
          </a:ln>
        </p:spPr>
        <p:txBody>
          <a:bodyPr/>
          <a:lstStyle/>
          <a:p>
            <a:endParaRPr lang="ru-RU"/>
          </a:p>
        </p:txBody>
      </p:sp>
      <p:grpSp>
        <p:nvGrpSpPr>
          <p:cNvPr id="73" name="Group 27"/>
          <p:cNvGrpSpPr>
            <a:grpSpLocks/>
          </p:cNvGrpSpPr>
          <p:nvPr/>
        </p:nvGrpSpPr>
        <p:grpSpPr bwMode="auto">
          <a:xfrm>
            <a:off x="250825" y="1700213"/>
            <a:ext cx="8421688" cy="3962400"/>
            <a:chOff x="8929" y="2929"/>
            <a:chExt cx="7184" cy="3296"/>
          </a:xfrm>
        </p:grpSpPr>
        <p:sp>
          <p:nvSpPr>
            <p:cNvPr id="74" name="Text Box 28"/>
            <p:cNvSpPr txBox="1">
              <a:spLocks noChangeArrowheads="1"/>
            </p:cNvSpPr>
            <p:nvPr/>
          </p:nvSpPr>
          <p:spPr bwMode="auto">
            <a:xfrm>
              <a:off x="12478" y="2929"/>
              <a:ext cx="1680" cy="832"/>
            </a:xfrm>
            <a:prstGeom prst="rect">
              <a:avLst/>
            </a:prstGeom>
            <a:solidFill>
              <a:schemeClr val="bg1"/>
            </a:solidFill>
            <a:ln w="76200">
              <a:solidFill>
                <a:srgbClr val="CC0000"/>
              </a:solidFill>
              <a:miter lim="800000"/>
              <a:headEnd/>
              <a:tailEnd/>
            </a:ln>
          </p:spPr>
          <p:txBody>
            <a:bodyPr lIns="36000" tIns="36000" rIns="36000" bIns="36000"/>
            <a:lstStyle/>
            <a:p>
              <a:pPr algn="ctr" eaLnBrk="0" hangingPunct="0"/>
              <a:r>
                <a:rPr lang="ru-RU" sz="1600" b="1" dirty="0">
                  <a:solidFill>
                    <a:srgbClr val="000000"/>
                  </a:solidFill>
                </a:rPr>
                <a:t>Неосторожное обращение с огнем 46,8 %</a:t>
              </a:r>
            </a:p>
          </p:txBody>
        </p:sp>
        <p:sp>
          <p:nvSpPr>
            <p:cNvPr id="75" name="Text Box 29"/>
            <p:cNvSpPr txBox="1">
              <a:spLocks noChangeArrowheads="1"/>
            </p:cNvSpPr>
            <p:nvPr/>
          </p:nvSpPr>
          <p:spPr bwMode="auto">
            <a:xfrm>
              <a:off x="14158" y="4288"/>
              <a:ext cx="1955" cy="836"/>
            </a:xfrm>
            <a:prstGeom prst="rect">
              <a:avLst/>
            </a:prstGeom>
            <a:solidFill>
              <a:schemeClr val="bg1"/>
            </a:solidFill>
            <a:ln w="76200">
              <a:solidFill>
                <a:srgbClr val="CC0000"/>
              </a:solidFill>
              <a:miter lim="800000"/>
              <a:headEnd/>
              <a:tailEnd/>
            </a:ln>
          </p:spPr>
          <p:txBody>
            <a:bodyPr lIns="36000" tIns="36000" rIns="36000" bIns="36000"/>
            <a:lstStyle/>
            <a:p>
              <a:pPr algn="ctr" eaLnBrk="0" hangingPunct="0"/>
              <a:r>
                <a:rPr lang="ru-RU" sz="1600" b="1" dirty="0">
                  <a:solidFill>
                    <a:srgbClr val="000000"/>
                  </a:solidFill>
                </a:rPr>
                <a:t>Нарушение ППБ при проведении огневых работ 1,5 %</a:t>
              </a:r>
            </a:p>
          </p:txBody>
        </p:sp>
        <p:sp>
          <p:nvSpPr>
            <p:cNvPr id="76" name="Text Box 30"/>
            <p:cNvSpPr txBox="1">
              <a:spLocks noChangeArrowheads="1"/>
            </p:cNvSpPr>
            <p:nvPr/>
          </p:nvSpPr>
          <p:spPr bwMode="auto">
            <a:xfrm>
              <a:off x="14427" y="5328"/>
              <a:ext cx="1680" cy="852"/>
            </a:xfrm>
            <a:prstGeom prst="rect">
              <a:avLst/>
            </a:prstGeom>
            <a:solidFill>
              <a:schemeClr val="bg1"/>
            </a:solidFill>
            <a:ln w="76200">
              <a:solidFill>
                <a:srgbClr val="CC0000"/>
              </a:solidFill>
              <a:miter lim="800000"/>
              <a:headEnd/>
              <a:tailEnd/>
            </a:ln>
          </p:spPr>
          <p:txBody>
            <a:bodyPr lIns="36000" tIns="36000" rIns="36000" bIns="36000"/>
            <a:lstStyle/>
            <a:p>
              <a:pPr algn="ctr" eaLnBrk="0" hangingPunct="0"/>
              <a:r>
                <a:rPr lang="ru-RU" sz="1600" b="1" dirty="0" err="1">
                  <a:solidFill>
                    <a:srgbClr val="000000"/>
                  </a:solidFill>
                </a:rPr>
                <a:t>НПУиЭ</a:t>
              </a:r>
              <a:r>
                <a:rPr lang="ru-RU" sz="1600" b="1" dirty="0">
                  <a:solidFill>
                    <a:srgbClr val="000000"/>
                  </a:solidFill>
                </a:rPr>
                <a:t> печей и </a:t>
              </a:r>
              <a:r>
                <a:rPr lang="ru-RU" sz="1600" b="1" dirty="0" err="1">
                  <a:solidFill>
                    <a:srgbClr val="000000"/>
                  </a:solidFill>
                </a:rPr>
                <a:t>теплоустановок</a:t>
              </a:r>
              <a:r>
                <a:rPr lang="ru-RU" sz="1600" b="1" dirty="0">
                  <a:solidFill>
                    <a:srgbClr val="000000"/>
                  </a:solidFill>
                </a:rPr>
                <a:t> 11,0 %</a:t>
              </a:r>
            </a:p>
          </p:txBody>
        </p:sp>
        <p:sp>
          <p:nvSpPr>
            <p:cNvPr id="77" name="Text Box 31"/>
            <p:cNvSpPr txBox="1">
              <a:spLocks noChangeArrowheads="1"/>
            </p:cNvSpPr>
            <p:nvPr/>
          </p:nvSpPr>
          <p:spPr bwMode="auto">
            <a:xfrm>
              <a:off x="12318" y="5418"/>
              <a:ext cx="2038" cy="804"/>
            </a:xfrm>
            <a:prstGeom prst="rect">
              <a:avLst/>
            </a:prstGeom>
            <a:solidFill>
              <a:schemeClr val="bg1"/>
            </a:solidFill>
            <a:ln w="76200">
              <a:solidFill>
                <a:srgbClr val="CC0000"/>
              </a:solidFill>
              <a:miter lim="800000"/>
              <a:headEnd/>
              <a:tailEnd/>
            </a:ln>
          </p:spPr>
          <p:txBody>
            <a:bodyPr lIns="36000" tIns="36000" rIns="36000" bIns="36000"/>
            <a:lstStyle/>
            <a:p>
              <a:pPr algn="ctr" eaLnBrk="0" hangingPunct="0"/>
              <a:r>
                <a:rPr lang="ru-RU" sz="1600" b="1" dirty="0" err="1">
                  <a:solidFill>
                    <a:srgbClr val="000000"/>
                  </a:solidFill>
                </a:rPr>
                <a:t>НПУиЭ</a:t>
              </a:r>
              <a:r>
                <a:rPr lang="ru-RU" sz="1600" b="1" dirty="0">
                  <a:solidFill>
                    <a:srgbClr val="000000"/>
                  </a:solidFill>
                </a:rPr>
                <a:t> электрооборудования 19,2 %</a:t>
              </a:r>
            </a:p>
          </p:txBody>
        </p:sp>
        <p:sp>
          <p:nvSpPr>
            <p:cNvPr id="78" name="Text Box 32"/>
            <p:cNvSpPr txBox="1">
              <a:spLocks noChangeArrowheads="1"/>
            </p:cNvSpPr>
            <p:nvPr/>
          </p:nvSpPr>
          <p:spPr bwMode="auto">
            <a:xfrm>
              <a:off x="10483" y="5629"/>
              <a:ext cx="1622" cy="596"/>
            </a:xfrm>
            <a:prstGeom prst="rect">
              <a:avLst/>
            </a:prstGeom>
            <a:solidFill>
              <a:schemeClr val="bg1"/>
            </a:solidFill>
            <a:ln w="76200">
              <a:solidFill>
                <a:srgbClr val="CC0000"/>
              </a:solidFill>
              <a:miter lim="800000"/>
              <a:headEnd/>
              <a:tailEnd/>
            </a:ln>
          </p:spPr>
          <p:txBody>
            <a:bodyPr lIns="36000" tIns="36000" rIns="36000" bIns="36000"/>
            <a:lstStyle/>
            <a:p>
              <a:pPr algn="ctr" eaLnBrk="0" hangingPunct="0"/>
              <a:r>
                <a:rPr lang="ru-RU" sz="1600" b="1" dirty="0">
                  <a:solidFill>
                    <a:srgbClr val="000000"/>
                  </a:solidFill>
                </a:rPr>
                <a:t>Технологические 0,5 %</a:t>
              </a:r>
            </a:p>
          </p:txBody>
        </p:sp>
        <p:sp>
          <p:nvSpPr>
            <p:cNvPr id="79" name="Text Box 33"/>
            <p:cNvSpPr txBox="1">
              <a:spLocks noChangeArrowheads="1"/>
            </p:cNvSpPr>
            <p:nvPr/>
          </p:nvSpPr>
          <p:spPr bwMode="auto">
            <a:xfrm>
              <a:off x="9177" y="5576"/>
              <a:ext cx="1010" cy="620"/>
            </a:xfrm>
            <a:prstGeom prst="rect">
              <a:avLst/>
            </a:prstGeom>
            <a:solidFill>
              <a:schemeClr val="bg1"/>
            </a:solidFill>
            <a:ln w="76200">
              <a:solidFill>
                <a:srgbClr val="CC0000"/>
              </a:solidFill>
              <a:miter lim="800000"/>
              <a:headEnd/>
              <a:tailEnd/>
            </a:ln>
          </p:spPr>
          <p:txBody>
            <a:bodyPr lIns="36000" tIns="36000" rIns="36000" bIns="36000"/>
            <a:lstStyle/>
            <a:p>
              <a:pPr algn="ctr" eaLnBrk="0" hangingPunct="0"/>
              <a:r>
                <a:rPr lang="ru-RU" sz="1600" b="1" dirty="0">
                  <a:solidFill>
                    <a:srgbClr val="000000"/>
                  </a:solidFill>
                </a:rPr>
                <a:t>Поджоги 7,0 %</a:t>
              </a:r>
            </a:p>
          </p:txBody>
        </p:sp>
        <p:sp>
          <p:nvSpPr>
            <p:cNvPr id="80" name="Text Box 34"/>
            <p:cNvSpPr txBox="1">
              <a:spLocks noChangeArrowheads="1"/>
            </p:cNvSpPr>
            <p:nvPr/>
          </p:nvSpPr>
          <p:spPr bwMode="auto">
            <a:xfrm>
              <a:off x="8929" y="4705"/>
              <a:ext cx="1716" cy="578"/>
            </a:xfrm>
            <a:prstGeom prst="rect">
              <a:avLst/>
            </a:prstGeom>
            <a:solidFill>
              <a:schemeClr val="bg1"/>
            </a:solidFill>
            <a:ln w="76200">
              <a:solidFill>
                <a:srgbClr val="CC0000"/>
              </a:solidFill>
              <a:miter lim="800000"/>
              <a:headEnd/>
              <a:tailEnd/>
            </a:ln>
          </p:spPr>
          <p:txBody>
            <a:bodyPr lIns="36000" tIns="36000" rIns="36000" bIns="36000"/>
            <a:lstStyle/>
            <a:p>
              <a:pPr algn="ctr" eaLnBrk="0" hangingPunct="0"/>
              <a:r>
                <a:rPr lang="ru-RU" sz="1600" b="1" dirty="0">
                  <a:solidFill>
                    <a:srgbClr val="000000"/>
                  </a:solidFill>
                </a:rPr>
                <a:t>Неустановленные 1,1 %</a:t>
              </a:r>
            </a:p>
          </p:txBody>
        </p:sp>
        <p:sp>
          <p:nvSpPr>
            <p:cNvPr id="81" name="Text Box 35"/>
            <p:cNvSpPr txBox="1">
              <a:spLocks noChangeArrowheads="1"/>
            </p:cNvSpPr>
            <p:nvPr/>
          </p:nvSpPr>
          <p:spPr bwMode="auto">
            <a:xfrm>
              <a:off x="9118" y="3739"/>
              <a:ext cx="1120" cy="646"/>
            </a:xfrm>
            <a:prstGeom prst="rect">
              <a:avLst/>
            </a:prstGeom>
            <a:solidFill>
              <a:schemeClr val="bg1"/>
            </a:solidFill>
            <a:ln w="76200">
              <a:solidFill>
                <a:srgbClr val="CC0000"/>
              </a:solidFill>
              <a:miter lim="800000"/>
              <a:headEnd/>
              <a:tailEnd/>
            </a:ln>
          </p:spPr>
          <p:txBody>
            <a:bodyPr lIns="36000" tIns="36000" rIns="36000" bIns="36000"/>
            <a:lstStyle/>
            <a:p>
              <a:pPr algn="ctr" eaLnBrk="0" hangingPunct="0"/>
              <a:r>
                <a:rPr lang="ru-RU" sz="1600" b="1" dirty="0">
                  <a:solidFill>
                    <a:srgbClr val="000000"/>
                  </a:solidFill>
                </a:rPr>
                <a:t>Шалость детей 3,1 %</a:t>
              </a:r>
            </a:p>
          </p:txBody>
        </p:sp>
      </p:grpSp>
      <p:sp>
        <p:nvSpPr>
          <p:cNvPr id="82" name="Line 36"/>
          <p:cNvSpPr>
            <a:spLocks noChangeShapeType="1"/>
          </p:cNvSpPr>
          <p:nvPr/>
        </p:nvSpPr>
        <p:spPr bwMode="auto">
          <a:xfrm flipH="1">
            <a:off x="4800600" y="2514600"/>
            <a:ext cx="762000" cy="762000"/>
          </a:xfrm>
          <a:prstGeom prst="line">
            <a:avLst/>
          </a:prstGeom>
          <a:noFill/>
          <a:ln w="38100">
            <a:solidFill>
              <a:srgbClr val="000000"/>
            </a:solidFill>
            <a:round/>
            <a:headEnd/>
            <a:tailEnd/>
          </a:ln>
        </p:spPr>
        <p:txBody>
          <a:bodyPr/>
          <a:lstStyle/>
          <a:p>
            <a:endParaRPr lang="ru-RU"/>
          </a:p>
        </p:txBody>
      </p:sp>
      <p:sp>
        <p:nvSpPr>
          <p:cNvPr id="83" name="Line 37"/>
          <p:cNvSpPr>
            <a:spLocks noChangeShapeType="1"/>
          </p:cNvSpPr>
          <p:nvPr/>
        </p:nvSpPr>
        <p:spPr bwMode="auto">
          <a:xfrm flipH="1" flipV="1">
            <a:off x="1835150" y="3141663"/>
            <a:ext cx="1517650" cy="668337"/>
          </a:xfrm>
          <a:prstGeom prst="line">
            <a:avLst/>
          </a:prstGeom>
          <a:noFill/>
          <a:ln w="28575">
            <a:solidFill>
              <a:srgbClr val="000000"/>
            </a:solidFill>
            <a:round/>
            <a:headEnd/>
            <a:tailEnd/>
          </a:ln>
        </p:spPr>
        <p:txBody>
          <a:bodyPr/>
          <a:lstStyle/>
          <a:p>
            <a:endParaRPr lang="ru-RU"/>
          </a:p>
        </p:txBody>
      </p:sp>
      <p:sp>
        <p:nvSpPr>
          <p:cNvPr id="84" name="Line 38"/>
          <p:cNvSpPr>
            <a:spLocks noChangeShapeType="1"/>
          </p:cNvSpPr>
          <p:nvPr/>
        </p:nvSpPr>
        <p:spPr bwMode="auto">
          <a:xfrm flipH="1">
            <a:off x="2268538" y="3962400"/>
            <a:ext cx="1160462" cy="114300"/>
          </a:xfrm>
          <a:prstGeom prst="line">
            <a:avLst/>
          </a:prstGeom>
          <a:noFill/>
          <a:ln w="28575">
            <a:solidFill>
              <a:srgbClr val="000000"/>
            </a:solidFill>
            <a:round/>
            <a:headEnd/>
            <a:tailEnd/>
          </a:ln>
        </p:spPr>
        <p:txBody>
          <a:bodyPr/>
          <a:lstStyle/>
          <a:p>
            <a:endParaRPr lang="ru-RU"/>
          </a:p>
        </p:txBody>
      </p:sp>
      <p:sp>
        <p:nvSpPr>
          <p:cNvPr id="85" name="Line 39"/>
          <p:cNvSpPr>
            <a:spLocks noChangeShapeType="1"/>
          </p:cNvSpPr>
          <p:nvPr/>
        </p:nvSpPr>
        <p:spPr bwMode="auto">
          <a:xfrm flipH="1">
            <a:off x="2133600" y="4038600"/>
            <a:ext cx="1447800" cy="838200"/>
          </a:xfrm>
          <a:prstGeom prst="line">
            <a:avLst/>
          </a:prstGeom>
          <a:noFill/>
          <a:ln w="28575">
            <a:solidFill>
              <a:srgbClr val="000000"/>
            </a:solidFill>
            <a:round/>
            <a:headEnd/>
            <a:tailEnd/>
          </a:ln>
        </p:spPr>
        <p:txBody>
          <a:bodyPr/>
          <a:lstStyle/>
          <a:p>
            <a:endParaRPr lang="ru-RU"/>
          </a:p>
        </p:txBody>
      </p:sp>
      <p:sp>
        <p:nvSpPr>
          <p:cNvPr id="86" name="Line 40"/>
          <p:cNvSpPr>
            <a:spLocks noChangeShapeType="1"/>
          </p:cNvSpPr>
          <p:nvPr/>
        </p:nvSpPr>
        <p:spPr bwMode="auto">
          <a:xfrm flipH="1">
            <a:off x="3429000" y="4038600"/>
            <a:ext cx="228600" cy="838200"/>
          </a:xfrm>
          <a:prstGeom prst="line">
            <a:avLst/>
          </a:prstGeom>
          <a:noFill/>
          <a:ln w="28575">
            <a:solidFill>
              <a:srgbClr val="000000"/>
            </a:solidFill>
            <a:round/>
            <a:headEnd/>
            <a:tailEnd/>
          </a:ln>
        </p:spPr>
        <p:txBody>
          <a:bodyPr/>
          <a:lstStyle/>
          <a:p>
            <a:endParaRPr lang="ru-RU"/>
          </a:p>
        </p:txBody>
      </p:sp>
      <p:sp>
        <p:nvSpPr>
          <p:cNvPr id="87" name="Line 41"/>
          <p:cNvSpPr>
            <a:spLocks noChangeShapeType="1"/>
          </p:cNvSpPr>
          <p:nvPr/>
        </p:nvSpPr>
        <p:spPr bwMode="auto">
          <a:xfrm>
            <a:off x="4572000" y="4191000"/>
            <a:ext cx="685800" cy="533400"/>
          </a:xfrm>
          <a:prstGeom prst="line">
            <a:avLst/>
          </a:prstGeom>
          <a:noFill/>
          <a:ln w="28575">
            <a:solidFill>
              <a:srgbClr val="000000"/>
            </a:solidFill>
            <a:round/>
            <a:headEnd/>
            <a:tailEnd/>
          </a:ln>
        </p:spPr>
        <p:txBody>
          <a:bodyPr/>
          <a:lstStyle/>
          <a:p>
            <a:endParaRPr lang="ru-RU"/>
          </a:p>
        </p:txBody>
      </p:sp>
      <p:sp>
        <p:nvSpPr>
          <p:cNvPr id="88" name="Line 42"/>
          <p:cNvSpPr>
            <a:spLocks noChangeShapeType="1"/>
          </p:cNvSpPr>
          <p:nvPr/>
        </p:nvSpPr>
        <p:spPr bwMode="auto">
          <a:xfrm>
            <a:off x="5791200" y="4038600"/>
            <a:ext cx="1143000" cy="609600"/>
          </a:xfrm>
          <a:prstGeom prst="line">
            <a:avLst/>
          </a:prstGeom>
          <a:noFill/>
          <a:ln w="28575">
            <a:solidFill>
              <a:srgbClr val="000000"/>
            </a:solidFill>
            <a:round/>
            <a:headEnd/>
            <a:tailEnd/>
          </a:ln>
        </p:spPr>
        <p:txBody>
          <a:bodyPr/>
          <a:lstStyle/>
          <a:p>
            <a:endParaRPr lang="ru-RU"/>
          </a:p>
        </p:txBody>
      </p:sp>
      <p:sp>
        <p:nvSpPr>
          <p:cNvPr id="89" name="Line 43"/>
          <p:cNvSpPr>
            <a:spLocks noChangeShapeType="1"/>
          </p:cNvSpPr>
          <p:nvPr/>
        </p:nvSpPr>
        <p:spPr bwMode="auto">
          <a:xfrm flipV="1">
            <a:off x="6096000" y="3733800"/>
            <a:ext cx="457200" cy="76200"/>
          </a:xfrm>
          <a:prstGeom prst="line">
            <a:avLst/>
          </a:prstGeom>
          <a:noFill/>
          <a:ln w="28575">
            <a:solidFill>
              <a:srgbClr val="000000"/>
            </a:solidFill>
            <a:round/>
            <a:headEnd/>
            <a:tailEnd/>
          </a:ln>
        </p:spPr>
        <p:txBody>
          <a:bodyPr/>
          <a:lstStyle/>
          <a:p>
            <a:endParaRPr lang="ru-RU"/>
          </a:p>
        </p:txBody>
      </p:sp>
      <p:pic>
        <p:nvPicPr>
          <p:cNvPr id="90" name="поджог-песн1.mpg">
            <a:hlinkClick r:id="" action="ppaction://media"/>
          </p:cNvPr>
          <p:cNvPicPr>
            <a:picLocks noGrp="1" noRot="1" noChangeAspect="1" noChangeArrowheads="1"/>
          </p:cNvPicPr>
          <p:nvPr>
            <p:ph idx="1"/>
            <a:videoFile r:link="rId1"/>
          </p:nvPr>
        </p:nvPicPr>
        <p:blipFill>
          <a:blip r:embed="rId4"/>
          <a:srcRect/>
          <a:stretch>
            <a:fillRect/>
          </a:stretch>
        </p:blipFill>
        <p:spPr>
          <a:xfrm>
            <a:off x="6781800" y="304800"/>
            <a:ext cx="2089150" cy="1709737"/>
          </a:xfrm>
          <a:ln w="127000" cmpd="tri">
            <a:solidFill>
              <a:schemeClr val="hlink"/>
            </a:solidFill>
          </a:ln>
        </p:spPr>
      </p:pic>
      <p:pic>
        <p:nvPicPr>
          <p:cNvPr id="93" name="Picture 3" descr="C:\Users\Leks\Desktop\Htathfn gj ,bjkjubb\pict.jpg"/>
          <p:cNvPicPr>
            <a:picLocks noChangeAspect="1" noChangeArrowheads="1"/>
          </p:cNvPicPr>
          <p:nvPr/>
        </p:nvPicPr>
        <p:blipFill>
          <a:blip r:embed="rId5" cstate="print"/>
          <a:srcRect/>
          <a:stretch>
            <a:fillRect/>
          </a:stretch>
        </p:blipFill>
        <p:spPr bwMode="auto">
          <a:xfrm>
            <a:off x="6781800" y="304800"/>
            <a:ext cx="2057400" cy="1753706"/>
          </a:xfrm>
          <a:prstGeom prst="rect">
            <a:avLst/>
          </a:prstGeom>
          <a:noFill/>
          <a:ln w="9525">
            <a:noFill/>
            <a:miter lim="800000"/>
            <a:headEnd/>
            <a:tailEnd/>
          </a:ln>
        </p:spPr>
      </p:pic>
    </p:spTree>
  </p:cSld>
  <p:clrMapOvr>
    <a:masterClrMapping/>
  </p:clrMapOvr>
  <p:timing>
    <p:tnLst>
      <p:par>
        <p:cTn id="1" dur="indefinite" restart="never" nodeType="tmRoot">
          <p:childTnLst>
            <p:video>
              <p:cMediaNode vol="100000" showWhenStopped="0">
                <p:cTn id="2" fill="hold" display="0">
                  <p:stCondLst>
                    <p:cond delay="indefinite"/>
                  </p:stCondLst>
                  <p:endCondLst>
                    <p:cond evt="onNext" delay="0">
                      <p:tgtEl>
                        <p:sldTgt/>
                      </p:tgtEl>
                    </p:cond>
                    <p:cond evt="onPrev" delay="0">
                      <p:tgtEl>
                        <p:sldTgt/>
                      </p:tgtEl>
                    </p:cond>
                  </p:endCondLst>
                </p:cTn>
                <p:tgtEl>
                  <p:spTgt spid="90"/>
                </p:tgtEl>
              </p:cMediaNode>
            </p:video>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5" descr="D:\Пожары\Учебный фильм УрИ ГПС МЧС РоссииАзбука пожарной безопасности.mp4_snapshot_08.40_[2015.10.07_14.03.08].jpg"/>
          <p:cNvPicPr>
            <a:picLocks noChangeAspect="1" noChangeArrowheads="1"/>
          </p:cNvPicPr>
          <p:nvPr/>
        </p:nvPicPr>
        <p:blipFill>
          <a:blip r:embed="rId3"/>
          <a:srcRect/>
          <a:stretch>
            <a:fillRect/>
          </a:stretch>
        </p:blipFill>
        <p:spPr bwMode="auto">
          <a:xfrm>
            <a:off x="0" y="0"/>
            <a:ext cx="9144000" cy="6858000"/>
          </a:xfrm>
          <a:prstGeom prst="rect">
            <a:avLst/>
          </a:prstGeom>
          <a:noFill/>
        </p:spPr>
      </p:pic>
      <p:sp>
        <p:nvSpPr>
          <p:cNvPr id="2" name="Заголовок 1"/>
          <p:cNvSpPr>
            <a:spLocks noGrp="1"/>
          </p:cNvSpPr>
          <p:nvPr>
            <p:ph type="title"/>
          </p:nvPr>
        </p:nvSpPr>
        <p:spPr>
          <a:xfrm>
            <a:off x="457200" y="0"/>
            <a:ext cx="8229600" cy="1143000"/>
          </a:xfrm>
        </p:spPr>
        <p:txBody>
          <a:bodyPr rtlCol="0">
            <a:noAutofit/>
          </a:bodyPr>
          <a:lstStyle/>
          <a:p>
            <a:pPr marL="54864" eaLnBrk="1" fontAlgn="auto" hangingPunct="1">
              <a:spcAft>
                <a:spcPts val="0"/>
              </a:spcAft>
              <a:defRPr/>
            </a:pPr>
            <a:r>
              <a:rPr lang="ru-RU" sz="3600" dirty="0" smtClean="0">
                <a:solidFill>
                  <a:srgbClr val="FF0000"/>
                </a:solidFill>
                <a:effectLst>
                  <a:outerShdw blurRad="38100" dist="38100" dir="2700000" algn="tl">
                    <a:srgbClr val="000000">
                      <a:alpha val="43137"/>
                    </a:srgbClr>
                  </a:outerShdw>
                </a:effectLst>
              </a:rPr>
              <a:t>Классификация материалов по их возгораемости</a:t>
            </a:r>
            <a:endParaRPr lang="ru-RU" sz="3600" dirty="0">
              <a:solidFill>
                <a:srgbClr val="FF0000"/>
              </a:solidFill>
              <a:effectLst>
                <a:outerShdw blurRad="38100" dist="38100" dir="2700000" algn="tl">
                  <a:srgbClr val="000000">
                    <a:alpha val="43137"/>
                  </a:srgbClr>
                </a:outerShdw>
              </a:effectLst>
            </a:endParaRPr>
          </a:p>
        </p:txBody>
      </p:sp>
      <p:sp>
        <p:nvSpPr>
          <p:cNvPr id="3" name="Содержимое 2"/>
          <p:cNvSpPr>
            <a:spLocks noGrp="1"/>
          </p:cNvSpPr>
          <p:nvPr>
            <p:ph idx="1"/>
          </p:nvPr>
        </p:nvSpPr>
        <p:spPr>
          <a:xfrm>
            <a:off x="457200" y="1295400"/>
            <a:ext cx="8229600" cy="5334000"/>
          </a:xfrm>
          <a:effectLst>
            <a:outerShdw blurRad="50800" dist="38100" dir="8100000" algn="tr" rotWithShape="0">
              <a:prstClr val="black">
                <a:alpha val="40000"/>
              </a:prstClr>
            </a:outerShdw>
          </a:effectLst>
        </p:spPr>
        <p:txBody>
          <a:bodyPr rtlCol="0">
            <a:normAutofit fontScale="85000" lnSpcReduction="10000"/>
          </a:bodyPr>
          <a:lstStyle/>
          <a:p>
            <a:pPr eaLnBrk="1" fontAlgn="auto" hangingPunct="1">
              <a:spcBef>
                <a:spcPts val="0"/>
              </a:spcBef>
              <a:spcAft>
                <a:spcPts val="0"/>
              </a:spcAft>
              <a:buFont typeface="Wingdings 2"/>
              <a:buChar char=""/>
              <a:defRPr/>
            </a:pPr>
            <a:r>
              <a:rPr lang="ru-RU" b="1" dirty="0" smtClean="0">
                <a:solidFill>
                  <a:schemeClr val="bg1"/>
                </a:solidFill>
                <a:effectLst>
                  <a:outerShdw blurRad="38100" dist="38100" dir="2700000" algn="tl">
                    <a:srgbClr val="000000">
                      <a:alpha val="43137"/>
                    </a:srgbClr>
                  </a:outerShdw>
                </a:effectLst>
              </a:rPr>
              <a:t>Негорючие материалы — </a:t>
            </a:r>
            <a:r>
              <a:rPr lang="ru-RU" b="1" dirty="0" err="1" smtClean="0">
                <a:solidFill>
                  <a:schemeClr val="bg1"/>
                </a:solidFill>
                <a:effectLst>
                  <a:outerShdw blurRad="38100" dist="38100" dir="2700000" algn="tl">
                    <a:srgbClr val="000000">
                      <a:alpha val="43137"/>
                    </a:srgbClr>
                  </a:outerShdw>
                </a:effectLst>
              </a:rPr>
              <a:t>матерьялы</a:t>
            </a:r>
            <a:r>
              <a:rPr lang="ru-RU" b="1" dirty="0" smtClean="0">
                <a:solidFill>
                  <a:schemeClr val="bg1"/>
                </a:solidFill>
                <a:effectLst>
                  <a:outerShdw blurRad="38100" dist="38100" dir="2700000" algn="tl">
                    <a:srgbClr val="000000">
                      <a:alpha val="43137"/>
                    </a:srgbClr>
                  </a:outerShdw>
                </a:effectLst>
              </a:rPr>
              <a:t> которые не горят под воздействием источника зажигания (естественные и искусственные неорганические материалы — камень, бетон, железобетон).</a:t>
            </a:r>
          </a:p>
          <a:p>
            <a:pPr eaLnBrk="1" fontAlgn="auto" hangingPunct="1">
              <a:spcBef>
                <a:spcPts val="0"/>
              </a:spcBef>
              <a:spcAft>
                <a:spcPts val="0"/>
              </a:spcAft>
              <a:buFont typeface="Wingdings 2"/>
              <a:buChar char=""/>
              <a:defRPr/>
            </a:pPr>
            <a:r>
              <a:rPr lang="ru-RU" b="1" dirty="0" smtClean="0">
                <a:solidFill>
                  <a:schemeClr val="bg1"/>
                </a:solidFill>
                <a:effectLst>
                  <a:outerShdw blurRad="38100" dist="38100" dir="2700000" algn="tl">
                    <a:srgbClr val="000000">
                      <a:alpha val="43137"/>
                    </a:srgbClr>
                  </a:outerShdw>
                </a:effectLst>
              </a:rPr>
              <a:t>Трудно горючие материалы — </a:t>
            </a:r>
            <a:r>
              <a:rPr lang="ru-RU" b="1" dirty="0" err="1" smtClean="0">
                <a:solidFill>
                  <a:schemeClr val="bg1"/>
                </a:solidFill>
                <a:effectLst>
                  <a:outerShdw blurRad="38100" dist="38100" dir="2700000" algn="tl">
                    <a:srgbClr val="000000">
                      <a:alpha val="43137"/>
                    </a:srgbClr>
                  </a:outerShdw>
                </a:effectLst>
              </a:rPr>
              <a:t>материалы</a:t>
            </a:r>
            <a:r>
              <a:rPr lang="ru-RU" b="1" dirty="0" smtClean="0">
                <a:solidFill>
                  <a:schemeClr val="bg1"/>
                </a:solidFill>
                <a:effectLst>
                  <a:outerShdw blurRad="38100" dist="38100" dir="2700000" algn="tl">
                    <a:srgbClr val="000000">
                      <a:alpha val="43137"/>
                    </a:srgbClr>
                  </a:outerShdw>
                </a:effectLst>
              </a:rPr>
              <a:t>, которые горят под воздействием источников зажигания но неспособны к самостоятельному горению (асфальтобетон, </a:t>
            </a:r>
            <a:r>
              <a:rPr lang="ru-RU" b="1" dirty="0" err="1" smtClean="0">
                <a:solidFill>
                  <a:schemeClr val="bg1"/>
                </a:solidFill>
                <a:effectLst>
                  <a:outerShdw blurRad="38100" dist="38100" dir="2700000" algn="tl">
                    <a:srgbClr val="000000">
                      <a:alpha val="43137"/>
                    </a:srgbClr>
                  </a:outerShdw>
                </a:effectLst>
              </a:rPr>
              <a:t>гипсокартон</a:t>
            </a:r>
            <a:r>
              <a:rPr lang="ru-RU" b="1" dirty="0" smtClean="0">
                <a:solidFill>
                  <a:schemeClr val="bg1"/>
                </a:solidFill>
                <a:effectLst>
                  <a:outerShdw blurRad="38100" dist="38100" dir="2700000" algn="tl">
                    <a:srgbClr val="000000">
                      <a:alpha val="43137"/>
                    </a:srgbClr>
                  </a:outerShdw>
                </a:effectLst>
              </a:rPr>
              <a:t>, пропитанная </a:t>
            </a:r>
            <a:r>
              <a:rPr lang="ru-RU" b="1" dirty="0" err="1" smtClean="0">
                <a:solidFill>
                  <a:schemeClr val="bg1"/>
                </a:solidFill>
                <a:effectLst>
                  <a:outerShdw blurRad="38100" dist="38100" dir="2700000" algn="tl">
                    <a:srgbClr val="000000">
                      <a:alpha val="43137"/>
                    </a:srgbClr>
                  </a:outerShdw>
                </a:effectLst>
              </a:rPr>
              <a:t>антипиритеческими</a:t>
            </a:r>
            <a:r>
              <a:rPr lang="ru-RU" b="1" dirty="0" smtClean="0">
                <a:solidFill>
                  <a:schemeClr val="bg1"/>
                </a:solidFill>
                <a:effectLst>
                  <a:outerShdw blurRad="38100" dist="38100" dir="2700000" algn="tl">
                    <a:srgbClr val="000000">
                      <a:alpha val="43137"/>
                    </a:srgbClr>
                  </a:outerShdw>
                </a:effectLst>
              </a:rPr>
              <a:t> средствами древесина, стекловолокно или стеклопластик).</a:t>
            </a:r>
          </a:p>
          <a:p>
            <a:pPr eaLnBrk="1" fontAlgn="auto" hangingPunct="1">
              <a:spcBef>
                <a:spcPts val="0"/>
              </a:spcBef>
              <a:spcAft>
                <a:spcPts val="0"/>
              </a:spcAft>
              <a:buFont typeface="Wingdings 2"/>
              <a:buChar char=""/>
              <a:defRPr/>
            </a:pPr>
            <a:r>
              <a:rPr lang="ru-RU" b="1" dirty="0" smtClean="0">
                <a:solidFill>
                  <a:schemeClr val="bg1"/>
                </a:solidFill>
                <a:effectLst>
                  <a:outerShdw blurRad="38100" dist="38100" dir="2700000" algn="tl">
                    <a:srgbClr val="000000">
                      <a:alpha val="43137"/>
                    </a:srgbClr>
                  </a:outerShdw>
                </a:effectLst>
              </a:rPr>
              <a:t>Горючие материалы — вещества, которые способны гореть после удаления источника зажигания.</a:t>
            </a:r>
          </a:p>
          <a:p>
            <a:pPr eaLnBrk="1" fontAlgn="auto" hangingPunct="1">
              <a:spcBef>
                <a:spcPts val="0"/>
              </a:spcBef>
              <a:spcAft>
                <a:spcPts val="0"/>
              </a:spcAft>
              <a:buFont typeface="Wingdings 2"/>
              <a:buChar char=""/>
              <a:defRPr/>
            </a:pPr>
            <a:endParaRPr lang="ru-RU" dirty="0"/>
          </a:p>
        </p:txBody>
      </p:sp>
      <p:pic>
        <p:nvPicPr>
          <p:cNvPr id="9220" name="Picture 2" descr="C:\Users\Leks\Desktop\Htathfn gj ,bjkjubb\ognetush.jpg"/>
          <p:cNvPicPr>
            <a:picLocks noChangeAspect="1" noChangeArrowheads="1"/>
          </p:cNvPicPr>
          <p:nvPr/>
        </p:nvPicPr>
        <p:blipFill>
          <a:blip r:embed="rId4"/>
          <a:srcRect/>
          <a:stretch>
            <a:fillRect/>
          </a:stretch>
        </p:blipFill>
        <p:spPr bwMode="auto">
          <a:xfrm>
            <a:off x="8001000" y="5562600"/>
            <a:ext cx="933450" cy="1143000"/>
          </a:xfrm>
          <a:prstGeom prst="rect">
            <a:avLst/>
          </a:prstGeom>
          <a:noFill/>
          <a:ln w="9525">
            <a:noFill/>
            <a:miter lim="800000"/>
            <a:headEnd/>
            <a:tailEnd/>
          </a:ln>
        </p:spPr>
      </p:pic>
    </p:spTree>
  </p:cSld>
  <p:clrMapOvr>
    <a:masterClrMapping/>
  </p:clrMapOvr>
  <p:transition>
    <p:cut/>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5" descr="D:\Пожары\Учебный фильм УрИ ГПС МЧС РоссииАзбука пожарной безопасности.mp4_snapshot_08.40_[2015.10.07_14.03.08].jpg"/>
          <p:cNvPicPr>
            <a:picLocks noChangeAspect="1" noChangeArrowheads="1"/>
          </p:cNvPicPr>
          <p:nvPr/>
        </p:nvPicPr>
        <p:blipFill>
          <a:blip r:embed="rId3"/>
          <a:srcRect/>
          <a:stretch>
            <a:fillRect/>
          </a:stretch>
        </p:blipFill>
        <p:spPr bwMode="auto">
          <a:xfrm>
            <a:off x="0" y="0"/>
            <a:ext cx="9144000" cy="6858000"/>
          </a:xfrm>
          <a:prstGeom prst="rect">
            <a:avLst/>
          </a:prstGeom>
          <a:noFill/>
        </p:spPr>
      </p:pic>
      <p:sp>
        <p:nvSpPr>
          <p:cNvPr id="2" name="Заголовок 1"/>
          <p:cNvSpPr>
            <a:spLocks noGrp="1"/>
          </p:cNvSpPr>
          <p:nvPr>
            <p:ph type="title"/>
          </p:nvPr>
        </p:nvSpPr>
        <p:spPr>
          <a:xfrm>
            <a:off x="457200" y="0"/>
            <a:ext cx="8229600" cy="1143000"/>
          </a:xfrm>
        </p:spPr>
        <p:txBody>
          <a:bodyPr rtlCol="0">
            <a:normAutofit/>
          </a:bodyPr>
          <a:lstStyle/>
          <a:p>
            <a:pPr marL="54864" eaLnBrk="1" fontAlgn="auto" hangingPunct="1">
              <a:spcAft>
                <a:spcPts val="0"/>
              </a:spcAft>
              <a:defRPr/>
            </a:pPr>
            <a:r>
              <a:rPr lang="ru-RU" dirty="0" smtClean="0">
                <a:solidFill>
                  <a:srgbClr val="FF0000"/>
                </a:solidFill>
              </a:rPr>
              <a:t>Стадии пожара в помещениях</a:t>
            </a:r>
            <a:endParaRPr lang="ru-RU" dirty="0">
              <a:solidFill>
                <a:srgbClr val="FF0000"/>
              </a:solidFill>
            </a:endParaRPr>
          </a:p>
        </p:txBody>
      </p:sp>
      <p:sp>
        <p:nvSpPr>
          <p:cNvPr id="3" name="Содержимое 2"/>
          <p:cNvSpPr>
            <a:spLocks noGrp="1"/>
          </p:cNvSpPr>
          <p:nvPr>
            <p:ph idx="1"/>
          </p:nvPr>
        </p:nvSpPr>
        <p:spPr>
          <a:xfrm>
            <a:off x="457200" y="1600200"/>
            <a:ext cx="8229600" cy="4953000"/>
          </a:xfrm>
        </p:spPr>
        <p:txBody>
          <a:bodyPr rtlCol="0">
            <a:normAutofit lnSpcReduction="10000"/>
          </a:bodyPr>
          <a:lstStyle/>
          <a:p>
            <a:pPr eaLnBrk="1" fontAlgn="auto" hangingPunct="1">
              <a:spcBef>
                <a:spcPts val="0"/>
              </a:spcBef>
              <a:spcAft>
                <a:spcPts val="0"/>
              </a:spcAft>
              <a:buFont typeface="Wingdings 2"/>
              <a:buChar char=""/>
              <a:defRPr/>
            </a:pPr>
            <a:r>
              <a:rPr lang="ru-RU" b="1" dirty="0" smtClean="0">
                <a:solidFill>
                  <a:schemeClr val="bg1"/>
                </a:solidFill>
                <a:effectLst>
                  <a:outerShdw blurRad="38100" dist="38100" dir="2700000" algn="tl">
                    <a:srgbClr val="000000">
                      <a:alpha val="43137"/>
                    </a:srgbClr>
                  </a:outerShdw>
                </a:effectLst>
              </a:rPr>
              <a:t>Первые 10-20 минут пожар распространяется линейно вдоль горючего материала. В это время помещение заполняется дымом и рассмотреть пламя невозможно. Температура воздуха в помещении постепенно поднимается до 250—300 градусов. Это температура воспламенения всех горючих материалов.</a:t>
            </a:r>
          </a:p>
          <a:p>
            <a:pPr eaLnBrk="1" fontAlgn="auto" hangingPunct="1">
              <a:spcBef>
                <a:spcPts val="0"/>
              </a:spcBef>
              <a:spcAft>
                <a:spcPts val="0"/>
              </a:spcAft>
              <a:buFont typeface="Wingdings 2"/>
              <a:buChar char=""/>
              <a:defRPr/>
            </a:pPr>
            <a:r>
              <a:rPr lang="ru-RU" b="1" dirty="0" smtClean="0">
                <a:solidFill>
                  <a:schemeClr val="bg1"/>
                </a:solidFill>
                <a:effectLst>
                  <a:outerShdw blurRad="38100" dist="38100" dir="2700000" algn="tl">
                    <a:srgbClr val="000000">
                      <a:alpha val="43137"/>
                    </a:srgbClr>
                  </a:outerShdw>
                </a:effectLst>
              </a:rPr>
              <a:t>Через 20 минут начинается объемное распространение пожара.</a:t>
            </a:r>
          </a:p>
        </p:txBody>
      </p:sp>
    </p:spTree>
  </p:cSld>
  <p:clrMapOvr>
    <a:masterClrMapping/>
  </p:clrMapOvr>
  <p:transition>
    <p:cover dir="ru"/>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5" descr="D:\Пожары\Учебный фильм УрИ ГПС МЧС РоссииАзбука пожарной безопасности.mp4_snapshot_08.40_[2015.10.07_14.03.08].jpg"/>
          <p:cNvPicPr>
            <a:picLocks noChangeAspect="1" noChangeArrowheads="1"/>
          </p:cNvPicPr>
          <p:nvPr/>
        </p:nvPicPr>
        <p:blipFill>
          <a:blip r:embed="rId2"/>
          <a:srcRect/>
          <a:stretch>
            <a:fillRect/>
          </a:stretch>
        </p:blipFill>
        <p:spPr bwMode="auto">
          <a:xfrm>
            <a:off x="0" y="0"/>
            <a:ext cx="9144000" cy="6858000"/>
          </a:xfrm>
          <a:prstGeom prst="rect">
            <a:avLst/>
          </a:prstGeom>
          <a:noFill/>
        </p:spPr>
      </p:pic>
      <p:sp>
        <p:nvSpPr>
          <p:cNvPr id="2" name="Заголовок 1"/>
          <p:cNvSpPr>
            <a:spLocks noGrp="1"/>
          </p:cNvSpPr>
          <p:nvPr>
            <p:ph type="title"/>
          </p:nvPr>
        </p:nvSpPr>
        <p:spPr>
          <a:xfrm>
            <a:off x="457200" y="0"/>
            <a:ext cx="8229600" cy="1143000"/>
          </a:xfrm>
        </p:spPr>
        <p:txBody>
          <a:bodyPr/>
          <a:lstStyle/>
          <a:p>
            <a:r>
              <a:rPr lang="ru-RU" dirty="0" smtClean="0">
                <a:solidFill>
                  <a:srgbClr val="FF0000"/>
                </a:solidFill>
              </a:rPr>
              <a:t>Стадии пожара в помещениях</a:t>
            </a:r>
            <a:endParaRPr lang="ru-RU" dirty="0"/>
          </a:p>
        </p:txBody>
      </p:sp>
      <p:sp>
        <p:nvSpPr>
          <p:cNvPr id="3" name="Содержимое 2"/>
          <p:cNvSpPr>
            <a:spLocks noGrp="1"/>
          </p:cNvSpPr>
          <p:nvPr>
            <p:ph idx="1"/>
          </p:nvPr>
        </p:nvSpPr>
        <p:spPr>
          <a:xfrm>
            <a:off x="533400" y="1143000"/>
            <a:ext cx="8610600" cy="4525963"/>
          </a:xfrm>
          <a:effectLst>
            <a:outerShdw blurRad="50800" dist="38100" dir="8100000" algn="tr" rotWithShape="0">
              <a:prstClr val="black">
                <a:alpha val="40000"/>
              </a:prstClr>
            </a:outerShdw>
          </a:effectLst>
        </p:spPr>
        <p:txBody>
          <a:bodyPr/>
          <a:lstStyle/>
          <a:p>
            <a:pPr eaLnBrk="1" fontAlgn="auto" hangingPunct="1">
              <a:spcBef>
                <a:spcPts val="0"/>
              </a:spcBef>
              <a:spcAft>
                <a:spcPts val="0"/>
              </a:spcAft>
              <a:buFont typeface="Wingdings 2"/>
              <a:buChar char=""/>
              <a:defRPr/>
            </a:pPr>
            <a:r>
              <a:rPr lang="ru-RU" sz="2800" b="1" dirty="0" smtClean="0">
                <a:solidFill>
                  <a:schemeClr val="bg1"/>
                </a:solidFill>
                <a:effectLst>
                  <a:outerShdw blurRad="38100" dist="38100" dir="2700000" algn="tl">
                    <a:srgbClr val="000000">
                      <a:alpha val="43137"/>
                    </a:srgbClr>
                  </a:outerShdw>
                </a:effectLst>
              </a:rPr>
              <a:t>Спустя еще 10 минут наступает разрушение остекления. Увеличивается приток свежего воздуха, резко увеличивается развитие пожара. Температура достигает 900 градусов.</a:t>
            </a:r>
          </a:p>
          <a:p>
            <a:pPr eaLnBrk="1" fontAlgn="auto" hangingPunct="1">
              <a:spcBef>
                <a:spcPts val="0"/>
              </a:spcBef>
              <a:spcAft>
                <a:spcPts val="0"/>
              </a:spcAft>
              <a:buFont typeface="Wingdings 2"/>
              <a:buChar char=""/>
              <a:defRPr/>
            </a:pPr>
            <a:r>
              <a:rPr lang="ru-RU" sz="2800" b="1" dirty="0" smtClean="0">
                <a:solidFill>
                  <a:schemeClr val="bg1"/>
                </a:solidFill>
                <a:effectLst>
                  <a:outerShdw blurRad="38100" dist="38100" dir="2700000" algn="tl">
                    <a:srgbClr val="000000">
                      <a:alpha val="43137"/>
                    </a:srgbClr>
                  </a:outerShdw>
                </a:effectLst>
              </a:rPr>
              <a:t>Фаза выгорания. В течение 10 минут максимальная скорость пожара.</a:t>
            </a:r>
          </a:p>
          <a:p>
            <a:pPr eaLnBrk="1" fontAlgn="auto" hangingPunct="1">
              <a:spcBef>
                <a:spcPts val="0"/>
              </a:spcBef>
              <a:spcAft>
                <a:spcPts val="0"/>
              </a:spcAft>
              <a:buFont typeface="Wingdings 2"/>
              <a:buChar char=""/>
              <a:defRPr/>
            </a:pPr>
            <a:r>
              <a:rPr lang="ru-RU" sz="2800" b="1" dirty="0" smtClean="0">
                <a:solidFill>
                  <a:schemeClr val="bg1"/>
                </a:solidFill>
                <a:effectLst>
                  <a:outerShdw blurRad="38100" dist="38100" dir="2700000" algn="tl">
                    <a:srgbClr val="000000">
                      <a:alpha val="43137"/>
                    </a:srgbClr>
                  </a:outerShdw>
                </a:effectLst>
              </a:rPr>
              <a:t>После того, как выгорают основные вещества происходит фаза стабилизации пожара (от 20 минут до 5 часов). Если огонь не может перекинуться на другие помещения пожар идёт на улицу. В это время происходит обрушение выгоревших конструкций.</a:t>
            </a:r>
          </a:p>
          <a:p>
            <a:endParaRPr lang="ru-RU" dirty="0"/>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2" descr="D:\Users\Андрей\Desktop\Пожары\VTS_01_1.VOB_snapshot_02.13_[2015.10.07_15.17.16].jpg"/>
          <p:cNvPicPr>
            <a:picLocks noChangeAspect="1" noChangeArrowheads="1"/>
          </p:cNvPicPr>
          <p:nvPr/>
        </p:nvPicPr>
        <p:blipFill>
          <a:blip r:embed="rId4"/>
          <a:srcRect/>
          <a:stretch>
            <a:fillRect/>
          </a:stretch>
        </p:blipFill>
        <p:spPr bwMode="auto">
          <a:xfrm>
            <a:off x="0" y="0"/>
            <a:ext cx="9144000" cy="6858000"/>
          </a:xfrm>
          <a:prstGeom prst="rect">
            <a:avLst/>
          </a:prstGeom>
          <a:noFill/>
        </p:spPr>
      </p:pic>
      <p:sp>
        <p:nvSpPr>
          <p:cNvPr id="6" name="Text Box 5"/>
          <p:cNvSpPr txBox="1">
            <a:spLocks noChangeArrowheads="1"/>
          </p:cNvSpPr>
          <p:nvPr/>
        </p:nvSpPr>
        <p:spPr bwMode="auto">
          <a:xfrm>
            <a:off x="179388" y="1628775"/>
            <a:ext cx="8496300" cy="1712913"/>
          </a:xfrm>
          <a:prstGeom prst="rect">
            <a:avLst/>
          </a:prstGeom>
          <a:solidFill>
            <a:srgbClr val="FF0000"/>
          </a:solidFill>
          <a:ln w="76200">
            <a:solidFill>
              <a:srgbClr val="000099"/>
            </a:solidFill>
            <a:miter lim="800000"/>
            <a:headEnd/>
            <a:tailEnd/>
          </a:ln>
          <a:effectLst/>
        </p:spPr>
        <p:txBody>
          <a:bodyPr>
            <a:spAutoFit/>
          </a:bodyPr>
          <a:lstStyle/>
          <a:p>
            <a:pPr>
              <a:spcBef>
                <a:spcPct val="50000"/>
              </a:spcBef>
              <a:defRPr/>
            </a:pPr>
            <a:endParaRPr lang="ru-RU" sz="800" b="1">
              <a:effectLst>
                <a:outerShdw blurRad="38100" dist="38100" dir="2700000" algn="tl">
                  <a:srgbClr val="000000"/>
                </a:outerShdw>
              </a:effectLst>
            </a:endParaRPr>
          </a:p>
          <a:p>
            <a:pPr>
              <a:spcBef>
                <a:spcPct val="50000"/>
              </a:spcBef>
              <a:defRPr/>
            </a:pPr>
            <a:r>
              <a:rPr lang="ru-RU" b="1">
                <a:solidFill>
                  <a:srgbClr val="FFFF00"/>
                </a:solidFill>
                <a:effectLst>
                  <a:outerShdw blurRad="38100" dist="38100" dir="2700000" algn="tl">
                    <a:srgbClr val="000000"/>
                  </a:outerShdw>
                </a:effectLst>
              </a:rPr>
              <a:t>1.</a:t>
            </a:r>
            <a:r>
              <a:rPr lang="ru-RU" b="1">
                <a:effectLst>
                  <a:outerShdw blurRad="38100" dist="38100" dir="2700000" algn="tl">
                    <a:srgbClr val="000000"/>
                  </a:outerShdw>
                </a:effectLst>
              </a:rPr>
              <a:t> Государственная </a:t>
            </a:r>
          </a:p>
          <a:p>
            <a:pPr>
              <a:spcBef>
                <a:spcPct val="50000"/>
              </a:spcBef>
              <a:defRPr/>
            </a:pPr>
            <a:r>
              <a:rPr lang="ru-RU" b="1">
                <a:effectLst>
                  <a:outerShdw blurRad="38100" dist="38100" dir="2700000" algn="tl">
                    <a:srgbClr val="000000"/>
                  </a:outerShdw>
                </a:effectLst>
              </a:rPr>
              <a:t>противопожарная </a:t>
            </a:r>
          </a:p>
          <a:p>
            <a:pPr>
              <a:spcBef>
                <a:spcPct val="50000"/>
              </a:spcBef>
              <a:defRPr/>
            </a:pPr>
            <a:r>
              <a:rPr lang="ru-RU" b="1">
                <a:effectLst>
                  <a:outerShdw blurRad="38100" dist="38100" dir="2700000" algn="tl">
                    <a:srgbClr val="000000"/>
                  </a:outerShdw>
                </a:effectLst>
              </a:rPr>
              <a:t>служба</a:t>
            </a:r>
          </a:p>
          <a:p>
            <a:pPr>
              <a:spcBef>
                <a:spcPct val="50000"/>
              </a:spcBef>
              <a:defRPr/>
            </a:pPr>
            <a:endParaRPr lang="ru-RU" sz="800" b="1">
              <a:effectLst>
                <a:outerShdw blurRad="38100" dist="38100" dir="2700000" algn="tl">
                  <a:srgbClr val="000000"/>
                </a:outerShdw>
              </a:effectLst>
            </a:endParaRPr>
          </a:p>
        </p:txBody>
      </p:sp>
      <p:sp>
        <p:nvSpPr>
          <p:cNvPr id="7" name="Text Box 6"/>
          <p:cNvSpPr txBox="1">
            <a:spLocks noChangeArrowheads="1"/>
          </p:cNvSpPr>
          <p:nvPr/>
        </p:nvSpPr>
        <p:spPr bwMode="auto">
          <a:xfrm>
            <a:off x="179388" y="3500438"/>
            <a:ext cx="8496300" cy="707886"/>
          </a:xfrm>
          <a:prstGeom prst="rect">
            <a:avLst/>
          </a:prstGeom>
          <a:solidFill>
            <a:srgbClr val="000099"/>
          </a:solidFill>
          <a:ln w="38100">
            <a:solidFill>
              <a:srgbClr val="FFFF00"/>
            </a:solidFill>
            <a:miter lim="800000"/>
            <a:headEnd/>
            <a:tailEnd/>
          </a:ln>
          <a:effectLst/>
        </p:spPr>
        <p:txBody>
          <a:bodyPr>
            <a:spAutoFit/>
          </a:bodyPr>
          <a:lstStyle/>
          <a:p>
            <a:pPr>
              <a:spcBef>
                <a:spcPct val="50000"/>
              </a:spcBef>
              <a:defRPr/>
            </a:pPr>
            <a:r>
              <a:rPr lang="ru-RU" sz="1600" b="1" dirty="0">
                <a:solidFill>
                  <a:srgbClr val="FFFF00"/>
                </a:solidFill>
                <a:effectLst>
                  <a:outerShdw blurRad="38100" dist="38100" dir="2700000" algn="tl">
                    <a:srgbClr val="000000"/>
                  </a:outerShdw>
                </a:effectLst>
              </a:rPr>
              <a:t>2.</a:t>
            </a:r>
            <a:r>
              <a:rPr lang="ru-RU" sz="1600" b="1" dirty="0">
                <a:effectLst>
                  <a:outerShdw blurRad="38100" dist="38100" dir="2700000" algn="tl">
                    <a:srgbClr val="000000"/>
                  </a:outerShdw>
                </a:effectLst>
              </a:rPr>
              <a:t> </a:t>
            </a:r>
            <a:r>
              <a:rPr lang="ru-RU" sz="1600" b="1" dirty="0">
                <a:solidFill>
                  <a:schemeClr val="bg1"/>
                </a:solidFill>
                <a:effectLst>
                  <a:outerShdw blurRad="38100" dist="38100" dir="2700000" algn="tl">
                    <a:srgbClr val="000000"/>
                  </a:outerShdw>
                </a:effectLst>
              </a:rPr>
              <a:t>Муниципальная </a:t>
            </a:r>
          </a:p>
          <a:p>
            <a:pPr>
              <a:spcBef>
                <a:spcPct val="50000"/>
              </a:spcBef>
              <a:defRPr/>
            </a:pPr>
            <a:r>
              <a:rPr lang="ru-RU" sz="1600" b="1" dirty="0">
                <a:solidFill>
                  <a:schemeClr val="bg1"/>
                </a:solidFill>
                <a:effectLst>
                  <a:outerShdw blurRad="38100" dist="38100" dir="2700000" algn="tl">
                    <a:srgbClr val="000000"/>
                  </a:outerShdw>
                </a:effectLst>
              </a:rPr>
              <a:t>пожарная охрана</a:t>
            </a:r>
          </a:p>
        </p:txBody>
      </p:sp>
      <p:sp>
        <p:nvSpPr>
          <p:cNvPr id="8" name="Text Box 7"/>
          <p:cNvSpPr txBox="1">
            <a:spLocks noChangeArrowheads="1"/>
          </p:cNvSpPr>
          <p:nvPr/>
        </p:nvSpPr>
        <p:spPr bwMode="auto">
          <a:xfrm>
            <a:off x="179388" y="4292600"/>
            <a:ext cx="8496300" cy="707886"/>
          </a:xfrm>
          <a:prstGeom prst="rect">
            <a:avLst/>
          </a:prstGeom>
          <a:solidFill>
            <a:srgbClr val="000099"/>
          </a:solidFill>
          <a:ln w="38100">
            <a:solidFill>
              <a:srgbClr val="FFFF00"/>
            </a:solidFill>
            <a:miter lim="800000"/>
            <a:headEnd/>
            <a:tailEnd/>
          </a:ln>
          <a:effectLst/>
        </p:spPr>
        <p:txBody>
          <a:bodyPr>
            <a:spAutoFit/>
          </a:bodyPr>
          <a:lstStyle/>
          <a:p>
            <a:pPr>
              <a:spcBef>
                <a:spcPct val="50000"/>
              </a:spcBef>
              <a:defRPr/>
            </a:pPr>
            <a:r>
              <a:rPr lang="ru-RU" sz="1600" b="1" dirty="0">
                <a:solidFill>
                  <a:srgbClr val="FFFF00"/>
                </a:solidFill>
                <a:effectLst>
                  <a:outerShdw blurRad="38100" dist="38100" dir="2700000" algn="tl">
                    <a:srgbClr val="000000"/>
                  </a:outerShdw>
                </a:effectLst>
              </a:rPr>
              <a:t>3.</a:t>
            </a:r>
            <a:r>
              <a:rPr lang="ru-RU" sz="1600" b="1" dirty="0">
                <a:effectLst>
                  <a:outerShdw blurRad="38100" dist="38100" dir="2700000" algn="tl">
                    <a:srgbClr val="000000"/>
                  </a:outerShdw>
                </a:effectLst>
              </a:rPr>
              <a:t> </a:t>
            </a:r>
            <a:r>
              <a:rPr lang="ru-RU" sz="1600" b="1" dirty="0">
                <a:solidFill>
                  <a:schemeClr val="bg1"/>
                </a:solidFill>
                <a:effectLst>
                  <a:outerShdw blurRad="38100" dist="38100" dir="2700000" algn="tl">
                    <a:srgbClr val="000000"/>
                  </a:outerShdw>
                </a:effectLst>
              </a:rPr>
              <a:t>Ведомственная </a:t>
            </a:r>
          </a:p>
          <a:p>
            <a:pPr>
              <a:spcBef>
                <a:spcPct val="50000"/>
              </a:spcBef>
              <a:defRPr/>
            </a:pPr>
            <a:r>
              <a:rPr lang="ru-RU" sz="1600" b="1" dirty="0">
                <a:solidFill>
                  <a:schemeClr val="bg1"/>
                </a:solidFill>
                <a:effectLst>
                  <a:outerShdw blurRad="38100" dist="38100" dir="2700000" algn="tl">
                    <a:srgbClr val="000000"/>
                  </a:outerShdw>
                </a:effectLst>
              </a:rPr>
              <a:t>пожарная охрана</a:t>
            </a:r>
          </a:p>
        </p:txBody>
      </p:sp>
      <p:sp>
        <p:nvSpPr>
          <p:cNvPr id="9" name="Text Box 8"/>
          <p:cNvSpPr txBox="1">
            <a:spLocks noChangeArrowheads="1"/>
          </p:cNvSpPr>
          <p:nvPr/>
        </p:nvSpPr>
        <p:spPr bwMode="auto">
          <a:xfrm>
            <a:off x="179388" y="5084763"/>
            <a:ext cx="8496300" cy="707886"/>
          </a:xfrm>
          <a:prstGeom prst="rect">
            <a:avLst/>
          </a:prstGeom>
          <a:solidFill>
            <a:srgbClr val="000000"/>
          </a:solidFill>
          <a:ln w="38100">
            <a:solidFill>
              <a:srgbClr val="FFFF00"/>
            </a:solidFill>
            <a:miter lim="800000"/>
            <a:headEnd/>
            <a:tailEnd/>
          </a:ln>
          <a:effectLst/>
        </p:spPr>
        <p:txBody>
          <a:bodyPr>
            <a:spAutoFit/>
          </a:bodyPr>
          <a:lstStyle/>
          <a:p>
            <a:pPr>
              <a:spcBef>
                <a:spcPct val="50000"/>
              </a:spcBef>
              <a:defRPr/>
            </a:pPr>
            <a:r>
              <a:rPr lang="ru-RU" sz="1600" b="1" dirty="0">
                <a:solidFill>
                  <a:srgbClr val="FFFF00"/>
                </a:solidFill>
                <a:effectLst>
                  <a:outerShdw blurRad="38100" dist="38100" dir="2700000" algn="tl">
                    <a:srgbClr val="FFFFFF"/>
                  </a:outerShdw>
                </a:effectLst>
              </a:rPr>
              <a:t>4.</a:t>
            </a:r>
            <a:r>
              <a:rPr lang="ru-RU" sz="1600" b="1" dirty="0">
                <a:effectLst>
                  <a:outerShdw blurRad="38100" dist="38100" dir="2700000" algn="tl">
                    <a:srgbClr val="660000"/>
                  </a:outerShdw>
                </a:effectLst>
              </a:rPr>
              <a:t> </a:t>
            </a:r>
            <a:r>
              <a:rPr lang="ru-RU" sz="1600" b="1" dirty="0">
                <a:solidFill>
                  <a:schemeClr val="bg1"/>
                </a:solidFill>
                <a:effectLst>
                  <a:outerShdw blurRad="38100" dist="38100" dir="2700000" algn="tl">
                    <a:srgbClr val="660000"/>
                  </a:outerShdw>
                </a:effectLst>
              </a:rPr>
              <a:t>Добровольная </a:t>
            </a:r>
          </a:p>
          <a:p>
            <a:pPr>
              <a:spcBef>
                <a:spcPct val="50000"/>
              </a:spcBef>
              <a:defRPr/>
            </a:pPr>
            <a:r>
              <a:rPr lang="ru-RU" sz="1600" b="1" dirty="0">
                <a:solidFill>
                  <a:schemeClr val="bg1"/>
                </a:solidFill>
                <a:effectLst>
                  <a:outerShdw blurRad="38100" dist="38100" dir="2700000" algn="tl">
                    <a:srgbClr val="660000"/>
                  </a:outerShdw>
                </a:effectLst>
              </a:rPr>
              <a:t>пожарная охрана</a:t>
            </a:r>
          </a:p>
        </p:txBody>
      </p:sp>
      <p:sp>
        <p:nvSpPr>
          <p:cNvPr id="10" name="Text Box 9"/>
          <p:cNvSpPr txBox="1">
            <a:spLocks noChangeArrowheads="1"/>
          </p:cNvSpPr>
          <p:nvPr/>
        </p:nvSpPr>
        <p:spPr bwMode="auto">
          <a:xfrm>
            <a:off x="179388" y="5876925"/>
            <a:ext cx="8496300" cy="707886"/>
          </a:xfrm>
          <a:prstGeom prst="rect">
            <a:avLst/>
          </a:prstGeom>
          <a:solidFill>
            <a:srgbClr val="000000"/>
          </a:solidFill>
          <a:ln w="38100">
            <a:solidFill>
              <a:srgbClr val="FFFF00"/>
            </a:solidFill>
            <a:miter lim="800000"/>
            <a:headEnd/>
            <a:tailEnd/>
          </a:ln>
          <a:effectLst/>
        </p:spPr>
        <p:txBody>
          <a:bodyPr>
            <a:spAutoFit/>
          </a:bodyPr>
          <a:lstStyle/>
          <a:p>
            <a:pPr>
              <a:spcBef>
                <a:spcPct val="50000"/>
              </a:spcBef>
              <a:defRPr/>
            </a:pPr>
            <a:r>
              <a:rPr lang="ru-RU" sz="1600" b="1" dirty="0">
                <a:solidFill>
                  <a:srgbClr val="FFFF00"/>
                </a:solidFill>
                <a:effectLst>
                  <a:outerShdw blurRad="38100" dist="38100" dir="2700000" algn="tl">
                    <a:srgbClr val="FFFFFF"/>
                  </a:outerShdw>
                </a:effectLst>
              </a:rPr>
              <a:t>5.</a:t>
            </a:r>
            <a:r>
              <a:rPr lang="ru-RU" sz="1600" b="1" dirty="0">
                <a:effectLst>
                  <a:outerShdw blurRad="38100" dist="38100" dir="2700000" algn="tl">
                    <a:srgbClr val="660000"/>
                  </a:outerShdw>
                </a:effectLst>
              </a:rPr>
              <a:t> </a:t>
            </a:r>
            <a:r>
              <a:rPr lang="ru-RU" sz="1600" b="1" dirty="0">
                <a:solidFill>
                  <a:schemeClr val="bg1"/>
                </a:solidFill>
                <a:effectLst>
                  <a:outerShdw blurRad="38100" dist="38100" dir="2700000" algn="tl">
                    <a:srgbClr val="660000"/>
                  </a:outerShdw>
                </a:effectLst>
              </a:rPr>
              <a:t>Частная  </a:t>
            </a:r>
          </a:p>
          <a:p>
            <a:pPr>
              <a:spcBef>
                <a:spcPct val="50000"/>
              </a:spcBef>
              <a:defRPr/>
            </a:pPr>
            <a:r>
              <a:rPr lang="ru-RU" sz="1600" b="1" dirty="0">
                <a:solidFill>
                  <a:schemeClr val="bg1"/>
                </a:solidFill>
                <a:effectLst>
                  <a:outerShdw blurRad="38100" dist="38100" dir="2700000" algn="tl">
                    <a:srgbClr val="660000"/>
                  </a:outerShdw>
                </a:effectLst>
              </a:rPr>
              <a:t>пожарная охрана</a:t>
            </a:r>
          </a:p>
        </p:txBody>
      </p:sp>
      <p:sp>
        <p:nvSpPr>
          <p:cNvPr id="11" name="Text Box 10"/>
          <p:cNvSpPr txBox="1">
            <a:spLocks noChangeArrowheads="1"/>
          </p:cNvSpPr>
          <p:nvPr/>
        </p:nvSpPr>
        <p:spPr bwMode="auto">
          <a:xfrm>
            <a:off x="2771775" y="2492375"/>
            <a:ext cx="5688013" cy="584775"/>
          </a:xfrm>
          <a:prstGeom prst="rect">
            <a:avLst/>
          </a:prstGeom>
          <a:solidFill>
            <a:srgbClr val="000099"/>
          </a:solidFill>
          <a:ln w="38100">
            <a:solidFill>
              <a:srgbClr val="FFFF00"/>
            </a:solidFill>
            <a:miter lim="800000"/>
            <a:headEnd/>
            <a:tailEnd/>
          </a:ln>
          <a:effectLst/>
        </p:spPr>
        <p:txBody>
          <a:bodyPr>
            <a:spAutoFit/>
          </a:bodyPr>
          <a:lstStyle/>
          <a:p>
            <a:pPr>
              <a:spcBef>
                <a:spcPct val="50000"/>
              </a:spcBef>
              <a:defRPr/>
            </a:pPr>
            <a:r>
              <a:rPr lang="ru-RU" sz="1600" b="1" dirty="0">
                <a:solidFill>
                  <a:schemeClr val="bg1"/>
                </a:solidFill>
                <a:effectLst>
                  <a:outerShdw blurRad="38100" dist="38100" dir="2700000" algn="tl">
                    <a:srgbClr val="000000"/>
                  </a:outerShdw>
                </a:effectLst>
              </a:rPr>
              <a:t>Противопожарная служба                                                      субъектов Российской Федерации</a:t>
            </a:r>
          </a:p>
        </p:txBody>
      </p:sp>
      <p:sp>
        <p:nvSpPr>
          <p:cNvPr id="12" name="Text Box 11"/>
          <p:cNvSpPr txBox="1">
            <a:spLocks noChangeArrowheads="1"/>
          </p:cNvSpPr>
          <p:nvPr/>
        </p:nvSpPr>
        <p:spPr bwMode="auto">
          <a:xfrm>
            <a:off x="2771775" y="1773238"/>
            <a:ext cx="5688013" cy="584775"/>
          </a:xfrm>
          <a:prstGeom prst="rect">
            <a:avLst/>
          </a:prstGeom>
          <a:solidFill>
            <a:srgbClr val="006600"/>
          </a:solidFill>
          <a:ln w="38100">
            <a:solidFill>
              <a:srgbClr val="FFFF00"/>
            </a:solidFill>
            <a:miter lim="800000"/>
            <a:headEnd/>
            <a:tailEnd/>
          </a:ln>
          <a:effectLst/>
        </p:spPr>
        <p:txBody>
          <a:bodyPr>
            <a:spAutoFit/>
          </a:bodyPr>
          <a:lstStyle/>
          <a:p>
            <a:pPr>
              <a:spcBef>
                <a:spcPct val="50000"/>
              </a:spcBef>
              <a:defRPr/>
            </a:pPr>
            <a:r>
              <a:rPr lang="ru-RU" sz="1600" b="1" dirty="0">
                <a:solidFill>
                  <a:schemeClr val="bg1"/>
                </a:solidFill>
                <a:effectLst>
                  <a:outerShdw blurRad="38100" dist="38100" dir="2700000" algn="tl">
                    <a:srgbClr val="000000"/>
                  </a:outerShdw>
                </a:effectLst>
              </a:rPr>
              <a:t>Федеральная                                                     противопожарная служба </a:t>
            </a:r>
          </a:p>
        </p:txBody>
      </p:sp>
      <p:sp>
        <p:nvSpPr>
          <p:cNvPr id="13" name="Заголовок 12"/>
          <p:cNvSpPr>
            <a:spLocks noGrp="1"/>
          </p:cNvSpPr>
          <p:nvPr>
            <p:ph type="title"/>
          </p:nvPr>
        </p:nvSpPr>
        <p:spPr/>
        <p:txBody>
          <a:bodyPr/>
          <a:lstStyle/>
          <a:p>
            <a:r>
              <a:rPr lang="ru-RU" b="1" dirty="0" smtClean="0">
                <a:solidFill>
                  <a:srgbClr val="FFFF00"/>
                </a:solidFill>
                <a:effectLst>
                  <a:outerShdw blurRad="38100" dist="38100" dir="2700000" algn="tl">
                    <a:srgbClr val="000000"/>
                  </a:outerShdw>
                </a:effectLst>
              </a:rPr>
              <a:t>Виды пожарной охраны</a:t>
            </a:r>
            <a:endParaRPr lang="ru-RU"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subTnLst>
                                    <p:audio>
                                      <p:cMediaNode vol="100000">
                                        <p:cTn display="0" masterRel="sameClick">
                                          <p:stCondLst>
                                            <p:cond evt="begin" delay="0">
                                              <p:tn val="5"/>
                                            </p:cond>
                                          </p:stCondLst>
                                          <p:endCondLst>
                                            <p:cond evt="onStopAudio" delay="0">
                                              <p:tgtEl>
                                                <p:sldTgt/>
                                              </p:tgtEl>
                                            </p:cond>
                                          </p:endCondLst>
                                        </p:cTn>
                                        <p:tgtEl>
                                          <p:sndTgt r:embed="rId2" name="laser.wav"/>
                                        </p:tgtEl>
                                      </p:cMediaNode>
                                    </p:audio>
                                  </p:sub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1000"/>
                                        <p:tgtEl>
                                          <p:spTgt spid="7"/>
                                        </p:tgtEl>
                                      </p:cBhvr>
                                    </p:animEffect>
                                    <p:anim calcmode="lin" valueType="num">
                                      <p:cBhvr>
                                        <p:cTn id="14" dur="1000" fill="hold"/>
                                        <p:tgtEl>
                                          <p:spTgt spid="7"/>
                                        </p:tgtEl>
                                        <p:attrNameLst>
                                          <p:attrName>ppt_x</p:attrName>
                                        </p:attrNameLst>
                                      </p:cBhvr>
                                      <p:tavLst>
                                        <p:tav tm="0">
                                          <p:val>
                                            <p:strVal val="#ppt_x"/>
                                          </p:val>
                                        </p:tav>
                                        <p:tav tm="100000">
                                          <p:val>
                                            <p:strVal val="#ppt_x"/>
                                          </p:val>
                                        </p:tav>
                                      </p:tavLst>
                                    </p:anim>
                                    <p:anim calcmode="lin" valueType="num">
                                      <p:cBhvr>
                                        <p:cTn id="15" dur="1000" fill="hold"/>
                                        <p:tgtEl>
                                          <p:spTgt spid="7"/>
                                        </p:tgtEl>
                                        <p:attrNameLst>
                                          <p:attrName>ppt_y</p:attrName>
                                        </p:attrNameLst>
                                      </p:cBhvr>
                                      <p:tavLst>
                                        <p:tav tm="0">
                                          <p:val>
                                            <p:strVal val="#ppt_y+.1"/>
                                          </p:val>
                                        </p:tav>
                                        <p:tav tm="100000">
                                          <p:val>
                                            <p:strVal val="#ppt_y"/>
                                          </p:val>
                                        </p:tav>
                                      </p:tavLst>
                                    </p:anim>
                                  </p:childTnLst>
                                  <p:subTnLst>
                                    <p:audio>
                                      <p:cMediaNode vol="100000">
                                        <p:cTn display="0" masterRel="sameClick">
                                          <p:stCondLst>
                                            <p:cond evt="begin" delay="0">
                                              <p:tn val="11"/>
                                            </p:cond>
                                          </p:stCondLst>
                                          <p:endCondLst>
                                            <p:cond evt="onStopAudio" delay="0">
                                              <p:tgtEl>
                                                <p:sldTgt/>
                                              </p:tgtEl>
                                            </p:cond>
                                          </p:endCondLst>
                                        </p:cTn>
                                        <p:tgtEl>
                                          <p:sndTgt r:embed="rId2" name="laser.wav"/>
                                        </p:tgtEl>
                                      </p:cMediaNode>
                                    </p:audio>
                                  </p:subTnLst>
                                </p:cTn>
                              </p:par>
                            </p:childTnLst>
                          </p:cTn>
                        </p:par>
                        <p:par>
                          <p:cTn id="16" fill="hold">
                            <p:stCondLst>
                              <p:cond delay="2000"/>
                            </p:stCondLst>
                            <p:childTnLst>
                              <p:par>
                                <p:cTn id="17" presetID="42" presetClass="entr" presetSubtype="0" fill="hold" grpId="0"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1000"/>
                                        <p:tgtEl>
                                          <p:spTgt spid="8"/>
                                        </p:tgtEl>
                                      </p:cBhvr>
                                    </p:animEffect>
                                    <p:anim calcmode="lin" valueType="num">
                                      <p:cBhvr>
                                        <p:cTn id="20" dur="1000" fill="hold"/>
                                        <p:tgtEl>
                                          <p:spTgt spid="8"/>
                                        </p:tgtEl>
                                        <p:attrNameLst>
                                          <p:attrName>ppt_x</p:attrName>
                                        </p:attrNameLst>
                                      </p:cBhvr>
                                      <p:tavLst>
                                        <p:tav tm="0">
                                          <p:val>
                                            <p:strVal val="#ppt_x"/>
                                          </p:val>
                                        </p:tav>
                                        <p:tav tm="100000">
                                          <p:val>
                                            <p:strVal val="#ppt_x"/>
                                          </p:val>
                                        </p:tav>
                                      </p:tavLst>
                                    </p:anim>
                                    <p:anim calcmode="lin" valueType="num">
                                      <p:cBhvr>
                                        <p:cTn id="21" dur="1000" fill="hold"/>
                                        <p:tgtEl>
                                          <p:spTgt spid="8"/>
                                        </p:tgtEl>
                                        <p:attrNameLst>
                                          <p:attrName>ppt_y</p:attrName>
                                        </p:attrNameLst>
                                      </p:cBhvr>
                                      <p:tavLst>
                                        <p:tav tm="0">
                                          <p:val>
                                            <p:strVal val="#ppt_y+.1"/>
                                          </p:val>
                                        </p:tav>
                                        <p:tav tm="100000">
                                          <p:val>
                                            <p:strVal val="#ppt_y"/>
                                          </p:val>
                                        </p:tav>
                                      </p:tavLst>
                                    </p:anim>
                                  </p:childTnLst>
                                  <p:subTnLst>
                                    <p:audio>
                                      <p:cMediaNode vol="100000">
                                        <p:cTn display="0" masterRel="sameClick">
                                          <p:stCondLst>
                                            <p:cond evt="begin" delay="0">
                                              <p:tn val="17"/>
                                            </p:cond>
                                          </p:stCondLst>
                                          <p:endCondLst>
                                            <p:cond evt="onStopAudio" delay="0">
                                              <p:tgtEl>
                                                <p:sldTgt/>
                                              </p:tgtEl>
                                            </p:cond>
                                          </p:endCondLst>
                                        </p:cTn>
                                        <p:tgtEl>
                                          <p:sndTgt r:embed="rId2" name="laser.wav"/>
                                        </p:tgtEl>
                                      </p:cMediaNode>
                                    </p:audio>
                                  </p:subTnLst>
                                </p:cTn>
                              </p:par>
                            </p:childTnLst>
                          </p:cTn>
                        </p:par>
                        <p:par>
                          <p:cTn id="22" fill="hold">
                            <p:stCondLst>
                              <p:cond delay="3000"/>
                            </p:stCondLst>
                            <p:childTnLst>
                              <p:par>
                                <p:cTn id="23" presetID="42" presetClass="entr" presetSubtype="0" fill="hold" grpId="0" nodeType="after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fade">
                                      <p:cBhvr>
                                        <p:cTn id="25" dur="1000"/>
                                        <p:tgtEl>
                                          <p:spTgt spid="9"/>
                                        </p:tgtEl>
                                      </p:cBhvr>
                                    </p:animEffect>
                                    <p:anim calcmode="lin" valueType="num">
                                      <p:cBhvr>
                                        <p:cTn id="26" dur="1000" fill="hold"/>
                                        <p:tgtEl>
                                          <p:spTgt spid="9"/>
                                        </p:tgtEl>
                                        <p:attrNameLst>
                                          <p:attrName>ppt_x</p:attrName>
                                        </p:attrNameLst>
                                      </p:cBhvr>
                                      <p:tavLst>
                                        <p:tav tm="0">
                                          <p:val>
                                            <p:strVal val="#ppt_x"/>
                                          </p:val>
                                        </p:tav>
                                        <p:tav tm="100000">
                                          <p:val>
                                            <p:strVal val="#ppt_x"/>
                                          </p:val>
                                        </p:tav>
                                      </p:tavLst>
                                    </p:anim>
                                    <p:anim calcmode="lin" valueType="num">
                                      <p:cBhvr>
                                        <p:cTn id="27" dur="1000" fill="hold"/>
                                        <p:tgtEl>
                                          <p:spTgt spid="9"/>
                                        </p:tgtEl>
                                        <p:attrNameLst>
                                          <p:attrName>ppt_y</p:attrName>
                                        </p:attrNameLst>
                                      </p:cBhvr>
                                      <p:tavLst>
                                        <p:tav tm="0">
                                          <p:val>
                                            <p:strVal val="#ppt_y+.1"/>
                                          </p:val>
                                        </p:tav>
                                        <p:tav tm="100000">
                                          <p:val>
                                            <p:strVal val="#ppt_y"/>
                                          </p:val>
                                        </p:tav>
                                      </p:tavLst>
                                    </p:anim>
                                  </p:childTnLst>
                                  <p:subTnLst>
                                    <p:audio>
                                      <p:cMediaNode vol="100000">
                                        <p:cTn display="0" masterRel="sameClick">
                                          <p:stCondLst>
                                            <p:cond evt="begin" delay="0">
                                              <p:tn val="23"/>
                                            </p:cond>
                                          </p:stCondLst>
                                          <p:endCondLst>
                                            <p:cond evt="onStopAudio" delay="0">
                                              <p:tgtEl>
                                                <p:sldTgt/>
                                              </p:tgtEl>
                                            </p:cond>
                                          </p:endCondLst>
                                        </p:cTn>
                                        <p:tgtEl>
                                          <p:sndTgt r:embed="rId2" name="laser.wav"/>
                                        </p:tgtEl>
                                      </p:cMediaNode>
                                    </p:audio>
                                  </p:subTnLst>
                                </p:cTn>
                              </p:par>
                            </p:childTnLst>
                          </p:cTn>
                        </p:par>
                        <p:par>
                          <p:cTn id="28" fill="hold">
                            <p:stCondLst>
                              <p:cond delay="4000"/>
                            </p:stCondLst>
                            <p:childTnLst>
                              <p:par>
                                <p:cTn id="29" presetID="42" presetClass="entr" presetSubtype="0" fill="hold" grpId="0" nodeType="after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fade">
                                      <p:cBhvr>
                                        <p:cTn id="31" dur="1000"/>
                                        <p:tgtEl>
                                          <p:spTgt spid="10"/>
                                        </p:tgtEl>
                                      </p:cBhvr>
                                    </p:animEffect>
                                    <p:anim calcmode="lin" valueType="num">
                                      <p:cBhvr>
                                        <p:cTn id="32" dur="1000" fill="hold"/>
                                        <p:tgtEl>
                                          <p:spTgt spid="10"/>
                                        </p:tgtEl>
                                        <p:attrNameLst>
                                          <p:attrName>ppt_x</p:attrName>
                                        </p:attrNameLst>
                                      </p:cBhvr>
                                      <p:tavLst>
                                        <p:tav tm="0">
                                          <p:val>
                                            <p:strVal val="#ppt_x"/>
                                          </p:val>
                                        </p:tav>
                                        <p:tav tm="100000">
                                          <p:val>
                                            <p:strVal val="#ppt_x"/>
                                          </p:val>
                                        </p:tav>
                                      </p:tavLst>
                                    </p:anim>
                                    <p:anim calcmode="lin" valueType="num">
                                      <p:cBhvr>
                                        <p:cTn id="33" dur="1000" fill="hold"/>
                                        <p:tgtEl>
                                          <p:spTgt spid="10"/>
                                        </p:tgtEl>
                                        <p:attrNameLst>
                                          <p:attrName>ppt_y</p:attrName>
                                        </p:attrNameLst>
                                      </p:cBhvr>
                                      <p:tavLst>
                                        <p:tav tm="0">
                                          <p:val>
                                            <p:strVal val="#ppt_y+.1"/>
                                          </p:val>
                                        </p:tav>
                                        <p:tav tm="100000">
                                          <p:val>
                                            <p:strVal val="#ppt_y"/>
                                          </p:val>
                                        </p:tav>
                                      </p:tavLst>
                                    </p:anim>
                                  </p:childTnLst>
                                  <p:subTnLst>
                                    <p:audio>
                                      <p:cMediaNode vol="100000">
                                        <p:cTn display="0" masterRel="sameClick">
                                          <p:stCondLst>
                                            <p:cond evt="begin" delay="0">
                                              <p:tn val="29"/>
                                            </p:cond>
                                          </p:stCondLst>
                                          <p:endCondLst>
                                            <p:cond evt="onStopAudio" delay="0">
                                              <p:tgtEl>
                                                <p:sldTgt/>
                                              </p:tgtEl>
                                            </p:cond>
                                          </p:endCondLst>
                                        </p:cTn>
                                        <p:tgtEl>
                                          <p:sndTgt r:embed="rId2" name="laser.wav"/>
                                        </p:tgtEl>
                                      </p:cMediaNode>
                                    </p:audio>
                                  </p:subTnLst>
                                </p:cTn>
                              </p:par>
                            </p:childTnLst>
                          </p:cTn>
                        </p:par>
                        <p:par>
                          <p:cTn id="34" fill="hold">
                            <p:stCondLst>
                              <p:cond delay="5000"/>
                            </p:stCondLst>
                            <p:childTnLst>
                              <p:par>
                                <p:cTn id="35" presetID="10" presetClass="entr" presetSubtype="0" fill="hold" grpId="0" nodeType="after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fade">
                                      <p:cBhvr>
                                        <p:cTn id="37" dur="2000"/>
                                        <p:tgtEl>
                                          <p:spTgt spid="11"/>
                                        </p:tgtEl>
                                      </p:cBhvr>
                                    </p:animEffect>
                                  </p:childTnLst>
                                  <p:subTnLst>
                                    <p:audio>
                                      <p:cMediaNode vol="87000">
                                        <p:cTn display="0" masterRel="sameClick">
                                          <p:stCondLst>
                                            <p:cond evt="begin" delay="0">
                                              <p:tn val="35"/>
                                            </p:cond>
                                          </p:stCondLst>
                                          <p:endCondLst>
                                            <p:cond evt="onStopAudio" delay="0">
                                              <p:tgtEl>
                                                <p:sldTgt/>
                                              </p:tgtEl>
                                            </p:cond>
                                          </p:endCondLst>
                                        </p:cTn>
                                        <p:tgtEl>
                                          <p:sndTgt r:embed="rId3" name="chimes.wav"/>
                                        </p:tgtEl>
                                      </p:cMediaNode>
                                    </p:audio>
                                  </p:subTnLst>
                                </p:cTn>
                              </p:par>
                              <p:par>
                                <p:cTn id="38" presetID="10" presetClass="entr" presetSubtype="0" fill="hold" grpId="0" nodeType="withEffect">
                                  <p:stCondLst>
                                    <p:cond delay="0"/>
                                  </p:stCondLst>
                                  <p:childTnLst>
                                    <p:set>
                                      <p:cBhvr>
                                        <p:cTn id="39" dur="1" fill="hold">
                                          <p:stCondLst>
                                            <p:cond delay="0"/>
                                          </p:stCondLst>
                                        </p:cTn>
                                        <p:tgtEl>
                                          <p:spTgt spid="12"/>
                                        </p:tgtEl>
                                        <p:attrNameLst>
                                          <p:attrName>style.visibility</p:attrName>
                                        </p:attrNameLst>
                                      </p:cBhvr>
                                      <p:to>
                                        <p:strVal val="visible"/>
                                      </p:to>
                                    </p:set>
                                    <p:animEffect transition="in" filter="fade">
                                      <p:cBhvr>
                                        <p:cTn id="40" dur="2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P spid="11" grpId="0" animBg="1"/>
      <p:bldP spid="12"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Содержимое 2"/>
          <p:cNvSpPr>
            <a:spLocks noGrp="1"/>
          </p:cNvSpPr>
          <p:nvPr>
            <p:ph idx="1"/>
          </p:nvPr>
        </p:nvSpPr>
        <p:spPr/>
        <p:txBody>
          <a:bodyPr/>
          <a:lstStyle/>
          <a:p>
            <a:endParaRPr lang="ru-RU"/>
          </a:p>
        </p:txBody>
      </p:sp>
      <p:pic>
        <p:nvPicPr>
          <p:cNvPr id="2050" name="Picture 2" descr="H:\Пожары\VTS_01_1.VOB_snapshot_00.44_[2015.10.07_15.14.06].jpg"/>
          <p:cNvPicPr>
            <a:picLocks noChangeAspect="1" noChangeArrowheads="1"/>
          </p:cNvPicPr>
          <p:nvPr/>
        </p:nvPicPr>
        <p:blipFill>
          <a:blip r:embed="rId2"/>
          <a:srcRect/>
          <a:stretch>
            <a:fillRect/>
          </a:stretch>
        </p:blipFill>
        <p:spPr bwMode="auto">
          <a:xfrm>
            <a:off x="0" y="0"/>
            <a:ext cx="9144000" cy="6858000"/>
          </a:xfrm>
          <a:prstGeom prst="rect">
            <a:avLst/>
          </a:prstGeom>
          <a:noFill/>
        </p:spPr>
      </p:pic>
      <p:pic>
        <p:nvPicPr>
          <p:cNvPr id="2051" name="Picture 3" descr="H:\Пожары\VTS_01_1.VOB_snapshot_00.52_[2015.10.07_15.14.24].jpg"/>
          <p:cNvPicPr>
            <a:picLocks noChangeAspect="1" noChangeArrowheads="1"/>
          </p:cNvPicPr>
          <p:nvPr/>
        </p:nvPicPr>
        <p:blipFill>
          <a:blip r:embed="rId3">
            <a:duotone>
              <a:prstClr val="black"/>
              <a:schemeClr val="accent2">
                <a:tint val="45000"/>
                <a:satMod val="400000"/>
              </a:schemeClr>
            </a:duotone>
          </a:blip>
          <a:srcRect/>
          <a:stretch>
            <a:fillRect/>
          </a:stretch>
        </p:blipFill>
        <p:spPr bwMode="auto">
          <a:xfrm>
            <a:off x="3719245" y="0"/>
            <a:ext cx="5424755" cy="3352800"/>
          </a:xfrm>
          <a:prstGeom prst="rect">
            <a:avLst/>
          </a:prstGeom>
          <a:noFill/>
        </p:spPr>
      </p:pic>
      <p:pic>
        <p:nvPicPr>
          <p:cNvPr id="2052" name="Picture 4" descr="H:\Пожары\VTS_01_1.VOB_snapshot_01.03_[2015.10.07_15.14.57].jpg"/>
          <p:cNvPicPr>
            <a:picLocks noChangeAspect="1" noChangeArrowheads="1"/>
          </p:cNvPicPr>
          <p:nvPr/>
        </p:nvPicPr>
        <p:blipFill>
          <a:blip r:embed="rId4"/>
          <a:srcRect/>
          <a:stretch>
            <a:fillRect/>
          </a:stretch>
        </p:blipFill>
        <p:spPr bwMode="auto">
          <a:xfrm>
            <a:off x="0" y="3581400"/>
            <a:ext cx="5114153" cy="3276600"/>
          </a:xfrm>
          <a:prstGeom prst="rect">
            <a:avLst/>
          </a:prstGeom>
          <a:noFill/>
        </p:spPr>
      </p:pic>
    </p:spTree>
  </p:cSld>
  <p:clrMapOvr>
    <a:masterClrMapping/>
  </p:clrMapOvr>
  <p:transition spd="slow">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051"/>
                                        </p:tgtEl>
                                        <p:attrNameLst>
                                          <p:attrName>style.visibility</p:attrName>
                                        </p:attrNameLst>
                                      </p:cBhvr>
                                      <p:to>
                                        <p:strVal val="visible"/>
                                      </p:to>
                                    </p:set>
                                    <p:animEffect transition="in" filter="fade">
                                      <p:cBhvr>
                                        <p:cTn id="7" dur="2000"/>
                                        <p:tgtEl>
                                          <p:spTgt spid="2051"/>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nodeType="clickEffect">
                                  <p:stCondLst>
                                    <p:cond delay="0"/>
                                  </p:stCondLst>
                                  <p:childTnLst>
                                    <p:set>
                                      <p:cBhvr>
                                        <p:cTn id="11" dur="1" fill="hold">
                                          <p:stCondLst>
                                            <p:cond delay="0"/>
                                          </p:stCondLst>
                                        </p:cTn>
                                        <p:tgtEl>
                                          <p:spTgt spid="2052"/>
                                        </p:tgtEl>
                                        <p:attrNameLst>
                                          <p:attrName>style.visibility</p:attrName>
                                        </p:attrNameLst>
                                      </p:cBhvr>
                                      <p:to>
                                        <p:strVal val="visible"/>
                                      </p:to>
                                    </p:set>
                                    <p:animEffect transition="in" filter="diamond(in)">
                                      <p:cBhvr>
                                        <p:cTn id="12" dur="2000"/>
                                        <p:tgtEl>
                                          <p:spTgt spid="20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D:\Users\Андрей\Desktop\Пожары\VTS_01_1.VOB_snapshot_02.13_[2015.10.07_15.17.16].jpg"/>
          <p:cNvPicPr>
            <a:picLocks noChangeAspect="1" noChangeArrowheads="1"/>
          </p:cNvPicPr>
          <p:nvPr/>
        </p:nvPicPr>
        <p:blipFill>
          <a:blip r:embed="rId2"/>
          <a:srcRect/>
          <a:stretch>
            <a:fillRect/>
          </a:stretch>
        </p:blipFill>
        <p:spPr bwMode="auto">
          <a:xfrm>
            <a:off x="0" y="0"/>
            <a:ext cx="9144000" cy="6858000"/>
          </a:xfrm>
          <a:prstGeom prst="rect">
            <a:avLst/>
          </a:prstGeom>
          <a:noFill/>
        </p:spPr>
      </p:pic>
      <p:sp>
        <p:nvSpPr>
          <p:cNvPr id="2" name="Заголовок 1"/>
          <p:cNvSpPr>
            <a:spLocks noGrp="1"/>
          </p:cNvSpPr>
          <p:nvPr>
            <p:ph type="title"/>
          </p:nvPr>
        </p:nvSpPr>
        <p:spPr/>
        <p:txBody>
          <a:bodyPr/>
          <a:lstStyle/>
          <a:p>
            <a:r>
              <a:rPr lang="ru-RU" sz="3200" dirty="0" smtClean="0">
                <a:solidFill>
                  <a:srgbClr val="FF0000"/>
                </a:solidFill>
                <a:effectLst>
                  <a:outerShdw blurRad="38100" dist="38100" dir="2700000" algn="tl">
                    <a:srgbClr val="000000">
                      <a:alpha val="43137"/>
                    </a:srgbClr>
                  </a:outerShdw>
                </a:effectLst>
              </a:rPr>
              <a:t>Государственная противопожарная служба является основным видом пожарной охраны </a:t>
            </a:r>
            <a:endParaRPr lang="ru-RU" sz="3200" dirty="0">
              <a:solidFill>
                <a:srgbClr val="FF0000"/>
              </a:solidFill>
              <a:effectLst>
                <a:outerShdw blurRad="38100" dist="38100" dir="2700000" algn="tl">
                  <a:srgbClr val="000000">
                    <a:alpha val="43137"/>
                  </a:srgbClr>
                </a:outerShdw>
              </a:effectLst>
            </a:endParaRPr>
          </a:p>
        </p:txBody>
      </p:sp>
      <p:sp>
        <p:nvSpPr>
          <p:cNvPr id="3" name="Содержимое 2"/>
          <p:cNvSpPr>
            <a:spLocks noGrp="1"/>
          </p:cNvSpPr>
          <p:nvPr>
            <p:ph idx="1"/>
          </p:nvPr>
        </p:nvSpPr>
        <p:spPr>
          <a:effectLst>
            <a:outerShdw blurRad="50800" dist="38100" dir="8100000" algn="tr" rotWithShape="0">
              <a:prstClr val="black">
                <a:alpha val="40000"/>
              </a:prstClr>
            </a:outerShdw>
          </a:effectLst>
        </p:spPr>
        <p:txBody>
          <a:bodyPr/>
          <a:lstStyle/>
          <a:p>
            <a:r>
              <a:rPr lang="ru-RU" dirty="0" smtClean="0">
                <a:solidFill>
                  <a:schemeClr val="bg1"/>
                </a:solidFill>
                <a:effectLst>
                  <a:outerShdw blurRad="38100" dist="38100" dir="2700000" algn="tl">
                    <a:srgbClr val="000000">
                      <a:alpha val="43137"/>
                    </a:srgbClr>
                  </a:outerShdw>
                </a:effectLst>
              </a:rPr>
              <a:t>На этот государственный орган возложены основные функции предупреждения и тушения пожаров в стране.</a:t>
            </a:r>
          </a:p>
          <a:p>
            <a:r>
              <a:rPr lang="ru-RU" dirty="0" smtClean="0">
                <a:solidFill>
                  <a:schemeClr val="bg1"/>
                </a:solidFill>
                <a:effectLst>
                  <a:outerShdw blurRad="38100" dist="38100" dir="2700000" algn="tl">
                    <a:srgbClr val="000000">
                      <a:alpha val="43137"/>
                    </a:srgbClr>
                  </a:outerShdw>
                </a:effectLst>
              </a:rPr>
              <a:t>возложены задачи организации разработки и осуществления государственных мер, нормативное регулирование в области пожарной безопасности; </a:t>
            </a:r>
          </a:p>
          <a:p>
            <a:endParaRPr lang="ru-RU" dirty="0"/>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D:\Users\Андрей\Desktop\Пожары\VTS_01_1.VOB_snapshot_02.13_[2015.10.07_15.17.16].jpg"/>
          <p:cNvPicPr>
            <a:picLocks noChangeAspect="1" noChangeArrowheads="1"/>
          </p:cNvPicPr>
          <p:nvPr/>
        </p:nvPicPr>
        <p:blipFill>
          <a:blip r:embed="rId2"/>
          <a:srcRect/>
          <a:stretch>
            <a:fillRect/>
          </a:stretch>
        </p:blipFill>
        <p:spPr bwMode="auto">
          <a:xfrm>
            <a:off x="0" y="0"/>
            <a:ext cx="9144000" cy="6858000"/>
          </a:xfrm>
          <a:prstGeom prst="rect">
            <a:avLst/>
          </a:prstGeom>
          <a:noFill/>
        </p:spPr>
      </p:pic>
      <p:sp>
        <p:nvSpPr>
          <p:cNvPr id="3" name="Содержимое 2"/>
          <p:cNvSpPr>
            <a:spLocks noGrp="1"/>
          </p:cNvSpPr>
          <p:nvPr>
            <p:ph idx="1"/>
          </p:nvPr>
        </p:nvSpPr>
        <p:spPr>
          <a:xfrm>
            <a:off x="152400" y="304800"/>
            <a:ext cx="8763000" cy="6248400"/>
          </a:xfrm>
          <a:effectLst>
            <a:outerShdw blurRad="50800" dist="38100" dir="8100000" algn="tr" rotWithShape="0">
              <a:prstClr val="black">
                <a:alpha val="40000"/>
              </a:prstClr>
            </a:outerShdw>
          </a:effectLst>
        </p:spPr>
        <p:txBody>
          <a:bodyPr/>
          <a:lstStyle/>
          <a:p>
            <a:r>
              <a:rPr lang="ru-RU" dirty="0" smtClean="0">
                <a:solidFill>
                  <a:schemeClr val="bg1"/>
                </a:solidFill>
                <a:effectLst>
                  <a:outerShdw blurRad="38100" dist="38100" dir="2700000" algn="tl">
                    <a:srgbClr val="000000">
                      <a:alpha val="43137"/>
                    </a:srgbClr>
                  </a:outerShdw>
                </a:effectLst>
              </a:rPr>
              <a:t>разработка и осуществление единой научно-технический политики в области пожарной безопасности; </a:t>
            </a:r>
          </a:p>
          <a:p>
            <a:r>
              <a:rPr lang="ru-RU" dirty="0" smtClean="0">
                <a:solidFill>
                  <a:schemeClr val="bg1"/>
                </a:solidFill>
                <a:effectLst>
                  <a:outerShdw blurRad="38100" dist="38100" dir="2700000" algn="tl">
                    <a:srgbClr val="000000">
                      <a:alpha val="43137"/>
                    </a:srgbClr>
                  </a:outerShdw>
                </a:effectLst>
              </a:rPr>
              <a:t>подготовка кадров для пожарной охраны; </a:t>
            </a:r>
          </a:p>
          <a:p>
            <a:r>
              <a:rPr lang="ru-RU" dirty="0" smtClean="0">
                <a:solidFill>
                  <a:schemeClr val="bg1"/>
                </a:solidFill>
                <a:effectLst>
                  <a:outerShdw blurRad="38100" dist="38100" dir="2700000" algn="tl">
                    <a:srgbClr val="000000">
                      <a:alpha val="43137"/>
                    </a:srgbClr>
                  </a:outerShdw>
                </a:effectLst>
              </a:rPr>
              <a:t>лицензирование различных видов деятельности в области пожарной безопасности, а также согласование других видов деятельности организаций и отдельных граждан на предмет получения лицензий; </a:t>
            </a:r>
          </a:p>
          <a:p>
            <a:r>
              <a:rPr lang="ru-RU" dirty="0" smtClean="0">
                <a:solidFill>
                  <a:schemeClr val="bg1"/>
                </a:solidFill>
                <a:effectLst>
                  <a:outerShdw blurRad="38100" dist="38100" dir="2700000" algn="tl">
                    <a:srgbClr val="000000">
                      <a:alpha val="43137"/>
                    </a:srgbClr>
                  </a:outerShdw>
                </a:effectLst>
              </a:rPr>
              <a:t>производит работы по сертификации продукции в области пожарной безопасности.</a:t>
            </a:r>
            <a:endParaRPr lang="ru-RU" dirty="0">
              <a:solidFill>
                <a:schemeClr val="bg1"/>
              </a:solidFill>
              <a:effectLst>
                <a:outerShdw blurRad="38100" dist="38100" dir="2700000" algn="tl">
                  <a:srgbClr val="000000">
                    <a:alpha val="43137"/>
                  </a:srgbClr>
                </a:outerShdw>
              </a:effectLst>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D:\Users\Андрей\Desktop\Пожары\VTS_01_1.VOB_snapshot_02.13_[2015.10.07_15.17.16].jpg"/>
          <p:cNvPicPr>
            <a:picLocks noChangeAspect="1" noChangeArrowheads="1"/>
          </p:cNvPicPr>
          <p:nvPr/>
        </p:nvPicPr>
        <p:blipFill>
          <a:blip r:embed="rId3"/>
          <a:srcRect/>
          <a:stretch>
            <a:fillRect/>
          </a:stretch>
        </p:blipFill>
        <p:spPr bwMode="auto">
          <a:xfrm>
            <a:off x="0" y="0"/>
            <a:ext cx="9144000" cy="6858000"/>
          </a:xfrm>
          <a:prstGeom prst="rect">
            <a:avLst/>
          </a:prstGeom>
          <a:noFill/>
        </p:spPr>
      </p:pic>
      <p:sp>
        <p:nvSpPr>
          <p:cNvPr id="2" name="Заголовок 1"/>
          <p:cNvSpPr>
            <a:spLocks noGrp="1"/>
          </p:cNvSpPr>
          <p:nvPr>
            <p:ph type="title"/>
          </p:nvPr>
        </p:nvSpPr>
        <p:spPr>
          <a:xfrm>
            <a:off x="457200" y="0"/>
            <a:ext cx="8229600" cy="1143000"/>
          </a:xfrm>
        </p:spPr>
        <p:txBody>
          <a:bodyPr rtlCol="0">
            <a:normAutofit/>
          </a:bodyPr>
          <a:lstStyle/>
          <a:p>
            <a:pPr marL="54864" eaLnBrk="1" fontAlgn="auto" hangingPunct="1">
              <a:spcAft>
                <a:spcPts val="0"/>
              </a:spcAft>
              <a:defRPr/>
            </a:pPr>
            <a:r>
              <a:rPr lang="ru-RU" sz="3200" dirty="0" smtClean="0">
                <a:solidFill>
                  <a:srgbClr val="FF0000"/>
                </a:solidFill>
                <a:effectLst>
                  <a:outerShdw blurRad="38100" dist="38100" dir="2700000" algn="tl">
                    <a:srgbClr val="000000">
                      <a:alpha val="43137"/>
                    </a:srgbClr>
                  </a:outerShdw>
                </a:effectLst>
              </a:rPr>
              <a:t>Государственная противопожарная служба</a:t>
            </a:r>
            <a:endParaRPr lang="ru-RU" sz="3200" dirty="0">
              <a:solidFill>
                <a:srgbClr val="FF0000"/>
              </a:solidFill>
              <a:effectLst>
                <a:outerShdw blurRad="38100" dist="38100" dir="2700000" algn="tl">
                  <a:srgbClr val="000000">
                    <a:alpha val="43137"/>
                  </a:srgbClr>
                </a:outerShdw>
              </a:effectLst>
            </a:endParaRPr>
          </a:p>
        </p:txBody>
      </p:sp>
      <p:sp>
        <p:nvSpPr>
          <p:cNvPr id="3" name="Содержимое 2"/>
          <p:cNvSpPr>
            <a:spLocks noGrp="1"/>
          </p:cNvSpPr>
          <p:nvPr>
            <p:ph idx="1"/>
          </p:nvPr>
        </p:nvSpPr>
        <p:spPr>
          <a:xfrm>
            <a:off x="533400" y="990600"/>
            <a:ext cx="8229600" cy="4525963"/>
          </a:xfrm>
        </p:spPr>
        <p:txBody>
          <a:bodyPr rtlCol="0">
            <a:noAutofit/>
          </a:bodyPr>
          <a:lstStyle/>
          <a:p>
            <a:pPr eaLnBrk="1" fontAlgn="auto" hangingPunct="1">
              <a:spcBef>
                <a:spcPts val="0"/>
              </a:spcBef>
              <a:spcAft>
                <a:spcPts val="0"/>
              </a:spcAft>
              <a:buFont typeface="Wingdings 2"/>
              <a:buChar char=""/>
              <a:defRPr/>
            </a:pPr>
            <a:r>
              <a:rPr lang="ru-RU" sz="2800" dirty="0" smtClean="0">
                <a:solidFill>
                  <a:schemeClr val="bg1"/>
                </a:solidFill>
                <a:effectLst>
                  <a:outerShdw blurRad="38100" dist="38100" dir="2700000" algn="tl">
                    <a:srgbClr val="000000">
                      <a:alpha val="43137"/>
                    </a:srgbClr>
                  </a:outerShdw>
                </a:effectLst>
              </a:rPr>
              <a:t>Государственная противопожарная служба Южного федерального округа представлена формированиями, предусмотренными федеральным законодательством. В её состав входят 674 пожарные части, в том числе: </a:t>
            </a:r>
          </a:p>
          <a:p>
            <a:pPr eaLnBrk="1" fontAlgn="auto" hangingPunct="1">
              <a:spcBef>
                <a:spcPts val="0"/>
              </a:spcBef>
              <a:spcAft>
                <a:spcPts val="0"/>
              </a:spcAft>
              <a:buFont typeface="Wingdings 2"/>
              <a:buChar char=""/>
              <a:defRPr/>
            </a:pPr>
            <a:endParaRPr lang="ru-RU" sz="2800" dirty="0" smtClean="0">
              <a:solidFill>
                <a:schemeClr val="bg1"/>
              </a:solidFill>
              <a:effectLst>
                <a:outerShdw blurRad="38100" dist="38100" dir="2700000" algn="tl">
                  <a:srgbClr val="000000">
                    <a:alpha val="43137"/>
                  </a:srgbClr>
                </a:outerShdw>
              </a:effectLst>
            </a:endParaRPr>
          </a:p>
          <a:p>
            <a:pPr eaLnBrk="1" fontAlgn="auto" hangingPunct="1">
              <a:spcBef>
                <a:spcPts val="0"/>
              </a:spcBef>
              <a:spcAft>
                <a:spcPts val="0"/>
              </a:spcAft>
              <a:buFont typeface="Wingdings 2"/>
              <a:buChar char=""/>
              <a:defRPr/>
            </a:pPr>
            <a:r>
              <a:rPr lang="ru-RU" sz="2800" dirty="0" smtClean="0">
                <a:solidFill>
                  <a:schemeClr val="bg1"/>
                </a:solidFill>
                <a:effectLst>
                  <a:outerShdw blurRad="38100" dist="38100" dir="2700000" algn="tl">
                    <a:srgbClr val="000000">
                      <a:alpha val="43137"/>
                    </a:srgbClr>
                  </a:outerShdw>
                </a:effectLst>
              </a:rPr>
              <a:t>- федеральной противопожарной службы — 44 (территориальных — 35, объектовых — 7, профилактических — 2); </a:t>
            </a:r>
          </a:p>
          <a:p>
            <a:pPr eaLnBrk="1" fontAlgn="auto" hangingPunct="1">
              <a:spcBef>
                <a:spcPts val="0"/>
              </a:spcBef>
              <a:spcAft>
                <a:spcPts val="0"/>
              </a:spcAft>
              <a:buFont typeface="Wingdings 2"/>
              <a:buChar char=""/>
              <a:defRPr/>
            </a:pPr>
            <a:r>
              <a:rPr lang="ru-RU" sz="2800" dirty="0" smtClean="0">
                <a:solidFill>
                  <a:schemeClr val="bg1"/>
                </a:solidFill>
                <a:effectLst>
                  <a:outerShdw blurRad="38100" dist="38100" dir="2700000" algn="tl">
                    <a:srgbClr val="000000">
                      <a:alpha val="43137"/>
                    </a:srgbClr>
                  </a:outerShdw>
                </a:effectLst>
              </a:rPr>
              <a:t>- объектовые пожарные части ГПС (по договорам с объектами) — 82; </a:t>
            </a:r>
          </a:p>
          <a:p>
            <a:pPr eaLnBrk="1" fontAlgn="auto" hangingPunct="1">
              <a:spcBef>
                <a:spcPts val="0"/>
              </a:spcBef>
              <a:spcAft>
                <a:spcPts val="0"/>
              </a:spcAft>
              <a:buFont typeface="Wingdings 2"/>
              <a:buChar char=""/>
              <a:defRPr/>
            </a:pPr>
            <a:r>
              <a:rPr lang="ru-RU" sz="2800" dirty="0" smtClean="0">
                <a:solidFill>
                  <a:schemeClr val="bg1"/>
                </a:solidFill>
                <a:effectLst>
                  <a:outerShdw blurRad="38100" dist="38100" dir="2700000" algn="tl">
                    <a:srgbClr val="000000">
                      <a:alpha val="43137"/>
                    </a:srgbClr>
                  </a:outerShdw>
                </a:effectLst>
              </a:rPr>
              <a:t>- противопожарных служб субъектов РФ ЮФО — 549. </a:t>
            </a: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2" descr="D:\Users\Андрей\Desktop\Пожары\VTS_01_1.VOB_snapshot_02.13_[2015.10.07_15.17.16].jpg"/>
          <p:cNvPicPr>
            <a:picLocks noChangeAspect="1" noChangeArrowheads="1"/>
          </p:cNvPicPr>
          <p:nvPr/>
        </p:nvPicPr>
        <p:blipFill>
          <a:blip r:embed="rId3"/>
          <a:srcRect/>
          <a:stretch>
            <a:fillRect/>
          </a:stretch>
        </p:blipFill>
        <p:spPr bwMode="auto">
          <a:xfrm>
            <a:off x="0" y="0"/>
            <a:ext cx="9144000" cy="6858000"/>
          </a:xfrm>
          <a:prstGeom prst="rect">
            <a:avLst/>
          </a:prstGeom>
          <a:noFill/>
        </p:spPr>
      </p:pic>
      <p:sp>
        <p:nvSpPr>
          <p:cNvPr id="2" name="Заголовок 1"/>
          <p:cNvSpPr>
            <a:spLocks noGrp="1"/>
          </p:cNvSpPr>
          <p:nvPr>
            <p:ph type="title"/>
          </p:nvPr>
        </p:nvSpPr>
        <p:spPr>
          <a:xfrm>
            <a:off x="381000" y="228600"/>
            <a:ext cx="8229600" cy="635000"/>
          </a:xfrm>
        </p:spPr>
        <p:txBody>
          <a:bodyPr rtlCol="0">
            <a:normAutofit/>
          </a:bodyPr>
          <a:lstStyle/>
          <a:p>
            <a:pPr marL="54864" eaLnBrk="1" fontAlgn="auto" hangingPunct="1">
              <a:spcAft>
                <a:spcPts val="0"/>
              </a:spcAft>
              <a:defRPr/>
            </a:pPr>
            <a:r>
              <a:rPr lang="ru-RU" sz="2800" dirty="0" smtClean="0">
                <a:solidFill>
                  <a:srgbClr val="FF0000"/>
                </a:solidFill>
                <a:effectLst>
                  <a:outerShdw blurRad="38100" dist="38100" dir="2700000" algn="tl">
                    <a:srgbClr val="000000">
                      <a:alpha val="43137"/>
                    </a:srgbClr>
                  </a:outerShdw>
                </a:effectLst>
              </a:rPr>
              <a:t>Пожарные машины</a:t>
            </a:r>
            <a:endParaRPr lang="ru-RU" sz="2800" dirty="0">
              <a:solidFill>
                <a:srgbClr val="FF0000"/>
              </a:solidFill>
              <a:effectLst>
                <a:outerShdw blurRad="38100" dist="38100" dir="2700000" algn="tl">
                  <a:srgbClr val="000000">
                    <a:alpha val="43137"/>
                  </a:srgbClr>
                </a:outerShdw>
              </a:effectLst>
            </a:endParaRPr>
          </a:p>
        </p:txBody>
      </p:sp>
      <p:pic>
        <p:nvPicPr>
          <p:cNvPr id="16387" name="Picture 2" descr="C:\Users\Leks\Desktop\Htathfn gj ,bjkjubb\Пожарная машина.JPG"/>
          <p:cNvPicPr>
            <a:picLocks noChangeAspect="1" noChangeArrowheads="1"/>
          </p:cNvPicPr>
          <p:nvPr/>
        </p:nvPicPr>
        <p:blipFill>
          <a:blip r:embed="rId4"/>
          <a:srcRect/>
          <a:stretch>
            <a:fillRect/>
          </a:stretch>
        </p:blipFill>
        <p:spPr bwMode="auto">
          <a:xfrm>
            <a:off x="457200" y="990600"/>
            <a:ext cx="3810000" cy="2857500"/>
          </a:xfrm>
          <a:prstGeom prst="rect">
            <a:avLst/>
          </a:prstGeom>
          <a:noFill/>
          <a:ln w="9525">
            <a:noFill/>
            <a:miter lim="800000"/>
            <a:headEnd/>
            <a:tailEnd/>
          </a:ln>
        </p:spPr>
      </p:pic>
      <p:pic>
        <p:nvPicPr>
          <p:cNvPr id="16388" name="Picture 3" descr="C:\Users\Leks\Desktop\Htathfn gj ,bjkjubb\maz533702.jpg"/>
          <p:cNvPicPr>
            <a:picLocks noChangeAspect="1" noChangeArrowheads="1"/>
          </p:cNvPicPr>
          <p:nvPr/>
        </p:nvPicPr>
        <p:blipFill>
          <a:blip r:embed="rId5"/>
          <a:srcRect/>
          <a:stretch>
            <a:fillRect/>
          </a:stretch>
        </p:blipFill>
        <p:spPr bwMode="auto">
          <a:xfrm>
            <a:off x="4724400" y="990600"/>
            <a:ext cx="3810000" cy="2830513"/>
          </a:xfrm>
          <a:prstGeom prst="rect">
            <a:avLst/>
          </a:prstGeom>
          <a:noFill/>
          <a:ln w="9525">
            <a:noFill/>
            <a:miter lim="800000"/>
            <a:headEnd/>
            <a:tailEnd/>
          </a:ln>
        </p:spPr>
      </p:pic>
      <p:pic>
        <p:nvPicPr>
          <p:cNvPr id="16389" name="Picture 4" descr="C:\Users\Leks\Desktop\Htathfn gj ,bjkjubb\maz6303.jpg"/>
          <p:cNvPicPr>
            <a:picLocks noChangeAspect="1" noChangeArrowheads="1"/>
          </p:cNvPicPr>
          <p:nvPr/>
        </p:nvPicPr>
        <p:blipFill>
          <a:blip r:embed="rId6"/>
          <a:srcRect/>
          <a:stretch>
            <a:fillRect/>
          </a:stretch>
        </p:blipFill>
        <p:spPr bwMode="auto">
          <a:xfrm>
            <a:off x="457200" y="4038600"/>
            <a:ext cx="3810000" cy="2438400"/>
          </a:xfrm>
          <a:prstGeom prst="rect">
            <a:avLst/>
          </a:prstGeom>
          <a:noFill/>
          <a:ln w="9525">
            <a:noFill/>
            <a:miter lim="800000"/>
            <a:headEnd/>
            <a:tailEnd/>
          </a:ln>
        </p:spPr>
      </p:pic>
      <p:pic>
        <p:nvPicPr>
          <p:cNvPr id="16390" name="Picture 5" descr="C:\Users\Leks\Desktop\Htathfn gj ,bjkjubb\maz437041.jpg"/>
          <p:cNvPicPr>
            <a:picLocks noChangeAspect="1" noChangeArrowheads="1"/>
          </p:cNvPicPr>
          <p:nvPr/>
        </p:nvPicPr>
        <p:blipFill>
          <a:blip r:embed="rId7"/>
          <a:srcRect/>
          <a:stretch>
            <a:fillRect/>
          </a:stretch>
        </p:blipFill>
        <p:spPr bwMode="auto">
          <a:xfrm>
            <a:off x="4724400" y="4038600"/>
            <a:ext cx="3733800" cy="2514600"/>
          </a:xfrm>
          <a:prstGeom prst="rect">
            <a:avLst/>
          </a:prstGeom>
          <a:noFill/>
          <a:ln w="9525">
            <a:noFill/>
            <a:miter lim="800000"/>
            <a:headEnd/>
            <a:tailEnd/>
          </a:ln>
        </p:spPr>
      </p:pic>
    </p:spTree>
  </p:cSld>
  <p:clrMapOvr>
    <a:masterClrMapping/>
  </p:clrMapOvr>
  <p:transition>
    <p:wheel spokes="2"/>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D:\Users\Андрей\Desktop\Пожары\VTS_01_1.VOB_snapshot_02.13_[2015.10.07_15.17.16].jpg"/>
          <p:cNvPicPr>
            <a:picLocks noChangeAspect="1" noChangeArrowheads="1"/>
          </p:cNvPicPr>
          <p:nvPr/>
        </p:nvPicPr>
        <p:blipFill>
          <a:blip r:embed="rId3"/>
          <a:srcRect/>
          <a:stretch>
            <a:fillRect/>
          </a:stretch>
        </p:blipFill>
        <p:spPr bwMode="auto">
          <a:xfrm>
            <a:off x="0" y="0"/>
            <a:ext cx="9144000" cy="6858000"/>
          </a:xfrm>
          <a:prstGeom prst="rect">
            <a:avLst/>
          </a:prstGeom>
          <a:noFill/>
        </p:spPr>
      </p:pic>
      <p:sp>
        <p:nvSpPr>
          <p:cNvPr id="3" name="Содержимое 2"/>
          <p:cNvSpPr>
            <a:spLocks noGrp="1"/>
          </p:cNvSpPr>
          <p:nvPr>
            <p:ph idx="1"/>
          </p:nvPr>
        </p:nvSpPr>
        <p:spPr>
          <a:xfrm>
            <a:off x="228600" y="228600"/>
            <a:ext cx="8610600" cy="6477000"/>
          </a:xfrm>
        </p:spPr>
        <p:txBody>
          <a:bodyPr rtlCol="0">
            <a:noAutofit/>
          </a:bodyPr>
          <a:lstStyle/>
          <a:p>
            <a:pPr eaLnBrk="1" fontAlgn="auto" hangingPunct="1">
              <a:spcBef>
                <a:spcPts val="0"/>
              </a:spcBef>
              <a:spcAft>
                <a:spcPts val="0"/>
              </a:spcAft>
              <a:buFont typeface="Wingdings 2"/>
              <a:buChar char=""/>
              <a:defRPr/>
            </a:pPr>
            <a:r>
              <a:rPr lang="ru-RU" sz="2000" dirty="0" smtClean="0">
                <a:solidFill>
                  <a:schemeClr val="bg1"/>
                </a:solidFill>
                <a:effectLst>
                  <a:outerShdw blurRad="38100" dist="38100" dir="2700000" algn="tl">
                    <a:srgbClr val="000000">
                      <a:alpha val="43137"/>
                    </a:srgbClr>
                  </a:outerShdw>
                </a:effectLst>
              </a:rPr>
              <a:t>Общая численность подразделений Государственной противопожарной службы Южного региона, выполняющих задачи по тушению пожаров и проведению аварийно-спасательных работ составляет около 30 тыс. человек (сотрудников федеральной противопожарной службы, личного состава объектовых подразделений ГПС и подразделений ГПС, содержащихся за счёт средств субъектов РФ) </a:t>
            </a:r>
          </a:p>
          <a:p>
            <a:pPr eaLnBrk="1" fontAlgn="auto" hangingPunct="1">
              <a:spcBef>
                <a:spcPts val="0"/>
              </a:spcBef>
              <a:spcAft>
                <a:spcPts val="0"/>
              </a:spcAft>
              <a:buFont typeface="Wingdings 2"/>
              <a:buChar char=""/>
              <a:defRPr/>
            </a:pPr>
            <a:endParaRPr lang="ru-RU" sz="2000" dirty="0" smtClean="0">
              <a:solidFill>
                <a:schemeClr val="bg1"/>
              </a:solidFill>
              <a:effectLst>
                <a:outerShdw blurRad="38100" dist="38100" dir="2700000" algn="tl">
                  <a:srgbClr val="000000">
                    <a:alpha val="43137"/>
                  </a:srgbClr>
                </a:outerShdw>
              </a:effectLst>
            </a:endParaRPr>
          </a:p>
          <a:p>
            <a:pPr eaLnBrk="1" fontAlgn="auto" hangingPunct="1">
              <a:spcBef>
                <a:spcPts val="0"/>
              </a:spcBef>
              <a:spcAft>
                <a:spcPts val="0"/>
              </a:spcAft>
              <a:buFont typeface="Wingdings 2"/>
              <a:buChar char=""/>
              <a:defRPr/>
            </a:pPr>
            <a:r>
              <a:rPr lang="ru-RU" sz="2000" dirty="0" smtClean="0">
                <a:solidFill>
                  <a:schemeClr val="bg1"/>
                </a:solidFill>
                <a:effectLst>
                  <a:outerShdw blurRad="38100" dist="38100" dir="2700000" algn="tl">
                    <a:srgbClr val="000000">
                      <a:alpha val="43137"/>
                    </a:srgbClr>
                  </a:outerShdw>
                </a:effectLst>
              </a:rPr>
              <a:t>На вооружении Государственной противопожарной службы имеется 4059 единиц пожарной техники, в том числе: </a:t>
            </a:r>
          </a:p>
          <a:p>
            <a:pPr eaLnBrk="1" fontAlgn="auto" hangingPunct="1">
              <a:spcBef>
                <a:spcPts val="0"/>
              </a:spcBef>
              <a:spcAft>
                <a:spcPts val="0"/>
              </a:spcAft>
              <a:buFont typeface="Wingdings 2"/>
              <a:buChar char=""/>
              <a:defRPr/>
            </a:pPr>
            <a:endParaRPr lang="ru-RU" sz="2000" dirty="0" smtClean="0">
              <a:solidFill>
                <a:schemeClr val="bg1"/>
              </a:solidFill>
              <a:effectLst>
                <a:outerShdw blurRad="38100" dist="38100" dir="2700000" algn="tl">
                  <a:srgbClr val="000000">
                    <a:alpha val="43137"/>
                  </a:srgbClr>
                </a:outerShdw>
              </a:effectLst>
            </a:endParaRPr>
          </a:p>
          <a:p>
            <a:pPr eaLnBrk="1" fontAlgn="auto" hangingPunct="1">
              <a:spcBef>
                <a:spcPts val="0"/>
              </a:spcBef>
              <a:spcAft>
                <a:spcPts val="0"/>
              </a:spcAft>
              <a:buFont typeface="Wingdings 2"/>
              <a:buChar char=""/>
              <a:defRPr/>
            </a:pPr>
            <a:r>
              <a:rPr lang="ru-RU" sz="2000" dirty="0" smtClean="0">
                <a:solidFill>
                  <a:schemeClr val="bg1"/>
                </a:solidFill>
                <a:effectLst>
                  <a:outerShdw blurRad="38100" dist="38100" dir="2700000" algn="tl">
                    <a:srgbClr val="000000">
                      <a:alpha val="43137"/>
                    </a:srgbClr>
                  </a:outerShdw>
                </a:effectLst>
              </a:rPr>
              <a:t>- основных пожарных автомобилей (пожарных автоцистерн, автомобилей быстрого реагирования и первой помощи, автомобилей аэродромного, пенного, порошкового и </a:t>
            </a:r>
            <a:r>
              <a:rPr lang="ru-RU" sz="2000" dirty="0" err="1" smtClean="0">
                <a:solidFill>
                  <a:schemeClr val="bg1"/>
                </a:solidFill>
                <a:effectLst>
                  <a:outerShdw blurRad="38100" dist="38100" dir="2700000" algn="tl">
                    <a:srgbClr val="000000">
                      <a:alpha val="43137"/>
                    </a:srgbClr>
                  </a:outerShdw>
                </a:effectLst>
              </a:rPr>
              <a:t>газоводяного</a:t>
            </a:r>
            <a:r>
              <a:rPr lang="ru-RU" sz="2000" dirty="0" smtClean="0">
                <a:solidFill>
                  <a:schemeClr val="bg1"/>
                </a:solidFill>
                <a:effectLst>
                  <a:outerShdw blurRad="38100" dist="38100" dir="2700000" algn="tl">
                    <a:srgbClr val="000000">
                      <a:alpha val="43137"/>
                    </a:srgbClr>
                  </a:outerShdw>
                </a:effectLst>
              </a:rPr>
              <a:t> тушения, др.) — 3042; </a:t>
            </a:r>
          </a:p>
          <a:p>
            <a:pPr eaLnBrk="1" fontAlgn="auto" hangingPunct="1">
              <a:spcBef>
                <a:spcPts val="0"/>
              </a:spcBef>
              <a:spcAft>
                <a:spcPts val="0"/>
              </a:spcAft>
              <a:buFont typeface="Wingdings 2"/>
              <a:buChar char=""/>
              <a:defRPr/>
            </a:pPr>
            <a:endParaRPr lang="ru-RU" sz="2000" dirty="0" smtClean="0">
              <a:solidFill>
                <a:schemeClr val="bg1"/>
              </a:solidFill>
              <a:effectLst>
                <a:outerShdw blurRad="38100" dist="38100" dir="2700000" algn="tl">
                  <a:srgbClr val="000000">
                    <a:alpha val="43137"/>
                  </a:srgbClr>
                </a:outerShdw>
              </a:effectLst>
            </a:endParaRPr>
          </a:p>
          <a:p>
            <a:pPr eaLnBrk="1" fontAlgn="auto" hangingPunct="1">
              <a:spcBef>
                <a:spcPts val="0"/>
              </a:spcBef>
              <a:spcAft>
                <a:spcPts val="0"/>
              </a:spcAft>
              <a:buFont typeface="Wingdings 2"/>
              <a:buChar char=""/>
              <a:defRPr/>
            </a:pPr>
            <a:r>
              <a:rPr lang="ru-RU" sz="2000" dirty="0" smtClean="0">
                <a:solidFill>
                  <a:schemeClr val="bg1"/>
                </a:solidFill>
                <a:effectLst>
                  <a:outerShdw blurRad="38100" dist="38100" dir="2700000" algn="tl">
                    <a:srgbClr val="000000">
                      <a:alpha val="43137"/>
                    </a:srgbClr>
                  </a:outerShdw>
                </a:effectLst>
              </a:rPr>
              <a:t>- специальных пожарных автомобилей (пожарных </a:t>
            </a:r>
            <a:r>
              <a:rPr lang="ru-RU" sz="2000" dirty="0" err="1" smtClean="0">
                <a:solidFill>
                  <a:schemeClr val="bg1"/>
                </a:solidFill>
                <a:effectLst>
                  <a:outerShdw blurRad="38100" dist="38100" dir="2700000" algn="tl">
                    <a:srgbClr val="000000">
                      <a:alpha val="43137"/>
                    </a:srgbClr>
                  </a:outerShdw>
                </a:effectLst>
              </a:rPr>
              <a:t>автолестниц</a:t>
            </a:r>
            <a:r>
              <a:rPr lang="ru-RU" sz="2000" dirty="0" smtClean="0">
                <a:solidFill>
                  <a:schemeClr val="bg1"/>
                </a:solidFill>
                <a:effectLst>
                  <a:outerShdw blurRad="38100" dist="38100" dir="2700000" algn="tl">
                    <a:srgbClr val="000000">
                      <a:alpha val="43137"/>
                    </a:srgbClr>
                  </a:outerShdw>
                </a:effectLst>
              </a:rPr>
              <a:t> и </a:t>
            </a:r>
            <a:r>
              <a:rPr lang="ru-RU" sz="2000" dirty="0" err="1" smtClean="0">
                <a:solidFill>
                  <a:schemeClr val="bg1"/>
                </a:solidFill>
                <a:effectLst>
                  <a:outerShdw blurRad="38100" dist="38100" dir="2700000" algn="tl">
                    <a:srgbClr val="000000">
                      <a:alpha val="43137"/>
                    </a:srgbClr>
                  </a:outerShdw>
                </a:effectLst>
              </a:rPr>
              <a:t>автоколенчатых</a:t>
            </a:r>
            <a:r>
              <a:rPr lang="ru-RU" sz="2000" dirty="0" smtClean="0">
                <a:solidFill>
                  <a:schemeClr val="bg1"/>
                </a:solidFill>
                <a:effectLst>
                  <a:outerShdw blurRad="38100" dist="38100" dir="2700000" algn="tl">
                    <a:srgbClr val="000000">
                      <a:alpha val="43137"/>
                    </a:srgbClr>
                  </a:outerShdw>
                </a:effectLst>
              </a:rPr>
              <a:t> подъемников, автомобилей связи и освещения, автомобилей аварийно-спасательных и технической службы, автомобилей </a:t>
            </a:r>
            <a:r>
              <a:rPr lang="ru-RU" sz="2000" dirty="0" err="1" smtClean="0">
                <a:solidFill>
                  <a:schemeClr val="bg1"/>
                </a:solidFill>
                <a:effectLst>
                  <a:outerShdw blurRad="38100" dist="38100" dir="2700000" algn="tl">
                    <a:srgbClr val="000000">
                      <a:alpha val="43137"/>
                    </a:srgbClr>
                  </a:outerShdw>
                </a:effectLst>
              </a:rPr>
              <a:t>газодымозащитной</a:t>
            </a:r>
            <a:r>
              <a:rPr lang="ru-RU" sz="2000" dirty="0" smtClean="0">
                <a:solidFill>
                  <a:schemeClr val="bg1"/>
                </a:solidFill>
                <a:effectLst>
                  <a:outerShdw blurRad="38100" dist="38100" dir="2700000" algn="tl">
                    <a:srgbClr val="000000">
                      <a:alpha val="43137"/>
                    </a:srgbClr>
                  </a:outerShdw>
                </a:effectLst>
              </a:rPr>
              <a:t> службы и </a:t>
            </a:r>
            <a:r>
              <a:rPr lang="ru-RU" sz="2000" dirty="0" err="1" smtClean="0">
                <a:solidFill>
                  <a:schemeClr val="bg1"/>
                </a:solidFill>
                <a:effectLst>
                  <a:outerShdw blurRad="38100" dist="38100" dir="2700000" algn="tl">
                    <a:srgbClr val="000000">
                      <a:alpha val="43137"/>
                    </a:srgbClr>
                  </a:outerShdw>
                </a:effectLst>
              </a:rPr>
              <a:t>дымоудаления</a:t>
            </a:r>
            <a:r>
              <a:rPr lang="ru-RU" sz="2000" dirty="0" smtClean="0">
                <a:solidFill>
                  <a:schemeClr val="bg1"/>
                </a:solidFill>
                <a:effectLst>
                  <a:outerShdw blurRad="38100" dist="38100" dir="2700000" algn="tl">
                    <a:srgbClr val="000000">
                      <a:alpha val="43137"/>
                    </a:srgbClr>
                  </a:outerShdw>
                </a:effectLst>
              </a:rPr>
              <a:t>, др.) — 409; </a:t>
            </a:r>
          </a:p>
          <a:p>
            <a:pPr eaLnBrk="1" fontAlgn="auto" hangingPunct="1">
              <a:spcBef>
                <a:spcPts val="0"/>
              </a:spcBef>
              <a:spcAft>
                <a:spcPts val="0"/>
              </a:spcAft>
              <a:buFont typeface="Wingdings 2"/>
              <a:buChar char=""/>
              <a:defRPr/>
            </a:pPr>
            <a:r>
              <a:rPr lang="ru-RU" sz="2000" dirty="0" smtClean="0">
                <a:solidFill>
                  <a:schemeClr val="bg1"/>
                </a:solidFill>
                <a:effectLst>
                  <a:outerShdw blurRad="38100" dist="38100" dir="2700000" algn="tl">
                    <a:srgbClr val="000000">
                      <a:alpha val="43137"/>
                    </a:srgbClr>
                  </a:outerShdw>
                </a:effectLst>
              </a:rPr>
              <a:t>- вспомогательных пожарных автомобилей (автобусов, грузовых и легковых автомобилей, </a:t>
            </a:r>
            <a:r>
              <a:rPr lang="ru-RU" sz="2000" dirty="0" err="1" smtClean="0">
                <a:solidFill>
                  <a:schemeClr val="bg1"/>
                </a:solidFill>
                <a:effectLst>
                  <a:outerShdw blurRad="38100" dist="38100" dir="2700000" algn="tl">
                    <a:srgbClr val="000000">
                      <a:alpha val="43137"/>
                    </a:srgbClr>
                  </a:outerShdw>
                </a:effectLst>
              </a:rPr>
              <a:t>автотопливозаправщиков</a:t>
            </a:r>
            <a:r>
              <a:rPr lang="ru-RU" sz="2000" dirty="0" smtClean="0">
                <a:solidFill>
                  <a:schemeClr val="bg1"/>
                </a:solidFill>
                <a:effectLst>
                  <a:outerShdw blurRad="38100" dist="38100" dir="2700000" algn="tl">
                    <a:srgbClr val="000000">
                      <a:alpha val="43137"/>
                    </a:srgbClr>
                  </a:outerShdw>
                </a:effectLst>
              </a:rPr>
              <a:t> и др.) — 608. </a:t>
            </a:r>
          </a:p>
        </p:txBody>
      </p:sp>
    </p:spTree>
  </p:cSld>
  <p:clrMapOvr>
    <a:masterClrMapping/>
  </p:clrMapOvr>
  <p:transition>
    <p:fade thruBlk="1"/>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Picture 2" descr="D:\Users\Андрей\Desktop\Пожары\VTS_01_1.VOB_snapshot_02.13_[2015.10.07_15.17.16].jpg"/>
          <p:cNvPicPr>
            <a:picLocks noChangeAspect="1" noChangeArrowheads="1"/>
          </p:cNvPicPr>
          <p:nvPr/>
        </p:nvPicPr>
        <p:blipFill>
          <a:blip r:embed="rId2"/>
          <a:srcRect/>
          <a:stretch>
            <a:fillRect/>
          </a:stretch>
        </p:blipFill>
        <p:spPr bwMode="auto">
          <a:xfrm>
            <a:off x="0" y="0"/>
            <a:ext cx="9144000" cy="6858000"/>
          </a:xfrm>
          <a:prstGeom prst="rect">
            <a:avLst/>
          </a:prstGeom>
          <a:noFill/>
        </p:spPr>
      </p:pic>
      <p:sp>
        <p:nvSpPr>
          <p:cNvPr id="4" name="Выноска со стрелкой вниз 3"/>
          <p:cNvSpPr/>
          <p:nvPr/>
        </p:nvSpPr>
        <p:spPr>
          <a:xfrm rot="16200000">
            <a:off x="1333500" y="-38100"/>
            <a:ext cx="914400" cy="3276600"/>
          </a:xfrm>
          <a:prstGeom prst="downArrowCallout">
            <a:avLst>
              <a:gd name="adj1" fmla="val 37857"/>
              <a:gd name="adj2" fmla="val 38929"/>
              <a:gd name="adj3" fmla="val 18571"/>
              <a:gd name="adj4" fmla="val 87934"/>
            </a:avLst>
          </a:prstGeom>
          <a:solidFill>
            <a:srgbClr val="FFC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dirty="0"/>
          </a:p>
        </p:txBody>
      </p:sp>
      <p:sp>
        <p:nvSpPr>
          <p:cNvPr id="5" name="Выноска со стрелкой вниз 4"/>
          <p:cNvSpPr/>
          <p:nvPr/>
        </p:nvSpPr>
        <p:spPr>
          <a:xfrm rot="16200000">
            <a:off x="1295400" y="1295400"/>
            <a:ext cx="990600" cy="3276600"/>
          </a:xfrm>
          <a:prstGeom prst="downArrowCallout">
            <a:avLst>
              <a:gd name="adj1" fmla="val 37857"/>
              <a:gd name="adj2" fmla="val 38929"/>
              <a:gd name="adj3" fmla="val 19643"/>
              <a:gd name="adj4" fmla="val 87934"/>
            </a:avLst>
          </a:prstGeom>
          <a:solidFill>
            <a:schemeClr val="accent2">
              <a:lumMod val="20000"/>
              <a:lumOff val="80000"/>
            </a:schemeClr>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dirty="0"/>
          </a:p>
        </p:txBody>
      </p:sp>
      <p:sp>
        <p:nvSpPr>
          <p:cNvPr id="6" name="Выноска со стрелкой вниз 5"/>
          <p:cNvSpPr/>
          <p:nvPr/>
        </p:nvSpPr>
        <p:spPr>
          <a:xfrm rot="16200000">
            <a:off x="1143000" y="2743200"/>
            <a:ext cx="1295400" cy="3276600"/>
          </a:xfrm>
          <a:prstGeom prst="downArrowCallout">
            <a:avLst>
              <a:gd name="adj1" fmla="val 37857"/>
              <a:gd name="adj2" fmla="val 38929"/>
              <a:gd name="adj3" fmla="val 19643"/>
              <a:gd name="adj4" fmla="val 87934"/>
            </a:avLst>
          </a:prstGeom>
          <a:solidFill>
            <a:schemeClr val="accent5">
              <a:lumMod val="20000"/>
              <a:lumOff val="80000"/>
            </a:schemeClr>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dirty="0"/>
          </a:p>
        </p:txBody>
      </p:sp>
      <p:sp>
        <p:nvSpPr>
          <p:cNvPr id="7" name="Прямоугольник 8"/>
          <p:cNvSpPr>
            <a:spLocks noChangeArrowheads="1"/>
          </p:cNvSpPr>
          <p:nvPr/>
        </p:nvSpPr>
        <p:spPr bwMode="auto">
          <a:xfrm>
            <a:off x="304800" y="1219200"/>
            <a:ext cx="2667000" cy="830263"/>
          </a:xfrm>
          <a:prstGeom prst="rect">
            <a:avLst/>
          </a:prstGeom>
          <a:noFill/>
          <a:ln w="9525">
            <a:noFill/>
            <a:miter lim="800000"/>
            <a:headEnd/>
            <a:tailEnd/>
          </a:ln>
        </p:spPr>
        <p:txBody>
          <a:bodyPr>
            <a:spAutoFit/>
          </a:bodyPr>
          <a:lstStyle/>
          <a:p>
            <a:pPr algn="ctr" eaLnBrk="0" hangingPunct="0"/>
            <a:r>
              <a:rPr lang="ru-RU" sz="1600" b="1" dirty="0">
                <a:ea typeface="Times New Roman" pitchFamily="18" charset="0"/>
                <a:cs typeface="Arial" pitchFamily="34" charset="0"/>
              </a:rPr>
              <a:t>Органы ФГПН, </a:t>
            </a:r>
            <a:endParaRPr lang="en-US" sz="1600" b="1" dirty="0">
              <a:ea typeface="Times New Roman" pitchFamily="18" charset="0"/>
              <a:cs typeface="Arial" pitchFamily="34" charset="0"/>
            </a:endParaRPr>
          </a:p>
          <a:p>
            <a:pPr algn="ctr" eaLnBrk="0" hangingPunct="0"/>
            <a:r>
              <a:rPr lang="ru-RU" sz="1600" b="1" dirty="0">
                <a:ea typeface="Times New Roman" pitchFamily="18" charset="0"/>
                <a:cs typeface="Arial" pitchFamily="34" charset="0"/>
              </a:rPr>
              <a:t>находящиеся в ведении МЧС</a:t>
            </a:r>
          </a:p>
        </p:txBody>
      </p:sp>
      <p:sp>
        <p:nvSpPr>
          <p:cNvPr id="8" name="Прямоугольник 7"/>
          <p:cNvSpPr/>
          <p:nvPr/>
        </p:nvSpPr>
        <p:spPr>
          <a:xfrm>
            <a:off x="3657600" y="1143000"/>
            <a:ext cx="5105400" cy="990600"/>
          </a:xfrm>
          <a:prstGeom prst="rect">
            <a:avLst/>
          </a:prstGeom>
          <a:solidFill>
            <a:srgbClr val="FFC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ru-RU" sz="1600" b="1" dirty="0">
                <a:solidFill>
                  <a:schemeClr val="tx1"/>
                </a:solidFill>
                <a:latin typeface="Arial" pitchFamily="34" charset="0"/>
                <a:cs typeface="Arial" pitchFamily="34" charset="0"/>
              </a:rPr>
              <a:t>Осуществление ФГПН в РФ, </a:t>
            </a:r>
          </a:p>
          <a:p>
            <a:pPr algn="ctr">
              <a:defRPr/>
            </a:pPr>
            <a:r>
              <a:rPr lang="ru-RU" sz="1600" b="1" dirty="0">
                <a:solidFill>
                  <a:schemeClr val="tx1"/>
                </a:solidFill>
                <a:latin typeface="Arial" pitchFamily="34" charset="0"/>
                <a:cs typeface="Arial" pitchFamily="34" charset="0"/>
              </a:rPr>
              <a:t>за исключением - в лесах, на подземных объектах, при ведении горных работ, при использовании взрывчатых материалов </a:t>
            </a:r>
          </a:p>
        </p:txBody>
      </p:sp>
      <p:sp>
        <p:nvSpPr>
          <p:cNvPr id="9" name="Прямоугольник 8"/>
          <p:cNvSpPr/>
          <p:nvPr/>
        </p:nvSpPr>
        <p:spPr>
          <a:xfrm>
            <a:off x="3657600" y="2438400"/>
            <a:ext cx="5105400" cy="990600"/>
          </a:xfrm>
          <a:prstGeom prst="rect">
            <a:avLst/>
          </a:prstGeom>
          <a:solidFill>
            <a:schemeClr val="accent2">
              <a:lumMod val="20000"/>
              <a:lumOff val="80000"/>
            </a:schemeClr>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indent="450850" algn="ctr" eaLnBrk="0" hangingPunct="0">
              <a:spcBef>
                <a:spcPts val="0"/>
              </a:spcBef>
              <a:tabLst>
                <a:tab pos="630238" algn="l"/>
              </a:tabLst>
              <a:defRPr/>
            </a:pPr>
            <a:r>
              <a:rPr lang="ru-RU" sz="1600" b="1" dirty="0">
                <a:solidFill>
                  <a:schemeClr val="tx1"/>
                </a:solidFill>
                <a:latin typeface="Arial" pitchFamily="34" charset="0"/>
                <a:cs typeface="Arial" pitchFamily="34" charset="0"/>
              </a:rPr>
              <a:t>ФГПН в лесах при осуществлении ими федерального государственного лесного надзора согласно их компетенции</a:t>
            </a:r>
          </a:p>
        </p:txBody>
      </p:sp>
      <p:sp>
        <p:nvSpPr>
          <p:cNvPr id="10" name="Прямоугольник 9"/>
          <p:cNvSpPr/>
          <p:nvPr/>
        </p:nvSpPr>
        <p:spPr>
          <a:xfrm>
            <a:off x="3657600" y="3733800"/>
            <a:ext cx="5105400" cy="1295400"/>
          </a:xfrm>
          <a:prstGeom prst="rect">
            <a:avLst/>
          </a:prstGeom>
          <a:solidFill>
            <a:schemeClr val="accent5">
              <a:lumMod val="20000"/>
              <a:lumOff val="80000"/>
            </a:schemeClr>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ru-RU" sz="1400" b="1" dirty="0">
                <a:solidFill>
                  <a:schemeClr val="tx1"/>
                </a:solidFill>
                <a:latin typeface="Arial" pitchFamily="34" charset="0"/>
                <a:cs typeface="Arial" pitchFamily="34" charset="0"/>
              </a:rPr>
              <a:t>ФГПН на подземных объектах, при ведении горных работ, при производстве, транспортировке, хранении, использовании и утилизации взрывчатых материалов промышленного назначения - при осуществлении им федерального государственного надзора в области промышленной безопасности и горного надзора </a:t>
            </a:r>
          </a:p>
        </p:txBody>
      </p:sp>
      <p:sp>
        <p:nvSpPr>
          <p:cNvPr id="11" name="Прямоугольник 13"/>
          <p:cNvSpPr>
            <a:spLocks noChangeArrowheads="1"/>
          </p:cNvSpPr>
          <p:nvPr/>
        </p:nvSpPr>
        <p:spPr bwMode="auto">
          <a:xfrm>
            <a:off x="152400" y="2514600"/>
            <a:ext cx="2819400" cy="830263"/>
          </a:xfrm>
          <a:prstGeom prst="rect">
            <a:avLst/>
          </a:prstGeom>
          <a:noFill/>
          <a:ln w="9525">
            <a:noFill/>
            <a:miter lim="800000"/>
            <a:headEnd/>
            <a:tailEnd/>
          </a:ln>
        </p:spPr>
        <p:txBody>
          <a:bodyPr>
            <a:spAutoFit/>
          </a:bodyPr>
          <a:lstStyle/>
          <a:p>
            <a:pPr algn="ctr" eaLnBrk="0" hangingPunct="0">
              <a:tabLst>
                <a:tab pos="0" algn="l"/>
              </a:tabLst>
            </a:pPr>
            <a:r>
              <a:rPr lang="ru-RU" sz="1600" b="1"/>
              <a:t>уполномоченными федеральными ОИВ, ОИВ субъектов РФ</a:t>
            </a:r>
            <a:endParaRPr lang="ru-RU" sz="1600" b="1">
              <a:cs typeface="Times New Roman" pitchFamily="18" charset="0"/>
            </a:endParaRPr>
          </a:p>
        </p:txBody>
      </p:sp>
      <p:sp>
        <p:nvSpPr>
          <p:cNvPr id="12" name="Прямоугольник 14"/>
          <p:cNvSpPr>
            <a:spLocks noChangeArrowheads="1"/>
          </p:cNvSpPr>
          <p:nvPr/>
        </p:nvSpPr>
        <p:spPr bwMode="auto">
          <a:xfrm>
            <a:off x="152400" y="3733800"/>
            <a:ext cx="2895600" cy="1323975"/>
          </a:xfrm>
          <a:prstGeom prst="rect">
            <a:avLst/>
          </a:prstGeom>
          <a:noFill/>
          <a:ln w="9525">
            <a:noFill/>
            <a:miter lim="800000"/>
            <a:headEnd/>
            <a:tailEnd/>
          </a:ln>
        </p:spPr>
        <p:txBody>
          <a:bodyPr>
            <a:spAutoFit/>
          </a:bodyPr>
          <a:lstStyle/>
          <a:p>
            <a:pPr algn="ctr" eaLnBrk="0" hangingPunct="0">
              <a:tabLst>
                <a:tab pos="630238" algn="l"/>
              </a:tabLst>
            </a:pPr>
            <a:r>
              <a:rPr lang="ru-RU" sz="1600" b="1"/>
              <a:t>уполномоченным федеральным ОИВ  по </a:t>
            </a:r>
            <a:r>
              <a:rPr lang="ru-RU" sz="1600" b="1">
                <a:cs typeface="Arial" pitchFamily="34" charset="0"/>
              </a:rPr>
              <a:t>надзору </a:t>
            </a:r>
            <a:r>
              <a:rPr lang="ru-RU" sz="1600" b="1"/>
              <a:t>в области пром. безопасности </a:t>
            </a:r>
            <a:r>
              <a:rPr lang="ru-RU" sz="1600" b="1">
                <a:cs typeface="Arial" pitchFamily="34" charset="0"/>
              </a:rPr>
              <a:t>и горному надзору </a:t>
            </a:r>
            <a:endParaRPr lang="ru-RU" sz="1600" b="1">
              <a:cs typeface="Times New Roman" pitchFamily="18" charset="0"/>
            </a:endParaRPr>
          </a:p>
        </p:txBody>
      </p:sp>
      <p:sp>
        <p:nvSpPr>
          <p:cNvPr id="13" name="Прямоугольник 12"/>
          <p:cNvSpPr/>
          <p:nvPr/>
        </p:nvSpPr>
        <p:spPr>
          <a:xfrm>
            <a:off x="3657600" y="5410200"/>
            <a:ext cx="5105400" cy="1295400"/>
          </a:xfrm>
          <a:prstGeom prst="rect">
            <a:avLst/>
          </a:prstGeom>
          <a:solidFill>
            <a:schemeClr val="accent3">
              <a:lumMod val="20000"/>
              <a:lumOff val="80000"/>
            </a:schemeClr>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a:p>
        </p:txBody>
      </p:sp>
      <p:sp>
        <p:nvSpPr>
          <p:cNvPr id="14" name="Выноска со стрелкой вниз 13"/>
          <p:cNvSpPr/>
          <p:nvPr/>
        </p:nvSpPr>
        <p:spPr>
          <a:xfrm rot="16200000">
            <a:off x="1143000" y="4419600"/>
            <a:ext cx="1295400" cy="3276600"/>
          </a:xfrm>
          <a:prstGeom prst="downArrowCallout">
            <a:avLst>
              <a:gd name="adj1" fmla="val 37857"/>
              <a:gd name="adj2" fmla="val 38929"/>
              <a:gd name="adj3" fmla="val 19643"/>
              <a:gd name="adj4" fmla="val 87934"/>
            </a:avLst>
          </a:prstGeom>
          <a:solidFill>
            <a:schemeClr val="accent3">
              <a:lumMod val="20000"/>
              <a:lumOff val="80000"/>
            </a:schemeClr>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a:p>
        </p:txBody>
      </p:sp>
      <p:sp>
        <p:nvSpPr>
          <p:cNvPr id="15" name="TextBox 18"/>
          <p:cNvSpPr txBox="1">
            <a:spLocks noChangeArrowheads="1"/>
          </p:cNvSpPr>
          <p:nvPr/>
        </p:nvSpPr>
        <p:spPr bwMode="auto">
          <a:xfrm>
            <a:off x="228600" y="5410200"/>
            <a:ext cx="2895600" cy="1169988"/>
          </a:xfrm>
          <a:prstGeom prst="rect">
            <a:avLst/>
          </a:prstGeom>
          <a:noFill/>
          <a:ln w="9525">
            <a:noFill/>
            <a:miter lim="800000"/>
            <a:headEnd/>
            <a:tailEnd/>
          </a:ln>
        </p:spPr>
        <p:txBody>
          <a:bodyPr>
            <a:spAutoFit/>
          </a:bodyPr>
          <a:lstStyle/>
          <a:p>
            <a:r>
              <a:rPr lang="ru-RU" sz="1400" b="1"/>
              <a:t>уполномоченными на осуществление гос. строительного надзора федеральным ОИВ, ОИВ субъектов РФ</a:t>
            </a:r>
          </a:p>
        </p:txBody>
      </p:sp>
      <p:sp>
        <p:nvSpPr>
          <p:cNvPr id="16" name="TextBox 19"/>
          <p:cNvSpPr txBox="1">
            <a:spLocks noChangeArrowheads="1"/>
          </p:cNvSpPr>
          <p:nvPr/>
        </p:nvSpPr>
        <p:spPr bwMode="auto">
          <a:xfrm>
            <a:off x="3657600" y="5486400"/>
            <a:ext cx="5105400" cy="954088"/>
          </a:xfrm>
          <a:prstGeom prst="rect">
            <a:avLst/>
          </a:prstGeom>
          <a:noFill/>
          <a:ln w="9525">
            <a:noFill/>
            <a:miter lim="800000"/>
            <a:headEnd/>
            <a:tailEnd/>
          </a:ln>
        </p:spPr>
        <p:txBody>
          <a:bodyPr>
            <a:spAutoFit/>
          </a:bodyPr>
          <a:lstStyle/>
          <a:p>
            <a:pPr algn="ctr"/>
            <a:r>
              <a:rPr lang="ru-RU" sz="1400" b="1"/>
              <a:t>Если при строительстве, реконструкции объектов капитального строительства предусмотрено осуществление гос. строительного надзора - в рамках государственного строительного надзора</a:t>
            </a:r>
          </a:p>
        </p:txBody>
      </p:sp>
      <p:sp>
        <p:nvSpPr>
          <p:cNvPr id="17" name="TextBox 20"/>
          <p:cNvSpPr txBox="1">
            <a:spLocks noChangeArrowheads="1"/>
          </p:cNvSpPr>
          <p:nvPr/>
        </p:nvSpPr>
        <p:spPr bwMode="auto">
          <a:xfrm>
            <a:off x="0" y="76200"/>
            <a:ext cx="9144000" cy="461963"/>
          </a:xfrm>
          <a:prstGeom prst="rect">
            <a:avLst/>
          </a:prstGeom>
          <a:noFill/>
          <a:ln w="9525">
            <a:noFill/>
            <a:miter lim="800000"/>
            <a:headEnd/>
            <a:tailEnd/>
          </a:ln>
        </p:spPr>
        <p:txBody>
          <a:bodyPr>
            <a:spAutoFit/>
          </a:bodyPr>
          <a:lstStyle/>
          <a:p>
            <a:pPr algn="ctr"/>
            <a:r>
              <a:rPr lang="ru-RU" sz="2400" b="1" dirty="0">
                <a:solidFill>
                  <a:srgbClr val="C00000"/>
                </a:solidFill>
                <a:effectLst>
                  <a:outerShdw blurRad="38100" dist="38100" dir="2700000" algn="tl">
                    <a:srgbClr val="000000">
                      <a:alpha val="43137"/>
                    </a:srgbClr>
                  </a:outerShdw>
                </a:effectLst>
              </a:rPr>
              <a:t>Федеральный</a:t>
            </a:r>
            <a:r>
              <a:rPr lang="ru-RU" sz="2400" b="1" dirty="0">
                <a:effectLst>
                  <a:outerShdw blurRad="38100" dist="38100" dir="2700000" algn="tl">
                    <a:srgbClr val="000000">
                      <a:alpha val="43137"/>
                    </a:srgbClr>
                  </a:outerShdw>
                </a:effectLst>
              </a:rPr>
              <a:t> </a:t>
            </a:r>
            <a:r>
              <a:rPr lang="ru-RU" sz="2400" b="1" dirty="0">
                <a:solidFill>
                  <a:srgbClr val="C00000"/>
                </a:solidFill>
                <a:effectLst>
                  <a:outerShdw blurRad="38100" dist="38100" dir="2700000" algn="tl">
                    <a:srgbClr val="000000">
                      <a:alpha val="43137"/>
                    </a:srgbClr>
                  </a:outerShdw>
                </a:effectLst>
              </a:rPr>
              <a:t>государственный пожарный надзор</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05474" name="Rectangle 2"/>
          <p:cNvSpPr>
            <a:spLocks noGrp="1" noChangeArrowheads="1"/>
          </p:cNvSpPr>
          <p:nvPr>
            <p:ph type="title"/>
          </p:nvPr>
        </p:nvSpPr>
        <p:spPr>
          <a:xfrm>
            <a:off x="179388" y="188913"/>
            <a:ext cx="8785225" cy="863600"/>
          </a:xfrm>
          <a:gradFill rotWithShape="1">
            <a:gsLst>
              <a:gs pos="0">
                <a:schemeClr val="bg1">
                  <a:gamma/>
                  <a:shade val="46275"/>
                  <a:invGamma/>
                </a:schemeClr>
              </a:gs>
              <a:gs pos="50000">
                <a:schemeClr val="bg1"/>
              </a:gs>
              <a:gs pos="100000">
                <a:schemeClr val="bg1">
                  <a:gamma/>
                  <a:shade val="46275"/>
                  <a:invGamma/>
                </a:schemeClr>
              </a:gs>
            </a:gsLst>
            <a:lin ang="5400000" scaled="1"/>
          </a:gradFill>
          <a:ln/>
        </p:spPr>
        <p:txBody>
          <a:bodyPr/>
          <a:lstStyle/>
          <a:p>
            <a:pPr marL="342900" indent="-342900"/>
            <a:r>
              <a:rPr lang="ru-RU" sz="1600" b="1">
                <a:solidFill>
                  <a:srgbClr val="FFFF00"/>
                </a:solidFill>
                <a:latin typeface="Arial" charset="0"/>
              </a:rPr>
              <a:t>Положение о   федеральном   государственном   пожарном   надзоре, утвержденное   постановлением Правительства Российской Федерации</a:t>
            </a:r>
            <a:br>
              <a:rPr lang="ru-RU" sz="1600" b="1">
                <a:solidFill>
                  <a:srgbClr val="FFFF00"/>
                </a:solidFill>
                <a:latin typeface="Arial" charset="0"/>
              </a:rPr>
            </a:br>
            <a:r>
              <a:rPr lang="ru-RU" sz="1600" b="1">
                <a:solidFill>
                  <a:srgbClr val="FFFF00"/>
                </a:solidFill>
                <a:latin typeface="Arial" charset="0"/>
              </a:rPr>
              <a:t>от 12 апреля 2012 года № 290</a:t>
            </a:r>
          </a:p>
        </p:txBody>
      </p:sp>
      <p:sp>
        <p:nvSpPr>
          <p:cNvPr id="105475" name="Text Box 3"/>
          <p:cNvSpPr txBox="1">
            <a:spLocks noChangeArrowheads="1"/>
          </p:cNvSpPr>
          <p:nvPr/>
        </p:nvSpPr>
        <p:spPr bwMode="auto">
          <a:xfrm>
            <a:off x="179388" y="1125538"/>
            <a:ext cx="8964612" cy="304800"/>
          </a:xfrm>
          <a:prstGeom prst="rect">
            <a:avLst/>
          </a:prstGeom>
          <a:noFill/>
          <a:ln w="9525">
            <a:noFill/>
            <a:miter lim="800000"/>
            <a:headEnd/>
            <a:tailEnd/>
          </a:ln>
          <a:effectLst/>
        </p:spPr>
        <p:txBody>
          <a:bodyPr>
            <a:spAutoFit/>
          </a:bodyPr>
          <a:lstStyle/>
          <a:p>
            <a:pPr algn="ctr">
              <a:spcBef>
                <a:spcPct val="50000"/>
              </a:spcBef>
            </a:pPr>
            <a:r>
              <a:rPr lang="ru-RU" sz="1400" b="1">
                <a:solidFill>
                  <a:srgbClr val="FFFF00"/>
                </a:solidFill>
                <a:effectLst>
                  <a:outerShdw blurRad="38100" dist="38100" dir="2700000" algn="tl">
                    <a:srgbClr val="000000"/>
                  </a:outerShdw>
                </a:effectLst>
              </a:rPr>
              <a:t>Новое Положение «О федеральном государственном пожарной надзоре»</a:t>
            </a:r>
          </a:p>
        </p:txBody>
      </p:sp>
      <p:sp>
        <p:nvSpPr>
          <p:cNvPr id="105477" name="Text Box 5"/>
          <p:cNvSpPr txBox="1">
            <a:spLocks noChangeArrowheads="1"/>
          </p:cNvSpPr>
          <p:nvPr/>
        </p:nvSpPr>
        <p:spPr bwMode="auto">
          <a:xfrm>
            <a:off x="250825" y="1557338"/>
            <a:ext cx="8713788" cy="4548187"/>
          </a:xfrm>
          <a:prstGeom prst="rect">
            <a:avLst/>
          </a:prstGeom>
          <a:solidFill>
            <a:schemeClr val="bg1"/>
          </a:solidFill>
          <a:ln w="9525">
            <a:noFill/>
            <a:miter lim="800000"/>
            <a:headEnd/>
            <a:tailEnd/>
          </a:ln>
          <a:effectLst/>
        </p:spPr>
        <p:txBody>
          <a:bodyPr>
            <a:spAutoFit/>
          </a:bodyPr>
          <a:lstStyle/>
          <a:p>
            <a:pPr indent="533400" algn="ctr"/>
            <a:r>
              <a:rPr lang="ru-RU" sz="1600" b="1" dirty="0">
                <a:solidFill>
                  <a:srgbClr val="000000"/>
                </a:solidFill>
              </a:rPr>
              <a:t>УТВЕРЖДЕНО</a:t>
            </a:r>
            <a:br>
              <a:rPr lang="ru-RU" sz="1600" b="1" dirty="0">
                <a:solidFill>
                  <a:srgbClr val="000000"/>
                </a:solidFill>
              </a:rPr>
            </a:br>
            <a:r>
              <a:rPr lang="ru-RU" sz="1600" b="1" dirty="0">
                <a:solidFill>
                  <a:srgbClr val="CC0000"/>
                </a:solidFill>
              </a:rPr>
              <a:t>постановлением Правительства Российской Федерации</a:t>
            </a:r>
            <a:br>
              <a:rPr lang="ru-RU" sz="1600" b="1" dirty="0">
                <a:solidFill>
                  <a:srgbClr val="CC0000"/>
                </a:solidFill>
              </a:rPr>
            </a:br>
            <a:r>
              <a:rPr lang="ru-RU" sz="1600" b="1" dirty="0">
                <a:solidFill>
                  <a:srgbClr val="CC0000"/>
                </a:solidFill>
              </a:rPr>
              <a:t>от 12 апреля 2012 года № 290</a:t>
            </a:r>
            <a:br>
              <a:rPr lang="ru-RU" sz="1600" b="1" dirty="0">
                <a:solidFill>
                  <a:srgbClr val="CC0000"/>
                </a:solidFill>
              </a:rPr>
            </a:br>
            <a:r>
              <a:rPr lang="ru-RU" sz="1600" b="1" dirty="0">
                <a:solidFill>
                  <a:srgbClr val="000000"/>
                </a:solidFill>
              </a:rPr>
              <a:t/>
            </a:r>
            <a:br>
              <a:rPr lang="ru-RU" sz="1600" b="1" dirty="0">
                <a:solidFill>
                  <a:srgbClr val="000000"/>
                </a:solidFill>
              </a:rPr>
            </a:br>
            <a:r>
              <a:rPr lang="ru-RU" sz="2000" b="1" dirty="0">
                <a:solidFill>
                  <a:srgbClr val="CC0000"/>
                </a:solidFill>
              </a:rPr>
              <a:t>Положение  </a:t>
            </a:r>
          </a:p>
          <a:p>
            <a:pPr indent="533400" algn="ctr"/>
            <a:r>
              <a:rPr lang="ru-RU" sz="2000" b="1" dirty="0">
                <a:solidFill>
                  <a:srgbClr val="CC0000"/>
                </a:solidFill>
              </a:rPr>
              <a:t>о   федеральном   государственном   пожарном   надзоре </a:t>
            </a:r>
          </a:p>
          <a:p>
            <a:pPr indent="533400" algn="ctr"/>
            <a:endParaRPr lang="ru-RU" sz="800" b="1" dirty="0">
              <a:solidFill>
                <a:srgbClr val="CC0000"/>
              </a:solidFill>
            </a:endParaRPr>
          </a:p>
          <a:p>
            <a:pPr indent="533400" algn="just"/>
            <a:r>
              <a:rPr lang="ru-RU" b="1" dirty="0">
                <a:solidFill>
                  <a:srgbClr val="CC0000"/>
                </a:solidFill>
              </a:rPr>
              <a:t>1.</a:t>
            </a:r>
            <a:r>
              <a:rPr lang="ru-RU" b="1" dirty="0">
                <a:solidFill>
                  <a:srgbClr val="000000"/>
                </a:solidFill>
              </a:rPr>
              <a:t> </a:t>
            </a:r>
            <a:r>
              <a:rPr lang="ru-RU" b="1" dirty="0">
                <a:solidFill>
                  <a:srgbClr val="CC0000"/>
                </a:solidFill>
              </a:rPr>
              <a:t>Федеральный государственный пожарный надзор</a:t>
            </a:r>
            <a:r>
              <a:rPr lang="ru-RU" b="1" dirty="0">
                <a:solidFill>
                  <a:srgbClr val="000000"/>
                </a:solidFill>
              </a:rPr>
              <a:t>, за исключением федерального государственного пожарного надзора, осуществляемого в лесах, на подземных объектах, при ведении горных работ, при производстве, транспортировке, хранении, использовании и утилизации взрывчатых материалов промышленного назначения, </a:t>
            </a:r>
            <a:r>
              <a:rPr lang="ru-RU" b="1" dirty="0">
                <a:solidFill>
                  <a:srgbClr val="000099"/>
                </a:solidFill>
              </a:rPr>
              <a:t>осуществляется</a:t>
            </a:r>
            <a:r>
              <a:rPr lang="ru-RU" b="1" dirty="0">
                <a:solidFill>
                  <a:srgbClr val="000000"/>
                </a:solidFill>
              </a:rPr>
              <a:t> должностными лицами </a:t>
            </a:r>
            <a:r>
              <a:rPr lang="ru-RU" b="1" dirty="0">
                <a:solidFill>
                  <a:srgbClr val="000099"/>
                </a:solidFill>
              </a:rPr>
              <a:t>органов государственного пожарного надзора федеральной противопожарной службы Государственной противопожарной службы</a:t>
            </a:r>
            <a:r>
              <a:rPr lang="ru-RU" b="1" dirty="0">
                <a:solidFill>
                  <a:srgbClr val="000000"/>
                </a:solidFill>
              </a:rPr>
              <a:t> (далее - органы государственного пожарного надзора), являющимися государственными инспекторами по пожарному надзору.</a:t>
            </a:r>
          </a:p>
        </p:txBody>
      </p:sp>
    </p:spTree>
  </p:cSld>
  <p:clrMapOvr>
    <a:masterClrMapping/>
  </p:clrMapOvr>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06498" name="Rectangle 2"/>
          <p:cNvSpPr>
            <a:spLocks noGrp="1" noChangeArrowheads="1"/>
          </p:cNvSpPr>
          <p:nvPr>
            <p:ph type="title"/>
          </p:nvPr>
        </p:nvSpPr>
        <p:spPr>
          <a:xfrm>
            <a:off x="179388" y="188913"/>
            <a:ext cx="8785225" cy="863600"/>
          </a:xfrm>
          <a:gradFill rotWithShape="1">
            <a:gsLst>
              <a:gs pos="0">
                <a:schemeClr val="bg1">
                  <a:gamma/>
                  <a:shade val="46275"/>
                  <a:invGamma/>
                </a:schemeClr>
              </a:gs>
              <a:gs pos="50000">
                <a:schemeClr val="bg1"/>
              </a:gs>
              <a:gs pos="100000">
                <a:schemeClr val="bg1">
                  <a:gamma/>
                  <a:shade val="46275"/>
                  <a:invGamma/>
                </a:schemeClr>
              </a:gs>
            </a:gsLst>
            <a:lin ang="5400000" scaled="1"/>
          </a:gradFill>
          <a:ln/>
        </p:spPr>
        <p:txBody>
          <a:bodyPr/>
          <a:lstStyle/>
          <a:p>
            <a:pPr marL="342900" indent="-342900"/>
            <a:r>
              <a:rPr lang="ru-RU" sz="1600" b="1">
                <a:solidFill>
                  <a:srgbClr val="FFFF00"/>
                </a:solidFill>
                <a:latin typeface="Arial" charset="0"/>
              </a:rPr>
              <a:t>Положение о   федеральном   государственном   пожарном   надзоре, утвержденное   постановлением Правительства Российской Федерации</a:t>
            </a:r>
            <a:br>
              <a:rPr lang="ru-RU" sz="1600" b="1">
                <a:solidFill>
                  <a:srgbClr val="FFFF00"/>
                </a:solidFill>
                <a:latin typeface="Arial" charset="0"/>
              </a:rPr>
            </a:br>
            <a:r>
              <a:rPr lang="ru-RU" sz="1600" b="1">
                <a:solidFill>
                  <a:srgbClr val="FFFF00"/>
                </a:solidFill>
                <a:latin typeface="Arial" charset="0"/>
              </a:rPr>
              <a:t>от 12 апреля 2012 года № 290</a:t>
            </a:r>
          </a:p>
        </p:txBody>
      </p:sp>
      <p:sp>
        <p:nvSpPr>
          <p:cNvPr id="106500" name="Text Box 4"/>
          <p:cNvSpPr txBox="1">
            <a:spLocks noChangeArrowheads="1"/>
          </p:cNvSpPr>
          <p:nvPr/>
        </p:nvSpPr>
        <p:spPr bwMode="auto">
          <a:xfrm>
            <a:off x="3779838" y="1125538"/>
            <a:ext cx="5184775" cy="5584825"/>
          </a:xfrm>
          <a:prstGeom prst="rect">
            <a:avLst/>
          </a:prstGeom>
          <a:solidFill>
            <a:schemeClr val="bg1"/>
          </a:solidFill>
          <a:ln w="9525">
            <a:noFill/>
            <a:miter lim="800000"/>
            <a:headEnd/>
            <a:tailEnd/>
          </a:ln>
          <a:effectLst/>
        </p:spPr>
        <p:txBody>
          <a:bodyPr>
            <a:spAutoFit/>
          </a:bodyPr>
          <a:lstStyle/>
          <a:p>
            <a:pPr indent="533400" algn="just"/>
            <a:r>
              <a:rPr lang="ru-RU" b="1" dirty="0">
                <a:solidFill>
                  <a:srgbClr val="CC0000"/>
                </a:solidFill>
              </a:rPr>
              <a:t>2. Органы государственного пожарного надзора</a:t>
            </a:r>
            <a:r>
              <a:rPr lang="ru-RU" b="1" dirty="0">
                <a:solidFill>
                  <a:srgbClr val="000000"/>
                </a:solidFill>
              </a:rPr>
              <a:t> </a:t>
            </a:r>
            <a:r>
              <a:rPr lang="ru-RU" b="1" dirty="0">
                <a:solidFill>
                  <a:srgbClr val="C00000"/>
                </a:solidFill>
              </a:rPr>
              <a:t>осуществляют</a:t>
            </a:r>
            <a:r>
              <a:rPr lang="ru-RU" b="1" dirty="0">
                <a:solidFill>
                  <a:srgbClr val="000000"/>
                </a:solidFill>
              </a:rPr>
              <a:t> </a:t>
            </a:r>
            <a:r>
              <a:rPr lang="ru-RU" b="1" dirty="0">
                <a:solidFill>
                  <a:srgbClr val="CC0000"/>
                </a:solidFill>
              </a:rPr>
              <a:t>деятельность</a:t>
            </a:r>
            <a:r>
              <a:rPr lang="ru-RU" b="1" dirty="0">
                <a:solidFill>
                  <a:srgbClr val="000000"/>
                </a:solidFill>
              </a:rPr>
              <a:t>, </a:t>
            </a:r>
            <a:r>
              <a:rPr lang="ru-RU" b="1" dirty="0">
                <a:solidFill>
                  <a:srgbClr val="000099"/>
                </a:solidFill>
              </a:rPr>
              <a:t>направленную</a:t>
            </a:r>
            <a:r>
              <a:rPr lang="ru-RU" b="1" dirty="0">
                <a:solidFill>
                  <a:srgbClr val="000000"/>
                </a:solidFill>
              </a:rPr>
              <a:t> на предупреждение, выявление и пресечение нарушений организациями и гражданами требований, установленных законодательством Российской Федерации о пожарной безопасности, </a:t>
            </a:r>
            <a:r>
              <a:rPr lang="ru-RU" b="1" dirty="0">
                <a:solidFill>
                  <a:srgbClr val="000099"/>
                </a:solidFill>
              </a:rPr>
              <a:t>посредством</a:t>
            </a:r>
            <a:r>
              <a:rPr lang="ru-RU" b="1" dirty="0">
                <a:solidFill>
                  <a:srgbClr val="000000"/>
                </a:solidFill>
              </a:rPr>
              <a:t> организации и проведения в установленном порядке проверок деятельности организаций и граждан, состояния используемых (эксплуатируемых) ими объектов защиты, а также на систематическое наблюдение за исполнением требований пожарной безопасности, анализ и прогнозирование состояния исполнения указанных требований при осуществлении организациями и гражданами своей деятельности.</a:t>
            </a:r>
          </a:p>
        </p:txBody>
      </p:sp>
      <p:pic>
        <p:nvPicPr>
          <p:cNvPr id="106501" name="Picture 5"/>
          <p:cNvPicPr>
            <a:picLocks noChangeAspect="1" noChangeArrowheads="1"/>
          </p:cNvPicPr>
          <p:nvPr/>
        </p:nvPicPr>
        <p:blipFill>
          <a:blip r:embed="rId2"/>
          <a:srcRect/>
          <a:stretch>
            <a:fillRect/>
          </a:stretch>
        </p:blipFill>
        <p:spPr bwMode="auto">
          <a:xfrm>
            <a:off x="179388" y="1628775"/>
            <a:ext cx="3505200" cy="3914775"/>
          </a:xfrm>
          <a:prstGeom prst="rect">
            <a:avLst/>
          </a:prstGeom>
          <a:noFill/>
          <a:ln w="9525">
            <a:noFill/>
            <a:miter lim="800000"/>
            <a:headEnd/>
            <a:tailEnd/>
          </a:ln>
          <a:effectLst/>
        </p:spPr>
      </p:pic>
    </p:spTree>
  </p:cSld>
  <p:clrMapOvr>
    <a:masterClrMapping/>
  </p:clrMapOvr>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08546" name="Rectangle 2"/>
          <p:cNvSpPr>
            <a:spLocks noGrp="1" noChangeArrowheads="1"/>
          </p:cNvSpPr>
          <p:nvPr>
            <p:ph type="title"/>
          </p:nvPr>
        </p:nvSpPr>
        <p:spPr>
          <a:xfrm>
            <a:off x="179388" y="188913"/>
            <a:ext cx="8785225" cy="863600"/>
          </a:xfrm>
          <a:gradFill rotWithShape="1">
            <a:gsLst>
              <a:gs pos="0">
                <a:schemeClr val="bg1">
                  <a:gamma/>
                  <a:shade val="46275"/>
                  <a:invGamma/>
                </a:schemeClr>
              </a:gs>
              <a:gs pos="50000">
                <a:schemeClr val="bg1"/>
              </a:gs>
              <a:gs pos="100000">
                <a:schemeClr val="bg1">
                  <a:gamma/>
                  <a:shade val="46275"/>
                  <a:invGamma/>
                </a:schemeClr>
              </a:gs>
            </a:gsLst>
            <a:lin ang="5400000" scaled="1"/>
          </a:gradFill>
          <a:ln/>
        </p:spPr>
        <p:txBody>
          <a:bodyPr/>
          <a:lstStyle/>
          <a:p>
            <a:pPr marL="342900" indent="-342900"/>
            <a:r>
              <a:rPr lang="ru-RU" sz="1600" b="1">
                <a:solidFill>
                  <a:srgbClr val="FFFF00"/>
                </a:solidFill>
                <a:latin typeface="Arial" charset="0"/>
              </a:rPr>
              <a:t>Положение о   федеральном   государственном   пожарном   надзоре, утвержденное   постановлением Правительства Российской Федерации</a:t>
            </a:r>
            <a:br>
              <a:rPr lang="ru-RU" sz="1600" b="1">
                <a:solidFill>
                  <a:srgbClr val="FFFF00"/>
                </a:solidFill>
                <a:latin typeface="Arial" charset="0"/>
              </a:rPr>
            </a:br>
            <a:r>
              <a:rPr lang="ru-RU" sz="1600" b="1">
                <a:solidFill>
                  <a:srgbClr val="FFFF00"/>
                </a:solidFill>
                <a:latin typeface="Arial" charset="0"/>
              </a:rPr>
              <a:t>от 12 апреля 2012 года № 290</a:t>
            </a:r>
          </a:p>
        </p:txBody>
      </p:sp>
      <p:sp>
        <p:nvSpPr>
          <p:cNvPr id="108547" name="Text Box 3"/>
          <p:cNvSpPr txBox="1">
            <a:spLocks noChangeArrowheads="1"/>
          </p:cNvSpPr>
          <p:nvPr/>
        </p:nvSpPr>
        <p:spPr bwMode="auto">
          <a:xfrm>
            <a:off x="3563938" y="1125538"/>
            <a:ext cx="5400675" cy="5584825"/>
          </a:xfrm>
          <a:prstGeom prst="rect">
            <a:avLst/>
          </a:prstGeom>
          <a:solidFill>
            <a:schemeClr val="bg1"/>
          </a:solidFill>
          <a:ln w="9525">
            <a:noFill/>
            <a:miter lim="800000"/>
            <a:headEnd/>
            <a:tailEnd/>
          </a:ln>
          <a:effectLst/>
        </p:spPr>
        <p:txBody>
          <a:bodyPr>
            <a:spAutoFit/>
          </a:bodyPr>
          <a:lstStyle/>
          <a:p>
            <a:pPr indent="533400" algn="just"/>
            <a:r>
              <a:rPr lang="ru-RU" b="1" dirty="0">
                <a:solidFill>
                  <a:srgbClr val="CC0000"/>
                </a:solidFill>
              </a:rPr>
              <a:t>3.</a:t>
            </a:r>
            <a:r>
              <a:rPr lang="ru-RU" b="1" dirty="0">
                <a:solidFill>
                  <a:srgbClr val="000000"/>
                </a:solidFill>
              </a:rPr>
              <a:t> </a:t>
            </a:r>
            <a:r>
              <a:rPr lang="ru-RU" b="1" dirty="0">
                <a:solidFill>
                  <a:srgbClr val="CC0000"/>
                </a:solidFill>
              </a:rPr>
              <a:t>Деятельность</a:t>
            </a:r>
            <a:r>
              <a:rPr lang="ru-RU" b="1" dirty="0">
                <a:solidFill>
                  <a:srgbClr val="000000"/>
                </a:solidFill>
              </a:rPr>
              <a:t> органов государственного пожарного надзора </a:t>
            </a:r>
            <a:r>
              <a:rPr lang="ru-RU" b="1" dirty="0">
                <a:solidFill>
                  <a:srgbClr val="000099"/>
                </a:solidFill>
              </a:rPr>
              <a:t>осуществляется</a:t>
            </a:r>
            <a:r>
              <a:rPr lang="ru-RU" b="1" dirty="0">
                <a:solidFill>
                  <a:srgbClr val="000000"/>
                </a:solidFill>
              </a:rPr>
              <a:t> на основе </a:t>
            </a:r>
            <a:r>
              <a:rPr lang="ru-RU" b="1" dirty="0">
                <a:solidFill>
                  <a:srgbClr val="000099"/>
                </a:solidFill>
              </a:rPr>
              <a:t>подчинения</a:t>
            </a:r>
            <a:r>
              <a:rPr lang="ru-RU" b="1" dirty="0">
                <a:solidFill>
                  <a:srgbClr val="000000"/>
                </a:solidFill>
              </a:rPr>
              <a:t> нижестоящих органов государственного пожарного надзора вышестоящим.</a:t>
            </a:r>
          </a:p>
          <a:p>
            <a:pPr indent="533400" algn="just"/>
            <a:r>
              <a:rPr lang="ru-RU" b="1" dirty="0">
                <a:solidFill>
                  <a:srgbClr val="CC0000"/>
                </a:solidFill>
              </a:rPr>
              <a:t>4.</a:t>
            </a:r>
            <a:r>
              <a:rPr lang="ru-RU" b="1" dirty="0">
                <a:solidFill>
                  <a:srgbClr val="000000"/>
                </a:solidFill>
              </a:rPr>
              <a:t> </a:t>
            </a:r>
            <a:r>
              <a:rPr lang="ru-RU" b="1" dirty="0">
                <a:solidFill>
                  <a:srgbClr val="CC0000"/>
                </a:solidFill>
              </a:rPr>
              <a:t>Органы</a:t>
            </a:r>
            <a:r>
              <a:rPr lang="ru-RU" b="1" dirty="0">
                <a:solidFill>
                  <a:srgbClr val="000000"/>
                </a:solidFill>
              </a:rPr>
              <a:t> государственного пожарного надзора </a:t>
            </a:r>
            <a:r>
              <a:rPr lang="ru-RU" b="1" dirty="0">
                <a:solidFill>
                  <a:srgbClr val="000099"/>
                </a:solidFill>
              </a:rPr>
              <a:t>руководствуются</a:t>
            </a:r>
            <a:r>
              <a:rPr lang="ru-RU" b="1" dirty="0">
                <a:solidFill>
                  <a:srgbClr val="000000"/>
                </a:solidFill>
              </a:rPr>
              <a:t> в своей деятельности Конституцией Российской Федерации, федеральными конституционными законами, федеральными законами, актами Президента Российской Федерации и Правительства Российской Федерации, международными договорами Российской Федерации, нормативными правовыми актами Министерства Российской Федерации по делам гражданской обороны, чрезвычайным ситуациям и ликвидации последствий стихийных бедствий, а также настоящим Положением.</a:t>
            </a:r>
          </a:p>
        </p:txBody>
      </p:sp>
      <p:pic>
        <p:nvPicPr>
          <p:cNvPr id="108548" name="Picture 4"/>
          <p:cNvPicPr>
            <a:picLocks noChangeAspect="1" noChangeArrowheads="1"/>
          </p:cNvPicPr>
          <p:nvPr/>
        </p:nvPicPr>
        <p:blipFill>
          <a:blip r:embed="rId2"/>
          <a:srcRect/>
          <a:stretch>
            <a:fillRect/>
          </a:stretch>
        </p:blipFill>
        <p:spPr bwMode="auto">
          <a:xfrm>
            <a:off x="250825" y="1844675"/>
            <a:ext cx="3081338" cy="4357688"/>
          </a:xfrm>
          <a:prstGeom prst="rect">
            <a:avLst/>
          </a:prstGeom>
          <a:noFill/>
          <a:ln w="76200" cmpd="tri">
            <a:solidFill>
              <a:schemeClr val="hlink"/>
            </a:solidFill>
            <a:miter lim="800000"/>
            <a:headEnd/>
            <a:tailEnd/>
          </a:ln>
          <a:effectLst/>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08547">
                                            <p:txEl>
                                              <p:pRg st="0" end="0"/>
                                            </p:txEl>
                                          </p:spTgt>
                                        </p:tgtEl>
                                        <p:attrNameLst>
                                          <p:attrName>style.visibility</p:attrName>
                                        </p:attrNameLst>
                                      </p:cBhvr>
                                      <p:to>
                                        <p:strVal val="visible"/>
                                      </p:to>
                                    </p:set>
                                    <p:animEffect transition="in" filter="fade">
                                      <p:cBhvr>
                                        <p:cTn id="7" dur="1000"/>
                                        <p:tgtEl>
                                          <p:spTgt spid="108547">
                                            <p:txEl>
                                              <p:pRg st="0" end="0"/>
                                            </p:txEl>
                                          </p:spTgt>
                                        </p:tgtEl>
                                      </p:cBhvr>
                                    </p:animEffect>
                                    <p:anim calcmode="lin" valueType="num">
                                      <p:cBhvr>
                                        <p:cTn id="8" dur="1000" fill="hold"/>
                                        <p:tgtEl>
                                          <p:spTgt spid="108547">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108547">
                                            <p:txEl>
                                              <p:pRg st="0" end="0"/>
                                            </p:txEl>
                                          </p:spTgt>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108547">
                                            <p:txEl>
                                              <p:pRg st="1" end="1"/>
                                            </p:txEl>
                                          </p:spTgt>
                                        </p:tgtEl>
                                        <p:attrNameLst>
                                          <p:attrName>style.visibility</p:attrName>
                                        </p:attrNameLst>
                                      </p:cBhvr>
                                      <p:to>
                                        <p:strVal val="visible"/>
                                      </p:to>
                                    </p:set>
                                    <p:animEffect transition="in" filter="fade">
                                      <p:cBhvr>
                                        <p:cTn id="13" dur="1000"/>
                                        <p:tgtEl>
                                          <p:spTgt spid="108547">
                                            <p:txEl>
                                              <p:pRg st="1" end="1"/>
                                            </p:txEl>
                                          </p:spTgt>
                                        </p:tgtEl>
                                      </p:cBhvr>
                                    </p:animEffect>
                                    <p:anim calcmode="lin" valueType="num">
                                      <p:cBhvr>
                                        <p:cTn id="14" dur="1000" fill="hold"/>
                                        <p:tgtEl>
                                          <p:spTgt spid="108547">
                                            <p:txEl>
                                              <p:pRg st="1" end="1"/>
                                            </p:txEl>
                                          </p:spTgt>
                                        </p:tgtEl>
                                        <p:attrNameLst>
                                          <p:attrName>ppt_x</p:attrName>
                                        </p:attrNameLst>
                                      </p:cBhvr>
                                      <p:tavLst>
                                        <p:tav tm="0">
                                          <p:val>
                                            <p:strVal val="#ppt_x"/>
                                          </p:val>
                                        </p:tav>
                                        <p:tav tm="100000">
                                          <p:val>
                                            <p:strVal val="#ppt_x"/>
                                          </p:val>
                                        </p:tav>
                                      </p:tavLst>
                                    </p:anim>
                                    <p:anim calcmode="lin" valueType="num">
                                      <p:cBhvr>
                                        <p:cTn id="15" dur="1000" fill="hold"/>
                                        <p:tgtEl>
                                          <p:spTgt spid="108547">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09570" name="Rectangle 2"/>
          <p:cNvSpPr>
            <a:spLocks noGrp="1" noChangeArrowheads="1"/>
          </p:cNvSpPr>
          <p:nvPr>
            <p:ph type="title"/>
          </p:nvPr>
        </p:nvSpPr>
        <p:spPr>
          <a:xfrm>
            <a:off x="179388" y="188913"/>
            <a:ext cx="8785225" cy="863600"/>
          </a:xfrm>
          <a:gradFill rotWithShape="1">
            <a:gsLst>
              <a:gs pos="0">
                <a:schemeClr val="bg1">
                  <a:gamma/>
                  <a:shade val="46275"/>
                  <a:invGamma/>
                </a:schemeClr>
              </a:gs>
              <a:gs pos="50000">
                <a:schemeClr val="bg1"/>
              </a:gs>
              <a:gs pos="100000">
                <a:schemeClr val="bg1">
                  <a:gamma/>
                  <a:shade val="46275"/>
                  <a:invGamma/>
                </a:schemeClr>
              </a:gs>
            </a:gsLst>
            <a:lin ang="5400000" scaled="1"/>
          </a:gradFill>
          <a:ln/>
        </p:spPr>
        <p:txBody>
          <a:bodyPr/>
          <a:lstStyle/>
          <a:p>
            <a:pPr marL="342900" indent="-342900"/>
            <a:r>
              <a:rPr lang="ru-RU" sz="1600" b="1">
                <a:solidFill>
                  <a:srgbClr val="FFFF00"/>
                </a:solidFill>
                <a:latin typeface="Arial" charset="0"/>
              </a:rPr>
              <a:t>Положение о   федеральном   государственном   пожарном   надзоре, утвержденное   постановлением Правительства Российской Федерации</a:t>
            </a:r>
            <a:br>
              <a:rPr lang="ru-RU" sz="1600" b="1">
                <a:solidFill>
                  <a:srgbClr val="FFFF00"/>
                </a:solidFill>
                <a:latin typeface="Arial" charset="0"/>
              </a:rPr>
            </a:br>
            <a:r>
              <a:rPr lang="ru-RU" sz="1600" b="1">
                <a:solidFill>
                  <a:srgbClr val="FFFF00"/>
                </a:solidFill>
                <a:latin typeface="Arial" charset="0"/>
              </a:rPr>
              <a:t>от 12 апреля 2012 года № 290</a:t>
            </a:r>
          </a:p>
        </p:txBody>
      </p:sp>
      <p:sp>
        <p:nvSpPr>
          <p:cNvPr id="109571" name="Text Box 3"/>
          <p:cNvSpPr txBox="1">
            <a:spLocks noChangeArrowheads="1"/>
          </p:cNvSpPr>
          <p:nvPr/>
        </p:nvSpPr>
        <p:spPr bwMode="auto">
          <a:xfrm>
            <a:off x="250825" y="1196975"/>
            <a:ext cx="8713788" cy="5226050"/>
          </a:xfrm>
          <a:prstGeom prst="rect">
            <a:avLst/>
          </a:prstGeom>
          <a:solidFill>
            <a:schemeClr val="bg1"/>
          </a:solidFill>
          <a:ln w="9525">
            <a:noFill/>
            <a:miter lim="800000"/>
            <a:headEnd/>
            <a:tailEnd/>
          </a:ln>
          <a:effectLst/>
        </p:spPr>
        <p:txBody>
          <a:bodyPr>
            <a:spAutoFit/>
          </a:bodyPr>
          <a:lstStyle/>
          <a:p>
            <a:pPr indent="533400" algn="just"/>
            <a:r>
              <a:rPr lang="ru-RU" sz="1600" b="1" dirty="0">
                <a:solidFill>
                  <a:srgbClr val="CC0000"/>
                </a:solidFill>
              </a:rPr>
              <a:t>5.</a:t>
            </a:r>
            <a:r>
              <a:rPr lang="ru-RU" sz="1600" b="1" dirty="0">
                <a:solidFill>
                  <a:srgbClr val="000000"/>
                </a:solidFill>
              </a:rPr>
              <a:t> Органы государственного пожарного надзора в рамках своей компетенции:</a:t>
            </a:r>
          </a:p>
          <a:p>
            <a:pPr indent="533400" algn="just"/>
            <a:r>
              <a:rPr lang="ru-RU" sz="1600" b="1" dirty="0">
                <a:solidFill>
                  <a:srgbClr val="CC0000"/>
                </a:solidFill>
              </a:rPr>
              <a:t>а)</a:t>
            </a:r>
            <a:r>
              <a:rPr lang="ru-RU" sz="1600" b="1" dirty="0">
                <a:solidFill>
                  <a:srgbClr val="000000"/>
                </a:solidFill>
              </a:rPr>
              <a:t> организуют и проводят проверки деятельности организаций и граждан, состояния используемых (эксплуатируемых) ими объектов защиты;</a:t>
            </a:r>
          </a:p>
          <a:p>
            <a:pPr indent="533400" algn="just"/>
            <a:r>
              <a:rPr lang="ru-RU" sz="1600" b="1" dirty="0">
                <a:solidFill>
                  <a:srgbClr val="CC0000"/>
                </a:solidFill>
              </a:rPr>
              <a:t>б)</a:t>
            </a:r>
            <a:r>
              <a:rPr lang="ru-RU" sz="1600" b="1" dirty="0">
                <a:solidFill>
                  <a:srgbClr val="000000"/>
                </a:solidFill>
              </a:rPr>
              <a:t> производят в соответствии с законодательством Российской Федерации дознание по делам о пожарах и по делам о нарушениях требований пожарной безопасности;</a:t>
            </a:r>
          </a:p>
          <a:p>
            <a:pPr indent="533400" algn="just"/>
            <a:r>
              <a:rPr lang="ru-RU" sz="1600" b="1" dirty="0">
                <a:solidFill>
                  <a:srgbClr val="CC0000"/>
                </a:solidFill>
              </a:rPr>
              <a:t>в)</a:t>
            </a:r>
            <a:r>
              <a:rPr lang="ru-RU" sz="1600" b="1" dirty="0">
                <a:solidFill>
                  <a:srgbClr val="000000"/>
                </a:solidFill>
              </a:rPr>
              <a:t> ведут в установленном порядке производство по делам об административных правонарушениях в области пожарной безопасности;</a:t>
            </a:r>
          </a:p>
          <a:p>
            <a:pPr indent="533400" algn="just"/>
            <a:r>
              <a:rPr lang="ru-RU" sz="1600" b="1" dirty="0">
                <a:solidFill>
                  <a:srgbClr val="CC0000"/>
                </a:solidFill>
              </a:rPr>
              <a:t>г)</a:t>
            </a:r>
            <a:r>
              <a:rPr lang="ru-RU" sz="1600" b="1" dirty="0">
                <a:solidFill>
                  <a:srgbClr val="000000"/>
                </a:solidFill>
              </a:rPr>
              <a:t> осуществляют официальный статистический учет и ведение государственной статистической отчетности по пожарам и их последствиям;</a:t>
            </a:r>
          </a:p>
          <a:p>
            <a:pPr indent="533400" algn="just"/>
            <a:r>
              <a:rPr lang="ru-RU" sz="1600" b="1" dirty="0" err="1">
                <a:solidFill>
                  <a:srgbClr val="CC0000"/>
                </a:solidFill>
              </a:rPr>
              <a:t>д</a:t>
            </a:r>
            <a:r>
              <a:rPr lang="ru-RU" sz="1600" b="1" dirty="0">
                <a:solidFill>
                  <a:srgbClr val="CC0000"/>
                </a:solidFill>
              </a:rPr>
              <a:t>)</a:t>
            </a:r>
            <a:r>
              <a:rPr lang="ru-RU" sz="1600" b="1" dirty="0">
                <a:solidFill>
                  <a:srgbClr val="000000"/>
                </a:solidFill>
              </a:rPr>
              <a:t> осуществляют взаимодействие с федеральными органами исполнительной власти, в том числе с органами государственного контроля (надзора), органами исполнительной власти субъектов Российской Федерации, органами местного самоуправления, общественными объединениями и организациями, по вопросам обеспечения пожарной безопасности;</a:t>
            </a:r>
          </a:p>
          <a:p>
            <a:pPr indent="533400" algn="just"/>
            <a:r>
              <a:rPr lang="ru-RU" sz="1600" b="1" dirty="0">
                <a:solidFill>
                  <a:srgbClr val="CC0000"/>
                </a:solidFill>
              </a:rPr>
              <a:t>е)</a:t>
            </a:r>
            <a:r>
              <a:rPr lang="ru-RU" sz="1600" b="1" dirty="0">
                <a:solidFill>
                  <a:srgbClr val="000000"/>
                </a:solidFill>
              </a:rPr>
              <a:t> рассматривают обращения и жалобы организаций и граждан по вопросам обеспечения пожарной безопасности;</a:t>
            </a:r>
          </a:p>
          <a:p>
            <a:pPr indent="533400" algn="just"/>
            <a:r>
              <a:rPr lang="ru-RU" sz="1600" b="1" dirty="0">
                <a:solidFill>
                  <a:srgbClr val="CC0000"/>
                </a:solidFill>
              </a:rPr>
              <a:t>ж)</a:t>
            </a:r>
            <a:r>
              <a:rPr lang="ru-RU" sz="1600" b="1" dirty="0">
                <a:solidFill>
                  <a:srgbClr val="000000"/>
                </a:solidFill>
              </a:rPr>
              <a:t> осуществляют прием и учет уведомлений о начале осуществления юридическими лицами и индивидуальными предпринимателями отдельных видов работ и услуг по перечню, утвержденному Правительством Российской Федерации.</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09571">
                                            <p:txEl>
                                              <p:pRg st="1" end="1"/>
                                            </p:txEl>
                                          </p:spTgt>
                                        </p:tgtEl>
                                        <p:attrNameLst>
                                          <p:attrName>style.visibility</p:attrName>
                                        </p:attrNameLst>
                                      </p:cBhvr>
                                      <p:to>
                                        <p:strVal val="visible"/>
                                      </p:to>
                                    </p:set>
                                    <p:animEffect transition="in" filter="fade">
                                      <p:cBhvr>
                                        <p:cTn id="7" dur="1000"/>
                                        <p:tgtEl>
                                          <p:spTgt spid="109571">
                                            <p:txEl>
                                              <p:pRg st="1" end="1"/>
                                            </p:txEl>
                                          </p:spTgt>
                                        </p:tgtEl>
                                      </p:cBhvr>
                                    </p:animEffect>
                                    <p:anim calcmode="lin" valueType="num">
                                      <p:cBhvr>
                                        <p:cTn id="8" dur="1000" fill="hold"/>
                                        <p:tgtEl>
                                          <p:spTgt spid="109571">
                                            <p:txEl>
                                              <p:pRg st="1" end="1"/>
                                            </p:txEl>
                                          </p:spTgt>
                                        </p:tgtEl>
                                        <p:attrNameLst>
                                          <p:attrName>ppt_x</p:attrName>
                                        </p:attrNameLst>
                                      </p:cBhvr>
                                      <p:tavLst>
                                        <p:tav tm="0">
                                          <p:val>
                                            <p:strVal val="#ppt_x"/>
                                          </p:val>
                                        </p:tav>
                                        <p:tav tm="100000">
                                          <p:val>
                                            <p:strVal val="#ppt_x"/>
                                          </p:val>
                                        </p:tav>
                                      </p:tavLst>
                                    </p:anim>
                                    <p:anim calcmode="lin" valueType="num">
                                      <p:cBhvr>
                                        <p:cTn id="9" dur="1000" fill="hold"/>
                                        <p:tgtEl>
                                          <p:spTgt spid="109571">
                                            <p:txEl>
                                              <p:pRg st="1" end="1"/>
                                            </p:txEl>
                                          </p:spTgt>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109571">
                                            <p:txEl>
                                              <p:pRg st="2" end="2"/>
                                            </p:txEl>
                                          </p:spTgt>
                                        </p:tgtEl>
                                        <p:attrNameLst>
                                          <p:attrName>style.visibility</p:attrName>
                                        </p:attrNameLst>
                                      </p:cBhvr>
                                      <p:to>
                                        <p:strVal val="visible"/>
                                      </p:to>
                                    </p:set>
                                    <p:animEffect transition="in" filter="fade">
                                      <p:cBhvr>
                                        <p:cTn id="13" dur="1000"/>
                                        <p:tgtEl>
                                          <p:spTgt spid="109571">
                                            <p:txEl>
                                              <p:pRg st="2" end="2"/>
                                            </p:txEl>
                                          </p:spTgt>
                                        </p:tgtEl>
                                      </p:cBhvr>
                                    </p:animEffect>
                                    <p:anim calcmode="lin" valueType="num">
                                      <p:cBhvr>
                                        <p:cTn id="14" dur="1000" fill="hold"/>
                                        <p:tgtEl>
                                          <p:spTgt spid="109571">
                                            <p:txEl>
                                              <p:pRg st="2" end="2"/>
                                            </p:txEl>
                                          </p:spTgt>
                                        </p:tgtEl>
                                        <p:attrNameLst>
                                          <p:attrName>ppt_x</p:attrName>
                                        </p:attrNameLst>
                                      </p:cBhvr>
                                      <p:tavLst>
                                        <p:tav tm="0">
                                          <p:val>
                                            <p:strVal val="#ppt_x"/>
                                          </p:val>
                                        </p:tav>
                                        <p:tav tm="100000">
                                          <p:val>
                                            <p:strVal val="#ppt_x"/>
                                          </p:val>
                                        </p:tav>
                                      </p:tavLst>
                                    </p:anim>
                                    <p:anim calcmode="lin" valueType="num">
                                      <p:cBhvr>
                                        <p:cTn id="15" dur="1000" fill="hold"/>
                                        <p:tgtEl>
                                          <p:spTgt spid="109571">
                                            <p:txEl>
                                              <p:pRg st="2" end="2"/>
                                            </p:txEl>
                                          </p:spTgt>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nodeType="afterEffect">
                                  <p:stCondLst>
                                    <p:cond delay="0"/>
                                  </p:stCondLst>
                                  <p:childTnLst>
                                    <p:set>
                                      <p:cBhvr>
                                        <p:cTn id="18" dur="1" fill="hold">
                                          <p:stCondLst>
                                            <p:cond delay="0"/>
                                          </p:stCondLst>
                                        </p:cTn>
                                        <p:tgtEl>
                                          <p:spTgt spid="109571">
                                            <p:txEl>
                                              <p:pRg st="3" end="3"/>
                                            </p:txEl>
                                          </p:spTgt>
                                        </p:tgtEl>
                                        <p:attrNameLst>
                                          <p:attrName>style.visibility</p:attrName>
                                        </p:attrNameLst>
                                      </p:cBhvr>
                                      <p:to>
                                        <p:strVal val="visible"/>
                                      </p:to>
                                    </p:set>
                                    <p:animEffect transition="in" filter="fade">
                                      <p:cBhvr>
                                        <p:cTn id="19" dur="1000"/>
                                        <p:tgtEl>
                                          <p:spTgt spid="109571">
                                            <p:txEl>
                                              <p:pRg st="3" end="3"/>
                                            </p:txEl>
                                          </p:spTgt>
                                        </p:tgtEl>
                                      </p:cBhvr>
                                    </p:animEffect>
                                    <p:anim calcmode="lin" valueType="num">
                                      <p:cBhvr>
                                        <p:cTn id="20" dur="1000" fill="hold"/>
                                        <p:tgtEl>
                                          <p:spTgt spid="109571">
                                            <p:txEl>
                                              <p:pRg st="3" end="3"/>
                                            </p:txEl>
                                          </p:spTgt>
                                        </p:tgtEl>
                                        <p:attrNameLst>
                                          <p:attrName>ppt_x</p:attrName>
                                        </p:attrNameLst>
                                      </p:cBhvr>
                                      <p:tavLst>
                                        <p:tav tm="0">
                                          <p:val>
                                            <p:strVal val="#ppt_x"/>
                                          </p:val>
                                        </p:tav>
                                        <p:tav tm="100000">
                                          <p:val>
                                            <p:strVal val="#ppt_x"/>
                                          </p:val>
                                        </p:tav>
                                      </p:tavLst>
                                    </p:anim>
                                    <p:anim calcmode="lin" valueType="num">
                                      <p:cBhvr>
                                        <p:cTn id="21" dur="1000" fill="hold"/>
                                        <p:tgtEl>
                                          <p:spTgt spid="109571">
                                            <p:txEl>
                                              <p:pRg st="3" end="3"/>
                                            </p:txEl>
                                          </p:spTgt>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2" presetClass="entr" presetSubtype="0" fill="hold" nodeType="afterEffect">
                                  <p:stCondLst>
                                    <p:cond delay="0"/>
                                  </p:stCondLst>
                                  <p:childTnLst>
                                    <p:set>
                                      <p:cBhvr>
                                        <p:cTn id="24" dur="1" fill="hold">
                                          <p:stCondLst>
                                            <p:cond delay="0"/>
                                          </p:stCondLst>
                                        </p:cTn>
                                        <p:tgtEl>
                                          <p:spTgt spid="109571">
                                            <p:txEl>
                                              <p:pRg st="4" end="4"/>
                                            </p:txEl>
                                          </p:spTgt>
                                        </p:tgtEl>
                                        <p:attrNameLst>
                                          <p:attrName>style.visibility</p:attrName>
                                        </p:attrNameLst>
                                      </p:cBhvr>
                                      <p:to>
                                        <p:strVal val="visible"/>
                                      </p:to>
                                    </p:set>
                                    <p:animEffect transition="in" filter="fade">
                                      <p:cBhvr>
                                        <p:cTn id="25" dur="1000"/>
                                        <p:tgtEl>
                                          <p:spTgt spid="109571">
                                            <p:txEl>
                                              <p:pRg st="4" end="4"/>
                                            </p:txEl>
                                          </p:spTgt>
                                        </p:tgtEl>
                                      </p:cBhvr>
                                    </p:animEffect>
                                    <p:anim calcmode="lin" valueType="num">
                                      <p:cBhvr>
                                        <p:cTn id="26" dur="1000" fill="hold"/>
                                        <p:tgtEl>
                                          <p:spTgt spid="109571">
                                            <p:txEl>
                                              <p:pRg st="4" end="4"/>
                                            </p:txEl>
                                          </p:spTgt>
                                        </p:tgtEl>
                                        <p:attrNameLst>
                                          <p:attrName>ppt_x</p:attrName>
                                        </p:attrNameLst>
                                      </p:cBhvr>
                                      <p:tavLst>
                                        <p:tav tm="0">
                                          <p:val>
                                            <p:strVal val="#ppt_x"/>
                                          </p:val>
                                        </p:tav>
                                        <p:tav tm="100000">
                                          <p:val>
                                            <p:strVal val="#ppt_x"/>
                                          </p:val>
                                        </p:tav>
                                      </p:tavLst>
                                    </p:anim>
                                    <p:anim calcmode="lin" valueType="num">
                                      <p:cBhvr>
                                        <p:cTn id="27" dur="1000" fill="hold"/>
                                        <p:tgtEl>
                                          <p:spTgt spid="109571">
                                            <p:txEl>
                                              <p:pRg st="4" end="4"/>
                                            </p:txEl>
                                          </p:spTgt>
                                        </p:tgtEl>
                                        <p:attrNameLst>
                                          <p:attrName>ppt_y</p:attrName>
                                        </p:attrNameLst>
                                      </p:cBhvr>
                                      <p:tavLst>
                                        <p:tav tm="0">
                                          <p:val>
                                            <p:strVal val="#ppt_y+.1"/>
                                          </p:val>
                                        </p:tav>
                                        <p:tav tm="100000">
                                          <p:val>
                                            <p:strVal val="#ppt_y"/>
                                          </p:val>
                                        </p:tav>
                                      </p:tavLst>
                                    </p:anim>
                                  </p:childTnLst>
                                </p:cTn>
                              </p:par>
                            </p:childTnLst>
                          </p:cTn>
                        </p:par>
                        <p:par>
                          <p:cTn id="28" fill="hold">
                            <p:stCondLst>
                              <p:cond delay="4000"/>
                            </p:stCondLst>
                            <p:childTnLst>
                              <p:par>
                                <p:cTn id="29" presetID="42" presetClass="entr" presetSubtype="0" fill="hold" nodeType="afterEffect">
                                  <p:stCondLst>
                                    <p:cond delay="0"/>
                                  </p:stCondLst>
                                  <p:childTnLst>
                                    <p:set>
                                      <p:cBhvr>
                                        <p:cTn id="30" dur="1" fill="hold">
                                          <p:stCondLst>
                                            <p:cond delay="0"/>
                                          </p:stCondLst>
                                        </p:cTn>
                                        <p:tgtEl>
                                          <p:spTgt spid="109571">
                                            <p:txEl>
                                              <p:pRg st="5" end="5"/>
                                            </p:txEl>
                                          </p:spTgt>
                                        </p:tgtEl>
                                        <p:attrNameLst>
                                          <p:attrName>style.visibility</p:attrName>
                                        </p:attrNameLst>
                                      </p:cBhvr>
                                      <p:to>
                                        <p:strVal val="visible"/>
                                      </p:to>
                                    </p:set>
                                    <p:animEffect transition="in" filter="fade">
                                      <p:cBhvr>
                                        <p:cTn id="31" dur="1000"/>
                                        <p:tgtEl>
                                          <p:spTgt spid="109571">
                                            <p:txEl>
                                              <p:pRg st="5" end="5"/>
                                            </p:txEl>
                                          </p:spTgt>
                                        </p:tgtEl>
                                      </p:cBhvr>
                                    </p:animEffect>
                                    <p:anim calcmode="lin" valueType="num">
                                      <p:cBhvr>
                                        <p:cTn id="32" dur="1000" fill="hold"/>
                                        <p:tgtEl>
                                          <p:spTgt spid="109571">
                                            <p:txEl>
                                              <p:pRg st="5" end="5"/>
                                            </p:txEl>
                                          </p:spTgt>
                                        </p:tgtEl>
                                        <p:attrNameLst>
                                          <p:attrName>ppt_x</p:attrName>
                                        </p:attrNameLst>
                                      </p:cBhvr>
                                      <p:tavLst>
                                        <p:tav tm="0">
                                          <p:val>
                                            <p:strVal val="#ppt_x"/>
                                          </p:val>
                                        </p:tav>
                                        <p:tav tm="100000">
                                          <p:val>
                                            <p:strVal val="#ppt_x"/>
                                          </p:val>
                                        </p:tav>
                                      </p:tavLst>
                                    </p:anim>
                                    <p:anim calcmode="lin" valueType="num">
                                      <p:cBhvr>
                                        <p:cTn id="33" dur="1000" fill="hold"/>
                                        <p:tgtEl>
                                          <p:spTgt spid="109571">
                                            <p:txEl>
                                              <p:pRg st="5" end="5"/>
                                            </p:txEl>
                                          </p:spTgt>
                                        </p:tgtEl>
                                        <p:attrNameLst>
                                          <p:attrName>ppt_y</p:attrName>
                                        </p:attrNameLst>
                                      </p:cBhvr>
                                      <p:tavLst>
                                        <p:tav tm="0">
                                          <p:val>
                                            <p:strVal val="#ppt_y+.1"/>
                                          </p:val>
                                        </p:tav>
                                        <p:tav tm="100000">
                                          <p:val>
                                            <p:strVal val="#ppt_y"/>
                                          </p:val>
                                        </p:tav>
                                      </p:tavLst>
                                    </p:anim>
                                  </p:childTnLst>
                                </p:cTn>
                              </p:par>
                            </p:childTnLst>
                          </p:cTn>
                        </p:par>
                        <p:par>
                          <p:cTn id="34" fill="hold">
                            <p:stCondLst>
                              <p:cond delay="5000"/>
                            </p:stCondLst>
                            <p:childTnLst>
                              <p:par>
                                <p:cTn id="35" presetID="42" presetClass="entr" presetSubtype="0" fill="hold" nodeType="afterEffect">
                                  <p:stCondLst>
                                    <p:cond delay="0"/>
                                  </p:stCondLst>
                                  <p:childTnLst>
                                    <p:set>
                                      <p:cBhvr>
                                        <p:cTn id="36" dur="1" fill="hold">
                                          <p:stCondLst>
                                            <p:cond delay="0"/>
                                          </p:stCondLst>
                                        </p:cTn>
                                        <p:tgtEl>
                                          <p:spTgt spid="109571">
                                            <p:txEl>
                                              <p:pRg st="6" end="6"/>
                                            </p:txEl>
                                          </p:spTgt>
                                        </p:tgtEl>
                                        <p:attrNameLst>
                                          <p:attrName>style.visibility</p:attrName>
                                        </p:attrNameLst>
                                      </p:cBhvr>
                                      <p:to>
                                        <p:strVal val="visible"/>
                                      </p:to>
                                    </p:set>
                                    <p:animEffect transition="in" filter="fade">
                                      <p:cBhvr>
                                        <p:cTn id="37" dur="1000"/>
                                        <p:tgtEl>
                                          <p:spTgt spid="109571">
                                            <p:txEl>
                                              <p:pRg st="6" end="6"/>
                                            </p:txEl>
                                          </p:spTgt>
                                        </p:tgtEl>
                                      </p:cBhvr>
                                    </p:animEffect>
                                    <p:anim calcmode="lin" valueType="num">
                                      <p:cBhvr>
                                        <p:cTn id="38" dur="1000" fill="hold"/>
                                        <p:tgtEl>
                                          <p:spTgt spid="109571">
                                            <p:txEl>
                                              <p:pRg st="6" end="6"/>
                                            </p:txEl>
                                          </p:spTgt>
                                        </p:tgtEl>
                                        <p:attrNameLst>
                                          <p:attrName>ppt_x</p:attrName>
                                        </p:attrNameLst>
                                      </p:cBhvr>
                                      <p:tavLst>
                                        <p:tav tm="0">
                                          <p:val>
                                            <p:strVal val="#ppt_x"/>
                                          </p:val>
                                        </p:tav>
                                        <p:tav tm="100000">
                                          <p:val>
                                            <p:strVal val="#ppt_x"/>
                                          </p:val>
                                        </p:tav>
                                      </p:tavLst>
                                    </p:anim>
                                    <p:anim calcmode="lin" valueType="num">
                                      <p:cBhvr>
                                        <p:cTn id="39" dur="1000" fill="hold"/>
                                        <p:tgtEl>
                                          <p:spTgt spid="109571">
                                            <p:txEl>
                                              <p:pRg st="6" end="6"/>
                                            </p:txEl>
                                          </p:spTgt>
                                        </p:tgtEl>
                                        <p:attrNameLst>
                                          <p:attrName>ppt_y</p:attrName>
                                        </p:attrNameLst>
                                      </p:cBhvr>
                                      <p:tavLst>
                                        <p:tav tm="0">
                                          <p:val>
                                            <p:strVal val="#ppt_y+.1"/>
                                          </p:val>
                                        </p:tav>
                                        <p:tav tm="100000">
                                          <p:val>
                                            <p:strVal val="#ppt_y"/>
                                          </p:val>
                                        </p:tav>
                                      </p:tavLst>
                                    </p:anim>
                                  </p:childTnLst>
                                </p:cTn>
                              </p:par>
                            </p:childTnLst>
                          </p:cTn>
                        </p:par>
                        <p:par>
                          <p:cTn id="40" fill="hold">
                            <p:stCondLst>
                              <p:cond delay="6000"/>
                            </p:stCondLst>
                            <p:childTnLst>
                              <p:par>
                                <p:cTn id="41" presetID="42" presetClass="entr" presetSubtype="0" fill="hold" nodeType="afterEffect">
                                  <p:stCondLst>
                                    <p:cond delay="0"/>
                                  </p:stCondLst>
                                  <p:childTnLst>
                                    <p:set>
                                      <p:cBhvr>
                                        <p:cTn id="42" dur="1" fill="hold">
                                          <p:stCondLst>
                                            <p:cond delay="0"/>
                                          </p:stCondLst>
                                        </p:cTn>
                                        <p:tgtEl>
                                          <p:spTgt spid="109571">
                                            <p:txEl>
                                              <p:pRg st="7" end="7"/>
                                            </p:txEl>
                                          </p:spTgt>
                                        </p:tgtEl>
                                        <p:attrNameLst>
                                          <p:attrName>style.visibility</p:attrName>
                                        </p:attrNameLst>
                                      </p:cBhvr>
                                      <p:to>
                                        <p:strVal val="visible"/>
                                      </p:to>
                                    </p:set>
                                    <p:animEffect transition="in" filter="fade">
                                      <p:cBhvr>
                                        <p:cTn id="43" dur="1000"/>
                                        <p:tgtEl>
                                          <p:spTgt spid="109571">
                                            <p:txEl>
                                              <p:pRg st="7" end="7"/>
                                            </p:txEl>
                                          </p:spTgt>
                                        </p:tgtEl>
                                      </p:cBhvr>
                                    </p:animEffect>
                                    <p:anim calcmode="lin" valueType="num">
                                      <p:cBhvr>
                                        <p:cTn id="44" dur="1000" fill="hold"/>
                                        <p:tgtEl>
                                          <p:spTgt spid="109571">
                                            <p:txEl>
                                              <p:pRg st="7" end="7"/>
                                            </p:txEl>
                                          </p:spTgt>
                                        </p:tgtEl>
                                        <p:attrNameLst>
                                          <p:attrName>ppt_x</p:attrName>
                                        </p:attrNameLst>
                                      </p:cBhvr>
                                      <p:tavLst>
                                        <p:tav tm="0">
                                          <p:val>
                                            <p:strVal val="#ppt_x"/>
                                          </p:val>
                                        </p:tav>
                                        <p:tav tm="100000">
                                          <p:val>
                                            <p:strVal val="#ppt_x"/>
                                          </p:val>
                                        </p:tav>
                                      </p:tavLst>
                                    </p:anim>
                                    <p:anim calcmode="lin" valueType="num">
                                      <p:cBhvr>
                                        <p:cTn id="45" dur="1000" fill="hold"/>
                                        <p:tgtEl>
                                          <p:spTgt spid="109571">
                                            <p:txEl>
                                              <p:pRg st="7" end="7"/>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Содержимое 2"/>
          <p:cNvSpPr>
            <a:spLocks noGrp="1"/>
          </p:cNvSpPr>
          <p:nvPr>
            <p:ph idx="1"/>
          </p:nvPr>
        </p:nvSpPr>
        <p:spPr/>
        <p:txBody>
          <a:bodyPr/>
          <a:lstStyle/>
          <a:p>
            <a:endParaRPr lang="ru-RU"/>
          </a:p>
        </p:txBody>
      </p:sp>
      <p:pic>
        <p:nvPicPr>
          <p:cNvPr id="3075" name="Picture 3" descr="H:\Пожары\VTS_01_1.VOB_snapshot_02.13_[2015.10.07_15.17.16].jpg"/>
          <p:cNvPicPr>
            <a:picLocks noChangeAspect="1" noChangeArrowheads="1"/>
          </p:cNvPicPr>
          <p:nvPr/>
        </p:nvPicPr>
        <p:blipFill>
          <a:blip r:embed="rId2"/>
          <a:srcRect/>
          <a:stretch>
            <a:fillRect/>
          </a:stretch>
        </p:blipFill>
        <p:spPr bwMode="auto">
          <a:xfrm>
            <a:off x="0" y="0"/>
            <a:ext cx="9144000" cy="6858000"/>
          </a:xfrm>
          <a:prstGeom prst="rect">
            <a:avLst/>
          </a:prstGeom>
          <a:noFill/>
        </p:spPr>
      </p:pic>
      <p:pic>
        <p:nvPicPr>
          <p:cNvPr id="3076" name="Picture 4" descr="H:\Пожары\VTS_01_1.VOB_snapshot_01.06_[2015.10.07_15.15.20].jpg"/>
          <p:cNvPicPr>
            <a:picLocks noChangeAspect="1" noChangeArrowheads="1"/>
          </p:cNvPicPr>
          <p:nvPr/>
        </p:nvPicPr>
        <p:blipFill>
          <a:blip r:embed="rId3"/>
          <a:srcRect/>
          <a:stretch>
            <a:fillRect/>
          </a:stretch>
        </p:blipFill>
        <p:spPr bwMode="auto">
          <a:xfrm>
            <a:off x="1384673" y="0"/>
            <a:ext cx="7759328" cy="4953000"/>
          </a:xfrm>
          <a:prstGeom prst="rect">
            <a:avLst/>
          </a:prstGeom>
          <a:noFill/>
        </p:spPr>
      </p:pic>
      <p:pic>
        <p:nvPicPr>
          <p:cNvPr id="3077" name="Picture 5" descr="H:\Пожары\VTS_01_1.VOB_snapshot_01.15_[2015.10.07_15.15.38].jpg"/>
          <p:cNvPicPr>
            <a:picLocks noChangeAspect="1" noChangeArrowheads="1"/>
          </p:cNvPicPr>
          <p:nvPr/>
        </p:nvPicPr>
        <p:blipFill>
          <a:blip r:embed="rId4"/>
          <a:srcRect/>
          <a:stretch>
            <a:fillRect/>
          </a:stretch>
        </p:blipFill>
        <p:spPr bwMode="auto">
          <a:xfrm>
            <a:off x="0" y="1600200"/>
            <a:ext cx="7924800" cy="525780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3076"/>
                                        </p:tgtEl>
                                        <p:attrNameLst>
                                          <p:attrName>style.visibility</p:attrName>
                                        </p:attrNameLst>
                                      </p:cBhvr>
                                      <p:to>
                                        <p:strVal val="visible"/>
                                      </p:to>
                                    </p:set>
                                    <p:animEffect transition="in" filter="diamond(in)">
                                      <p:cBhvr>
                                        <p:cTn id="7" dur="2000"/>
                                        <p:tgtEl>
                                          <p:spTgt spid="3076"/>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nodeType="clickEffect">
                                  <p:stCondLst>
                                    <p:cond delay="0"/>
                                  </p:stCondLst>
                                  <p:childTnLst>
                                    <p:set>
                                      <p:cBhvr>
                                        <p:cTn id="11" dur="1" fill="hold">
                                          <p:stCondLst>
                                            <p:cond delay="0"/>
                                          </p:stCondLst>
                                        </p:cTn>
                                        <p:tgtEl>
                                          <p:spTgt spid="3077"/>
                                        </p:tgtEl>
                                        <p:attrNameLst>
                                          <p:attrName>style.visibility</p:attrName>
                                        </p:attrNameLst>
                                      </p:cBhvr>
                                      <p:to>
                                        <p:strVal val="visible"/>
                                      </p:to>
                                    </p:set>
                                    <p:animEffect transition="in" filter="diamond(in)">
                                      <p:cBhvr>
                                        <p:cTn id="12" dur="2000"/>
                                        <p:tgtEl>
                                          <p:spTgt spid="30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10594" name="Rectangle 2"/>
          <p:cNvSpPr>
            <a:spLocks noGrp="1" noChangeArrowheads="1"/>
          </p:cNvSpPr>
          <p:nvPr>
            <p:ph type="title"/>
          </p:nvPr>
        </p:nvSpPr>
        <p:spPr>
          <a:xfrm>
            <a:off x="179388" y="188913"/>
            <a:ext cx="8785225" cy="863600"/>
          </a:xfrm>
          <a:gradFill rotWithShape="1">
            <a:gsLst>
              <a:gs pos="0">
                <a:schemeClr val="bg1">
                  <a:gamma/>
                  <a:shade val="46275"/>
                  <a:invGamma/>
                </a:schemeClr>
              </a:gs>
              <a:gs pos="50000">
                <a:schemeClr val="bg1"/>
              </a:gs>
              <a:gs pos="100000">
                <a:schemeClr val="bg1">
                  <a:gamma/>
                  <a:shade val="46275"/>
                  <a:invGamma/>
                </a:schemeClr>
              </a:gs>
            </a:gsLst>
            <a:lin ang="5400000" scaled="1"/>
          </a:gradFill>
          <a:ln/>
        </p:spPr>
        <p:txBody>
          <a:bodyPr/>
          <a:lstStyle/>
          <a:p>
            <a:pPr marL="342900" indent="-342900"/>
            <a:r>
              <a:rPr lang="ru-RU" sz="1600" b="1">
                <a:solidFill>
                  <a:srgbClr val="FFFF00"/>
                </a:solidFill>
                <a:latin typeface="Arial" charset="0"/>
              </a:rPr>
              <a:t>Положение о   федеральном   государственном   пожарном   надзоре, утвержденное   постановлением Правительства Российской Федерации</a:t>
            </a:r>
            <a:br>
              <a:rPr lang="ru-RU" sz="1600" b="1">
                <a:solidFill>
                  <a:srgbClr val="FFFF00"/>
                </a:solidFill>
                <a:latin typeface="Arial" charset="0"/>
              </a:rPr>
            </a:br>
            <a:r>
              <a:rPr lang="ru-RU" sz="1600" b="1">
                <a:solidFill>
                  <a:srgbClr val="FFFF00"/>
                </a:solidFill>
                <a:latin typeface="Arial" charset="0"/>
              </a:rPr>
              <a:t>от 12 апреля 2012 года № 290</a:t>
            </a:r>
          </a:p>
        </p:txBody>
      </p:sp>
      <p:sp>
        <p:nvSpPr>
          <p:cNvPr id="110595" name="Text Box 3"/>
          <p:cNvSpPr txBox="1">
            <a:spLocks noChangeArrowheads="1"/>
          </p:cNvSpPr>
          <p:nvPr/>
        </p:nvSpPr>
        <p:spPr bwMode="auto">
          <a:xfrm>
            <a:off x="179388" y="1125538"/>
            <a:ext cx="8785225" cy="2225675"/>
          </a:xfrm>
          <a:prstGeom prst="rect">
            <a:avLst/>
          </a:prstGeom>
          <a:solidFill>
            <a:schemeClr val="bg1"/>
          </a:solidFill>
          <a:ln w="9525">
            <a:noFill/>
            <a:miter lim="800000"/>
            <a:headEnd/>
            <a:tailEnd/>
          </a:ln>
          <a:effectLst/>
        </p:spPr>
        <p:txBody>
          <a:bodyPr>
            <a:spAutoFit/>
          </a:bodyPr>
          <a:lstStyle/>
          <a:p>
            <a:pPr indent="533400" algn="just"/>
            <a:r>
              <a:rPr lang="ru-RU" sz="2000" b="1" dirty="0">
                <a:solidFill>
                  <a:srgbClr val="CC0000"/>
                </a:solidFill>
              </a:rPr>
              <a:t>6.</a:t>
            </a:r>
            <a:r>
              <a:rPr lang="ru-RU" sz="2000" b="1" dirty="0">
                <a:solidFill>
                  <a:srgbClr val="000000"/>
                </a:solidFill>
              </a:rPr>
              <a:t> </a:t>
            </a:r>
            <a:r>
              <a:rPr lang="ru-RU" sz="2000" b="1" dirty="0">
                <a:solidFill>
                  <a:srgbClr val="CC0000"/>
                </a:solidFill>
              </a:rPr>
              <a:t>Орган</a:t>
            </a:r>
            <a:r>
              <a:rPr lang="ru-RU" sz="2000" b="1" dirty="0">
                <a:solidFill>
                  <a:srgbClr val="000000"/>
                </a:solidFill>
              </a:rPr>
              <a:t> государственного пожарного надзора </a:t>
            </a:r>
            <a:r>
              <a:rPr lang="ru-RU" sz="2000" b="1" dirty="0">
                <a:solidFill>
                  <a:srgbClr val="000099"/>
                </a:solidFill>
              </a:rPr>
              <a:t>может</a:t>
            </a:r>
            <a:r>
              <a:rPr lang="ru-RU" sz="2000" b="1" dirty="0">
                <a:solidFill>
                  <a:srgbClr val="000000"/>
                </a:solidFill>
              </a:rPr>
              <a:t> </a:t>
            </a:r>
            <a:r>
              <a:rPr lang="ru-RU" sz="2000" b="1" dirty="0">
                <a:solidFill>
                  <a:srgbClr val="000099"/>
                </a:solidFill>
              </a:rPr>
              <a:t>привлекаться</a:t>
            </a:r>
            <a:r>
              <a:rPr lang="ru-RU" sz="2000" b="1" dirty="0">
                <a:solidFill>
                  <a:srgbClr val="000000"/>
                </a:solidFill>
              </a:rPr>
              <a:t> судом </a:t>
            </a:r>
            <a:r>
              <a:rPr lang="ru-RU" sz="2000" b="1" dirty="0">
                <a:solidFill>
                  <a:srgbClr val="000099"/>
                </a:solidFill>
              </a:rPr>
              <a:t>к участию</a:t>
            </a:r>
            <a:r>
              <a:rPr lang="ru-RU" sz="2000" b="1" dirty="0">
                <a:solidFill>
                  <a:srgbClr val="000000"/>
                </a:solidFill>
              </a:rPr>
              <a:t> в деле </a:t>
            </a:r>
            <a:r>
              <a:rPr lang="ru-RU" sz="2000" b="1" dirty="0">
                <a:solidFill>
                  <a:srgbClr val="000099"/>
                </a:solidFill>
              </a:rPr>
              <a:t>для дачи заключения</a:t>
            </a:r>
            <a:r>
              <a:rPr lang="ru-RU" sz="2000" b="1" dirty="0">
                <a:solidFill>
                  <a:srgbClr val="000000"/>
                </a:solidFill>
              </a:rPr>
              <a:t> по иску о возмещении вреда, причиненного жизни, здоровью людей, вреда, причиненного животным, растениям, окружающей среде, имуществу физических и юридических лиц, государственному или муниципальному имуществу вследствие нарушений требований пожарной безопасности.</a:t>
            </a:r>
          </a:p>
        </p:txBody>
      </p:sp>
      <p:pic>
        <p:nvPicPr>
          <p:cNvPr id="110596" name="Picture 4"/>
          <p:cNvPicPr>
            <a:picLocks noChangeAspect="1" noChangeArrowheads="1"/>
          </p:cNvPicPr>
          <p:nvPr/>
        </p:nvPicPr>
        <p:blipFill>
          <a:blip r:embed="rId2"/>
          <a:srcRect b="7387"/>
          <a:stretch>
            <a:fillRect/>
          </a:stretch>
        </p:blipFill>
        <p:spPr bwMode="auto">
          <a:xfrm>
            <a:off x="250825" y="3573463"/>
            <a:ext cx="3960813" cy="2879725"/>
          </a:xfrm>
          <a:prstGeom prst="rect">
            <a:avLst/>
          </a:prstGeom>
          <a:noFill/>
          <a:ln w="76200" cmpd="tri">
            <a:solidFill>
              <a:schemeClr val="hlink"/>
            </a:solidFill>
            <a:miter lim="800000"/>
            <a:headEnd/>
            <a:tailEnd/>
          </a:ln>
          <a:effectLst/>
        </p:spPr>
      </p:pic>
      <p:pic>
        <p:nvPicPr>
          <p:cNvPr id="110598" name="Picture 6"/>
          <p:cNvPicPr>
            <a:picLocks noChangeAspect="1" noChangeArrowheads="1"/>
          </p:cNvPicPr>
          <p:nvPr/>
        </p:nvPicPr>
        <p:blipFill>
          <a:blip r:embed="rId3"/>
          <a:srcRect/>
          <a:stretch>
            <a:fillRect/>
          </a:stretch>
        </p:blipFill>
        <p:spPr bwMode="auto">
          <a:xfrm>
            <a:off x="4500563" y="3570288"/>
            <a:ext cx="4306887" cy="2870200"/>
          </a:xfrm>
          <a:prstGeom prst="rect">
            <a:avLst/>
          </a:prstGeom>
          <a:noFill/>
          <a:ln w="76200" cmpd="tri">
            <a:solidFill>
              <a:schemeClr val="hlink"/>
            </a:solidFill>
            <a:miter lim="800000"/>
            <a:headEnd/>
            <a:tailEnd/>
          </a:ln>
          <a:effectLst/>
        </p:spPr>
      </p:pic>
    </p:spTree>
  </p:cSld>
  <p:clrMapOvr>
    <a:masterClrMapping/>
  </p:clrMapOvr>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11618" name="Rectangle 2"/>
          <p:cNvSpPr>
            <a:spLocks noGrp="1" noChangeArrowheads="1"/>
          </p:cNvSpPr>
          <p:nvPr>
            <p:ph type="title"/>
          </p:nvPr>
        </p:nvSpPr>
        <p:spPr>
          <a:xfrm>
            <a:off x="179388" y="188913"/>
            <a:ext cx="8785225" cy="863600"/>
          </a:xfrm>
          <a:gradFill rotWithShape="1">
            <a:gsLst>
              <a:gs pos="0">
                <a:schemeClr val="bg1">
                  <a:gamma/>
                  <a:shade val="46275"/>
                  <a:invGamma/>
                </a:schemeClr>
              </a:gs>
              <a:gs pos="50000">
                <a:schemeClr val="bg1"/>
              </a:gs>
              <a:gs pos="100000">
                <a:schemeClr val="bg1">
                  <a:gamma/>
                  <a:shade val="46275"/>
                  <a:invGamma/>
                </a:schemeClr>
              </a:gs>
            </a:gsLst>
            <a:lin ang="5400000" scaled="1"/>
          </a:gradFill>
          <a:ln/>
        </p:spPr>
        <p:txBody>
          <a:bodyPr/>
          <a:lstStyle/>
          <a:p>
            <a:pPr marL="342900" indent="-342900"/>
            <a:r>
              <a:rPr lang="ru-RU" sz="1600" b="1">
                <a:solidFill>
                  <a:srgbClr val="FFFF00"/>
                </a:solidFill>
                <a:latin typeface="Arial" charset="0"/>
              </a:rPr>
              <a:t>Положение о   федеральном   государственном   пожарном   надзоре, утвержденное   постановлением Правительства Российской Федерации</a:t>
            </a:r>
            <a:br>
              <a:rPr lang="ru-RU" sz="1600" b="1">
                <a:solidFill>
                  <a:srgbClr val="FFFF00"/>
                </a:solidFill>
                <a:latin typeface="Arial" charset="0"/>
              </a:rPr>
            </a:br>
            <a:r>
              <a:rPr lang="ru-RU" sz="1600" b="1">
                <a:solidFill>
                  <a:srgbClr val="FFFF00"/>
                </a:solidFill>
                <a:latin typeface="Arial" charset="0"/>
              </a:rPr>
              <a:t>от 12 апреля 2012 года № 290</a:t>
            </a:r>
          </a:p>
        </p:txBody>
      </p:sp>
      <p:sp>
        <p:nvSpPr>
          <p:cNvPr id="111619" name="Text Box 3"/>
          <p:cNvSpPr txBox="1">
            <a:spLocks noChangeArrowheads="1"/>
          </p:cNvSpPr>
          <p:nvPr/>
        </p:nvSpPr>
        <p:spPr bwMode="auto">
          <a:xfrm>
            <a:off x="250825" y="1125538"/>
            <a:ext cx="8713788" cy="5630862"/>
          </a:xfrm>
          <a:prstGeom prst="rect">
            <a:avLst/>
          </a:prstGeom>
          <a:solidFill>
            <a:schemeClr val="bg1"/>
          </a:solidFill>
          <a:ln w="9525">
            <a:noFill/>
            <a:miter lim="800000"/>
            <a:headEnd/>
            <a:tailEnd/>
          </a:ln>
          <a:effectLst/>
        </p:spPr>
        <p:txBody>
          <a:bodyPr>
            <a:spAutoFit/>
          </a:bodyPr>
          <a:lstStyle/>
          <a:p>
            <a:pPr indent="533400" algn="just"/>
            <a:r>
              <a:rPr lang="ru-RU" sz="1200" b="1" dirty="0">
                <a:solidFill>
                  <a:srgbClr val="CC0000"/>
                </a:solidFill>
              </a:rPr>
              <a:t>9.</a:t>
            </a:r>
            <a:r>
              <a:rPr lang="ru-RU" sz="1200" b="1" dirty="0">
                <a:solidFill>
                  <a:srgbClr val="000000"/>
                </a:solidFill>
              </a:rPr>
              <a:t> </a:t>
            </a:r>
            <a:r>
              <a:rPr lang="ru-RU" sz="1200" b="1" dirty="0">
                <a:solidFill>
                  <a:srgbClr val="CC0000"/>
                </a:solidFill>
              </a:rPr>
              <a:t>Государственные инспекторы городов (районов) субъектов Российской Федерации</a:t>
            </a:r>
            <a:r>
              <a:rPr lang="ru-RU" sz="1200" b="1" dirty="0">
                <a:solidFill>
                  <a:srgbClr val="000000"/>
                </a:solidFill>
              </a:rPr>
              <a:t> по пожарному надзору и </a:t>
            </a:r>
            <a:r>
              <a:rPr lang="ru-RU" sz="1200" b="1" dirty="0">
                <a:solidFill>
                  <a:srgbClr val="CC0000"/>
                </a:solidFill>
              </a:rPr>
              <a:t>государственные инспекторы специальных и воинских подразделений</a:t>
            </a:r>
            <a:r>
              <a:rPr lang="ru-RU" sz="1200" b="1" dirty="0">
                <a:solidFill>
                  <a:srgbClr val="000000"/>
                </a:solidFill>
              </a:rPr>
              <a:t> федеральной противопожарной службы по пожарному надзору в порядке, установленном законодательством Российской Федерации, </a:t>
            </a:r>
            <a:r>
              <a:rPr lang="ru-RU" sz="1200" b="1" dirty="0">
                <a:solidFill>
                  <a:srgbClr val="CC0000"/>
                </a:solidFill>
              </a:rPr>
              <a:t>имеют право</a:t>
            </a:r>
            <a:r>
              <a:rPr lang="ru-RU" sz="1200" b="1" dirty="0">
                <a:solidFill>
                  <a:srgbClr val="000000"/>
                </a:solidFill>
              </a:rPr>
              <a:t>:</a:t>
            </a:r>
          </a:p>
          <a:p>
            <a:pPr indent="533400" algn="just"/>
            <a:r>
              <a:rPr lang="ru-RU" sz="1200" b="1" dirty="0">
                <a:solidFill>
                  <a:srgbClr val="CC0000"/>
                </a:solidFill>
              </a:rPr>
              <a:t>а)</a:t>
            </a:r>
            <a:r>
              <a:rPr lang="ru-RU" sz="1200" b="1" dirty="0">
                <a:solidFill>
                  <a:srgbClr val="000000"/>
                </a:solidFill>
              </a:rPr>
              <a:t> </a:t>
            </a:r>
            <a:r>
              <a:rPr lang="ru-RU" sz="1200" b="1" dirty="0">
                <a:solidFill>
                  <a:srgbClr val="000099"/>
                </a:solidFill>
              </a:rPr>
              <a:t>проводить</a:t>
            </a:r>
            <a:r>
              <a:rPr lang="ru-RU" sz="1200" b="1" dirty="0">
                <a:solidFill>
                  <a:srgbClr val="000000"/>
                </a:solidFill>
              </a:rPr>
              <a:t> проверки деятельности организаций и граждан, состояния используемых (эксплуатируемых) ими объектов защиты в части соблюдения требований пожарной безопасности;     </a:t>
            </a:r>
          </a:p>
          <a:p>
            <a:pPr indent="533400" algn="just"/>
            <a:r>
              <a:rPr lang="ru-RU" sz="1200" b="1" dirty="0">
                <a:solidFill>
                  <a:srgbClr val="CC0000"/>
                </a:solidFill>
              </a:rPr>
              <a:t>б)</a:t>
            </a:r>
            <a:r>
              <a:rPr lang="ru-RU" sz="1200" b="1" dirty="0">
                <a:solidFill>
                  <a:srgbClr val="000000"/>
                </a:solidFill>
              </a:rPr>
              <a:t> </a:t>
            </a:r>
            <a:r>
              <a:rPr lang="ru-RU" sz="1200" b="1" dirty="0">
                <a:solidFill>
                  <a:srgbClr val="000099"/>
                </a:solidFill>
              </a:rPr>
              <a:t>беспрепятственно</a:t>
            </a:r>
            <a:r>
              <a:rPr lang="ru-RU" sz="1200" b="1" dirty="0">
                <a:solidFill>
                  <a:srgbClr val="000000"/>
                </a:solidFill>
              </a:rPr>
              <a:t> по предъявлении служебного удостоверения и заверенной в установленном порядке копии распоряжения руководителя (заместителя руководителя) органа государственного пожарного надзора о назначении проверки </a:t>
            </a:r>
            <a:r>
              <a:rPr lang="ru-RU" sz="1200" b="1" dirty="0">
                <a:solidFill>
                  <a:srgbClr val="000099"/>
                </a:solidFill>
              </a:rPr>
              <a:t>посещать территорию</a:t>
            </a:r>
            <a:r>
              <a:rPr lang="ru-RU" sz="1200" b="1" dirty="0">
                <a:solidFill>
                  <a:srgbClr val="000000"/>
                </a:solidFill>
              </a:rPr>
              <a:t> и </a:t>
            </a:r>
            <a:r>
              <a:rPr lang="ru-RU" sz="1200" b="1" dirty="0">
                <a:solidFill>
                  <a:srgbClr val="000099"/>
                </a:solidFill>
              </a:rPr>
              <a:t>объекты защиты</a:t>
            </a:r>
            <a:r>
              <a:rPr lang="ru-RU" sz="1200" b="1" dirty="0">
                <a:solidFill>
                  <a:srgbClr val="000000"/>
                </a:solidFill>
              </a:rPr>
              <a:t> и </a:t>
            </a:r>
            <a:r>
              <a:rPr lang="ru-RU" sz="1200" b="1" dirty="0">
                <a:solidFill>
                  <a:srgbClr val="000099"/>
                </a:solidFill>
              </a:rPr>
              <a:t>проводить их обследования</a:t>
            </a:r>
            <a:r>
              <a:rPr lang="ru-RU" sz="1200" b="1" dirty="0">
                <a:solidFill>
                  <a:srgbClr val="000000"/>
                </a:solidFill>
              </a:rPr>
              <a:t>. Проверка может проводиться только должностным лицом (должностными лицами), которое указано в распоряжении руководителя (заместителя руководителя) органа государственного пожарного надзора;</a:t>
            </a:r>
          </a:p>
          <a:p>
            <a:pPr indent="533400" algn="just"/>
            <a:r>
              <a:rPr lang="ru-RU" sz="1200" b="1" dirty="0">
                <a:solidFill>
                  <a:srgbClr val="CC0000"/>
                </a:solidFill>
              </a:rPr>
              <a:t>в)</a:t>
            </a:r>
            <a:r>
              <a:rPr lang="ru-RU" sz="1200" b="1" dirty="0">
                <a:solidFill>
                  <a:srgbClr val="000000"/>
                </a:solidFill>
              </a:rPr>
              <a:t> </a:t>
            </a:r>
            <a:r>
              <a:rPr lang="ru-RU" sz="1200" b="1" dirty="0">
                <a:solidFill>
                  <a:srgbClr val="000099"/>
                </a:solidFill>
              </a:rPr>
              <a:t>проводить</a:t>
            </a:r>
            <a:r>
              <a:rPr lang="ru-RU" sz="1200" b="1" dirty="0">
                <a:solidFill>
                  <a:srgbClr val="000000"/>
                </a:solidFill>
              </a:rPr>
              <a:t> исследования, испытания, экспертизы, расследования и другие мероприятия по контролю;</a:t>
            </a:r>
          </a:p>
          <a:p>
            <a:pPr indent="533400" algn="just"/>
            <a:r>
              <a:rPr lang="ru-RU" sz="1200" b="1" dirty="0">
                <a:solidFill>
                  <a:srgbClr val="CC0000"/>
                </a:solidFill>
              </a:rPr>
              <a:t>г)</a:t>
            </a:r>
            <a:r>
              <a:rPr lang="ru-RU" sz="1200" b="1" dirty="0">
                <a:solidFill>
                  <a:srgbClr val="000000"/>
                </a:solidFill>
              </a:rPr>
              <a:t> </a:t>
            </a:r>
            <a:r>
              <a:rPr lang="ru-RU" sz="1200" b="1" dirty="0">
                <a:solidFill>
                  <a:srgbClr val="000099"/>
                </a:solidFill>
              </a:rPr>
              <a:t>привлекать</a:t>
            </a:r>
            <a:r>
              <a:rPr lang="ru-RU" sz="1200" b="1" dirty="0">
                <a:solidFill>
                  <a:srgbClr val="000000"/>
                </a:solidFill>
              </a:rPr>
              <a:t> к проведению мероприятий по контролю экспертов, экспертные организации;</a:t>
            </a:r>
          </a:p>
          <a:p>
            <a:pPr indent="533400" algn="just"/>
            <a:r>
              <a:rPr lang="ru-RU" sz="1200" b="1" dirty="0" err="1">
                <a:solidFill>
                  <a:srgbClr val="CC0000"/>
                </a:solidFill>
              </a:rPr>
              <a:t>д</a:t>
            </a:r>
            <a:r>
              <a:rPr lang="ru-RU" sz="1200" b="1" dirty="0">
                <a:solidFill>
                  <a:srgbClr val="CC0000"/>
                </a:solidFill>
              </a:rPr>
              <a:t>)</a:t>
            </a:r>
            <a:r>
              <a:rPr lang="ru-RU" sz="1200" b="1" dirty="0">
                <a:solidFill>
                  <a:srgbClr val="000000"/>
                </a:solidFill>
              </a:rPr>
              <a:t> </a:t>
            </a:r>
            <a:r>
              <a:rPr lang="ru-RU" sz="1200" b="1" dirty="0">
                <a:solidFill>
                  <a:srgbClr val="000099"/>
                </a:solidFill>
              </a:rPr>
              <a:t>запрашивать</a:t>
            </a:r>
            <a:r>
              <a:rPr lang="ru-RU" sz="1200" b="1" dirty="0">
                <a:solidFill>
                  <a:srgbClr val="000000"/>
                </a:solidFill>
              </a:rPr>
              <a:t> и </a:t>
            </a:r>
            <a:r>
              <a:rPr lang="ru-RU" sz="1200" b="1" dirty="0">
                <a:solidFill>
                  <a:srgbClr val="000099"/>
                </a:solidFill>
              </a:rPr>
              <a:t>получать</a:t>
            </a:r>
            <a:r>
              <a:rPr lang="ru-RU" sz="1200" b="1" dirty="0">
                <a:solidFill>
                  <a:srgbClr val="000000"/>
                </a:solidFill>
              </a:rPr>
              <a:t> на основании мотивированных письменных запросов от организаций и граждан информацию и документы, необходимые в ходе проведения проверки;     </a:t>
            </a:r>
          </a:p>
          <a:p>
            <a:pPr indent="533400" algn="just"/>
            <a:r>
              <a:rPr lang="ru-RU" sz="1200" b="1" dirty="0">
                <a:solidFill>
                  <a:srgbClr val="CC0000"/>
                </a:solidFill>
              </a:rPr>
              <a:t>е)</a:t>
            </a:r>
            <a:r>
              <a:rPr lang="ru-RU" sz="1200" b="1" dirty="0">
                <a:solidFill>
                  <a:srgbClr val="000000"/>
                </a:solidFill>
              </a:rPr>
              <a:t> </a:t>
            </a:r>
            <a:r>
              <a:rPr lang="ru-RU" sz="1200" b="1" dirty="0">
                <a:solidFill>
                  <a:srgbClr val="000099"/>
                </a:solidFill>
              </a:rPr>
              <a:t>выдавать</a:t>
            </a:r>
            <a:r>
              <a:rPr lang="ru-RU" sz="1200" b="1" dirty="0">
                <a:solidFill>
                  <a:srgbClr val="000000"/>
                </a:solidFill>
              </a:rPr>
              <a:t> организациям и гражданам предписания об устранении выявленных нарушений требований пожарной безопасности (кроме реализуемой продукции), о проведении мероприятий по обеспечению пожарной безопасности на объектах защиты и по предотвращению угрозы возникновения пожара;</a:t>
            </a:r>
          </a:p>
          <a:p>
            <a:pPr indent="533400" algn="just"/>
            <a:r>
              <a:rPr lang="ru-RU" sz="1200" b="1" dirty="0">
                <a:solidFill>
                  <a:srgbClr val="CC0000"/>
                </a:solidFill>
              </a:rPr>
              <a:t>ж)</a:t>
            </a:r>
            <a:r>
              <a:rPr lang="ru-RU" sz="1200" b="1" dirty="0">
                <a:solidFill>
                  <a:srgbClr val="000000"/>
                </a:solidFill>
              </a:rPr>
              <a:t> </a:t>
            </a:r>
            <a:r>
              <a:rPr lang="ru-RU" sz="1200" b="1" dirty="0">
                <a:solidFill>
                  <a:srgbClr val="000099"/>
                </a:solidFill>
              </a:rPr>
              <a:t>производить</a:t>
            </a:r>
            <a:r>
              <a:rPr lang="ru-RU" sz="1200" b="1" dirty="0">
                <a:solidFill>
                  <a:srgbClr val="000000"/>
                </a:solidFill>
              </a:rPr>
              <a:t> дознание по делам о пожарах и по делам о нарушениях требований пожарной безопасности;</a:t>
            </a:r>
          </a:p>
          <a:p>
            <a:pPr indent="533400" algn="just"/>
            <a:r>
              <a:rPr lang="ru-RU" sz="1200" b="1" dirty="0" err="1">
                <a:solidFill>
                  <a:srgbClr val="CC0000"/>
                </a:solidFill>
              </a:rPr>
              <a:t>з</a:t>
            </a:r>
            <a:r>
              <a:rPr lang="ru-RU" sz="1200" b="1" dirty="0">
                <a:solidFill>
                  <a:srgbClr val="CC0000"/>
                </a:solidFill>
              </a:rPr>
              <a:t>)</a:t>
            </a:r>
            <a:r>
              <a:rPr lang="ru-RU" sz="1200" b="1" dirty="0">
                <a:solidFill>
                  <a:srgbClr val="000000"/>
                </a:solidFill>
              </a:rPr>
              <a:t> </a:t>
            </a:r>
            <a:r>
              <a:rPr lang="ru-RU" sz="1200" b="1" dirty="0">
                <a:solidFill>
                  <a:srgbClr val="000099"/>
                </a:solidFill>
              </a:rPr>
              <a:t>составлять</a:t>
            </a:r>
            <a:r>
              <a:rPr lang="ru-RU" sz="1200" b="1" dirty="0">
                <a:solidFill>
                  <a:srgbClr val="000000"/>
                </a:solidFill>
              </a:rPr>
              <a:t> протоколы об административных правонарушениях, связанных с нарушениями требований пожарной безопасности, рассматривать дела об указанных административных правонарушениях и </a:t>
            </a:r>
            <a:r>
              <a:rPr lang="ru-RU" sz="1200" b="1" dirty="0">
                <a:solidFill>
                  <a:srgbClr val="000099"/>
                </a:solidFill>
              </a:rPr>
              <a:t>принимать</a:t>
            </a:r>
            <a:r>
              <a:rPr lang="ru-RU" sz="1200" b="1" dirty="0">
                <a:solidFill>
                  <a:srgbClr val="000000"/>
                </a:solidFill>
              </a:rPr>
              <a:t> меры по предотвращению таких нарушений, в том числе </a:t>
            </a:r>
            <a:r>
              <a:rPr lang="ru-RU" sz="1200" b="1" dirty="0">
                <a:solidFill>
                  <a:srgbClr val="000099"/>
                </a:solidFill>
              </a:rPr>
              <a:t>применять</a:t>
            </a:r>
            <a:r>
              <a:rPr lang="ru-RU" sz="1200" b="1" dirty="0">
                <a:solidFill>
                  <a:srgbClr val="000000"/>
                </a:solidFill>
              </a:rPr>
              <a:t> до вступления в законную силу постановления по делу об административном правонарушении временный запрет деятельности филиалов, представительств, структурных подразделений юридического лица, производственных участков, а также эксплуатации агрегатов, объектов, зданий или сооружений, осуществления отдельных видов деятельности (работ), оказания услуг, если это необходимо для предотвращения непосредственной угрозы жизни или здоровью людей в случае возникновения пожара</a:t>
            </a:r>
            <a:r>
              <a:rPr lang="ru-RU" sz="1600" b="1" dirty="0">
                <a:solidFill>
                  <a:srgbClr val="000000"/>
                </a:solidFill>
              </a:rPr>
              <a:t>.</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11619">
                                            <p:txEl>
                                              <p:pRg st="1" end="1"/>
                                            </p:txEl>
                                          </p:spTgt>
                                        </p:tgtEl>
                                        <p:attrNameLst>
                                          <p:attrName>style.visibility</p:attrName>
                                        </p:attrNameLst>
                                      </p:cBhvr>
                                      <p:to>
                                        <p:strVal val="visible"/>
                                      </p:to>
                                    </p:set>
                                    <p:animEffect transition="in" filter="fade">
                                      <p:cBhvr>
                                        <p:cTn id="7" dur="1000"/>
                                        <p:tgtEl>
                                          <p:spTgt spid="111619">
                                            <p:txEl>
                                              <p:pRg st="1" end="1"/>
                                            </p:txEl>
                                          </p:spTgt>
                                        </p:tgtEl>
                                      </p:cBhvr>
                                    </p:animEffect>
                                    <p:anim calcmode="lin" valueType="num">
                                      <p:cBhvr>
                                        <p:cTn id="8" dur="1000" fill="hold"/>
                                        <p:tgtEl>
                                          <p:spTgt spid="111619">
                                            <p:txEl>
                                              <p:pRg st="1" end="1"/>
                                            </p:txEl>
                                          </p:spTgt>
                                        </p:tgtEl>
                                        <p:attrNameLst>
                                          <p:attrName>ppt_x</p:attrName>
                                        </p:attrNameLst>
                                      </p:cBhvr>
                                      <p:tavLst>
                                        <p:tav tm="0">
                                          <p:val>
                                            <p:strVal val="#ppt_x"/>
                                          </p:val>
                                        </p:tav>
                                        <p:tav tm="100000">
                                          <p:val>
                                            <p:strVal val="#ppt_x"/>
                                          </p:val>
                                        </p:tav>
                                      </p:tavLst>
                                    </p:anim>
                                    <p:anim calcmode="lin" valueType="num">
                                      <p:cBhvr>
                                        <p:cTn id="9" dur="1000" fill="hold"/>
                                        <p:tgtEl>
                                          <p:spTgt spid="111619">
                                            <p:txEl>
                                              <p:pRg st="1" end="1"/>
                                            </p:txEl>
                                          </p:spTgt>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111619">
                                            <p:txEl>
                                              <p:pRg st="2" end="2"/>
                                            </p:txEl>
                                          </p:spTgt>
                                        </p:tgtEl>
                                        <p:attrNameLst>
                                          <p:attrName>style.visibility</p:attrName>
                                        </p:attrNameLst>
                                      </p:cBhvr>
                                      <p:to>
                                        <p:strVal val="visible"/>
                                      </p:to>
                                    </p:set>
                                    <p:animEffect transition="in" filter="fade">
                                      <p:cBhvr>
                                        <p:cTn id="13" dur="1000"/>
                                        <p:tgtEl>
                                          <p:spTgt spid="111619">
                                            <p:txEl>
                                              <p:pRg st="2" end="2"/>
                                            </p:txEl>
                                          </p:spTgt>
                                        </p:tgtEl>
                                      </p:cBhvr>
                                    </p:animEffect>
                                    <p:anim calcmode="lin" valueType="num">
                                      <p:cBhvr>
                                        <p:cTn id="14" dur="1000" fill="hold"/>
                                        <p:tgtEl>
                                          <p:spTgt spid="111619">
                                            <p:txEl>
                                              <p:pRg st="2" end="2"/>
                                            </p:txEl>
                                          </p:spTgt>
                                        </p:tgtEl>
                                        <p:attrNameLst>
                                          <p:attrName>ppt_x</p:attrName>
                                        </p:attrNameLst>
                                      </p:cBhvr>
                                      <p:tavLst>
                                        <p:tav tm="0">
                                          <p:val>
                                            <p:strVal val="#ppt_x"/>
                                          </p:val>
                                        </p:tav>
                                        <p:tav tm="100000">
                                          <p:val>
                                            <p:strVal val="#ppt_x"/>
                                          </p:val>
                                        </p:tav>
                                      </p:tavLst>
                                    </p:anim>
                                    <p:anim calcmode="lin" valueType="num">
                                      <p:cBhvr>
                                        <p:cTn id="15" dur="1000" fill="hold"/>
                                        <p:tgtEl>
                                          <p:spTgt spid="111619">
                                            <p:txEl>
                                              <p:pRg st="2" end="2"/>
                                            </p:txEl>
                                          </p:spTgt>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nodeType="afterEffect">
                                  <p:stCondLst>
                                    <p:cond delay="0"/>
                                  </p:stCondLst>
                                  <p:childTnLst>
                                    <p:set>
                                      <p:cBhvr>
                                        <p:cTn id="18" dur="1" fill="hold">
                                          <p:stCondLst>
                                            <p:cond delay="0"/>
                                          </p:stCondLst>
                                        </p:cTn>
                                        <p:tgtEl>
                                          <p:spTgt spid="111619">
                                            <p:txEl>
                                              <p:pRg st="3" end="3"/>
                                            </p:txEl>
                                          </p:spTgt>
                                        </p:tgtEl>
                                        <p:attrNameLst>
                                          <p:attrName>style.visibility</p:attrName>
                                        </p:attrNameLst>
                                      </p:cBhvr>
                                      <p:to>
                                        <p:strVal val="visible"/>
                                      </p:to>
                                    </p:set>
                                    <p:animEffect transition="in" filter="fade">
                                      <p:cBhvr>
                                        <p:cTn id="19" dur="1000"/>
                                        <p:tgtEl>
                                          <p:spTgt spid="111619">
                                            <p:txEl>
                                              <p:pRg st="3" end="3"/>
                                            </p:txEl>
                                          </p:spTgt>
                                        </p:tgtEl>
                                      </p:cBhvr>
                                    </p:animEffect>
                                    <p:anim calcmode="lin" valueType="num">
                                      <p:cBhvr>
                                        <p:cTn id="20" dur="1000" fill="hold"/>
                                        <p:tgtEl>
                                          <p:spTgt spid="111619">
                                            <p:txEl>
                                              <p:pRg st="3" end="3"/>
                                            </p:txEl>
                                          </p:spTgt>
                                        </p:tgtEl>
                                        <p:attrNameLst>
                                          <p:attrName>ppt_x</p:attrName>
                                        </p:attrNameLst>
                                      </p:cBhvr>
                                      <p:tavLst>
                                        <p:tav tm="0">
                                          <p:val>
                                            <p:strVal val="#ppt_x"/>
                                          </p:val>
                                        </p:tav>
                                        <p:tav tm="100000">
                                          <p:val>
                                            <p:strVal val="#ppt_x"/>
                                          </p:val>
                                        </p:tav>
                                      </p:tavLst>
                                    </p:anim>
                                    <p:anim calcmode="lin" valueType="num">
                                      <p:cBhvr>
                                        <p:cTn id="21" dur="1000" fill="hold"/>
                                        <p:tgtEl>
                                          <p:spTgt spid="111619">
                                            <p:txEl>
                                              <p:pRg st="3" end="3"/>
                                            </p:txEl>
                                          </p:spTgt>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2" presetClass="entr" presetSubtype="0" fill="hold" nodeType="afterEffect">
                                  <p:stCondLst>
                                    <p:cond delay="0"/>
                                  </p:stCondLst>
                                  <p:childTnLst>
                                    <p:set>
                                      <p:cBhvr>
                                        <p:cTn id="24" dur="1" fill="hold">
                                          <p:stCondLst>
                                            <p:cond delay="0"/>
                                          </p:stCondLst>
                                        </p:cTn>
                                        <p:tgtEl>
                                          <p:spTgt spid="111619">
                                            <p:txEl>
                                              <p:pRg st="4" end="4"/>
                                            </p:txEl>
                                          </p:spTgt>
                                        </p:tgtEl>
                                        <p:attrNameLst>
                                          <p:attrName>style.visibility</p:attrName>
                                        </p:attrNameLst>
                                      </p:cBhvr>
                                      <p:to>
                                        <p:strVal val="visible"/>
                                      </p:to>
                                    </p:set>
                                    <p:animEffect transition="in" filter="fade">
                                      <p:cBhvr>
                                        <p:cTn id="25" dur="1000"/>
                                        <p:tgtEl>
                                          <p:spTgt spid="111619">
                                            <p:txEl>
                                              <p:pRg st="4" end="4"/>
                                            </p:txEl>
                                          </p:spTgt>
                                        </p:tgtEl>
                                      </p:cBhvr>
                                    </p:animEffect>
                                    <p:anim calcmode="lin" valueType="num">
                                      <p:cBhvr>
                                        <p:cTn id="26" dur="1000" fill="hold"/>
                                        <p:tgtEl>
                                          <p:spTgt spid="111619">
                                            <p:txEl>
                                              <p:pRg st="4" end="4"/>
                                            </p:txEl>
                                          </p:spTgt>
                                        </p:tgtEl>
                                        <p:attrNameLst>
                                          <p:attrName>ppt_x</p:attrName>
                                        </p:attrNameLst>
                                      </p:cBhvr>
                                      <p:tavLst>
                                        <p:tav tm="0">
                                          <p:val>
                                            <p:strVal val="#ppt_x"/>
                                          </p:val>
                                        </p:tav>
                                        <p:tav tm="100000">
                                          <p:val>
                                            <p:strVal val="#ppt_x"/>
                                          </p:val>
                                        </p:tav>
                                      </p:tavLst>
                                    </p:anim>
                                    <p:anim calcmode="lin" valueType="num">
                                      <p:cBhvr>
                                        <p:cTn id="27" dur="1000" fill="hold"/>
                                        <p:tgtEl>
                                          <p:spTgt spid="111619">
                                            <p:txEl>
                                              <p:pRg st="4" end="4"/>
                                            </p:txEl>
                                          </p:spTgt>
                                        </p:tgtEl>
                                        <p:attrNameLst>
                                          <p:attrName>ppt_y</p:attrName>
                                        </p:attrNameLst>
                                      </p:cBhvr>
                                      <p:tavLst>
                                        <p:tav tm="0">
                                          <p:val>
                                            <p:strVal val="#ppt_y+.1"/>
                                          </p:val>
                                        </p:tav>
                                        <p:tav tm="100000">
                                          <p:val>
                                            <p:strVal val="#ppt_y"/>
                                          </p:val>
                                        </p:tav>
                                      </p:tavLst>
                                    </p:anim>
                                  </p:childTnLst>
                                </p:cTn>
                              </p:par>
                            </p:childTnLst>
                          </p:cTn>
                        </p:par>
                        <p:par>
                          <p:cTn id="28" fill="hold">
                            <p:stCondLst>
                              <p:cond delay="4000"/>
                            </p:stCondLst>
                            <p:childTnLst>
                              <p:par>
                                <p:cTn id="29" presetID="42" presetClass="entr" presetSubtype="0" fill="hold" nodeType="afterEffect">
                                  <p:stCondLst>
                                    <p:cond delay="0"/>
                                  </p:stCondLst>
                                  <p:childTnLst>
                                    <p:set>
                                      <p:cBhvr>
                                        <p:cTn id="30" dur="1" fill="hold">
                                          <p:stCondLst>
                                            <p:cond delay="0"/>
                                          </p:stCondLst>
                                        </p:cTn>
                                        <p:tgtEl>
                                          <p:spTgt spid="111619">
                                            <p:txEl>
                                              <p:pRg st="5" end="5"/>
                                            </p:txEl>
                                          </p:spTgt>
                                        </p:tgtEl>
                                        <p:attrNameLst>
                                          <p:attrName>style.visibility</p:attrName>
                                        </p:attrNameLst>
                                      </p:cBhvr>
                                      <p:to>
                                        <p:strVal val="visible"/>
                                      </p:to>
                                    </p:set>
                                    <p:animEffect transition="in" filter="fade">
                                      <p:cBhvr>
                                        <p:cTn id="31" dur="1000"/>
                                        <p:tgtEl>
                                          <p:spTgt spid="111619">
                                            <p:txEl>
                                              <p:pRg st="5" end="5"/>
                                            </p:txEl>
                                          </p:spTgt>
                                        </p:tgtEl>
                                      </p:cBhvr>
                                    </p:animEffect>
                                    <p:anim calcmode="lin" valueType="num">
                                      <p:cBhvr>
                                        <p:cTn id="32" dur="1000" fill="hold"/>
                                        <p:tgtEl>
                                          <p:spTgt spid="111619">
                                            <p:txEl>
                                              <p:pRg st="5" end="5"/>
                                            </p:txEl>
                                          </p:spTgt>
                                        </p:tgtEl>
                                        <p:attrNameLst>
                                          <p:attrName>ppt_x</p:attrName>
                                        </p:attrNameLst>
                                      </p:cBhvr>
                                      <p:tavLst>
                                        <p:tav tm="0">
                                          <p:val>
                                            <p:strVal val="#ppt_x"/>
                                          </p:val>
                                        </p:tav>
                                        <p:tav tm="100000">
                                          <p:val>
                                            <p:strVal val="#ppt_x"/>
                                          </p:val>
                                        </p:tav>
                                      </p:tavLst>
                                    </p:anim>
                                    <p:anim calcmode="lin" valueType="num">
                                      <p:cBhvr>
                                        <p:cTn id="33" dur="1000" fill="hold"/>
                                        <p:tgtEl>
                                          <p:spTgt spid="111619">
                                            <p:txEl>
                                              <p:pRg st="5" end="5"/>
                                            </p:txEl>
                                          </p:spTgt>
                                        </p:tgtEl>
                                        <p:attrNameLst>
                                          <p:attrName>ppt_y</p:attrName>
                                        </p:attrNameLst>
                                      </p:cBhvr>
                                      <p:tavLst>
                                        <p:tav tm="0">
                                          <p:val>
                                            <p:strVal val="#ppt_y+.1"/>
                                          </p:val>
                                        </p:tav>
                                        <p:tav tm="100000">
                                          <p:val>
                                            <p:strVal val="#ppt_y"/>
                                          </p:val>
                                        </p:tav>
                                      </p:tavLst>
                                    </p:anim>
                                  </p:childTnLst>
                                </p:cTn>
                              </p:par>
                            </p:childTnLst>
                          </p:cTn>
                        </p:par>
                        <p:par>
                          <p:cTn id="34" fill="hold">
                            <p:stCondLst>
                              <p:cond delay="5000"/>
                            </p:stCondLst>
                            <p:childTnLst>
                              <p:par>
                                <p:cTn id="35" presetID="42" presetClass="entr" presetSubtype="0" fill="hold" nodeType="afterEffect">
                                  <p:stCondLst>
                                    <p:cond delay="0"/>
                                  </p:stCondLst>
                                  <p:childTnLst>
                                    <p:set>
                                      <p:cBhvr>
                                        <p:cTn id="36" dur="1" fill="hold">
                                          <p:stCondLst>
                                            <p:cond delay="0"/>
                                          </p:stCondLst>
                                        </p:cTn>
                                        <p:tgtEl>
                                          <p:spTgt spid="111619">
                                            <p:txEl>
                                              <p:pRg st="6" end="6"/>
                                            </p:txEl>
                                          </p:spTgt>
                                        </p:tgtEl>
                                        <p:attrNameLst>
                                          <p:attrName>style.visibility</p:attrName>
                                        </p:attrNameLst>
                                      </p:cBhvr>
                                      <p:to>
                                        <p:strVal val="visible"/>
                                      </p:to>
                                    </p:set>
                                    <p:animEffect transition="in" filter="fade">
                                      <p:cBhvr>
                                        <p:cTn id="37" dur="1000"/>
                                        <p:tgtEl>
                                          <p:spTgt spid="111619">
                                            <p:txEl>
                                              <p:pRg st="6" end="6"/>
                                            </p:txEl>
                                          </p:spTgt>
                                        </p:tgtEl>
                                      </p:cBhvr>
                                    </p:animEffect>
                                    <p:anim calcmode="lin" valueType="num">
                                      <p:cBhvr>
                                        <p:cTn id="38" dur="1000" fill="hold"/>
                                        <p:tgtEl>
                                          <p:spTgt spid="111619">
                                            <p:txEl>
                                              <p:pRg st="6" end="6"/>
                                            </p:txEl>
                                          </p:spTgt>
                                        </p:tgtEl>
                                        <p:attrNameLst>
                                          <p:attrName>ppt_x</p:attrName>
                                        </p:attrNameLst>
                                      </p:cBhvr>
                                      <p:tavLst>
                                        <p:tav tm="0">
                                          <p:val>
                                            <p:strVal val="#ppt_x"/>
                                          </p:val>
                                        </p:tav>
                                        <p:tav tm="100000">
                                          <p:val>
                                            <p:strVal val="#ppt_x"/>
                                          </p:val>
                                        </p:tav>
                                      </p:tavLst>
                                    </p:anim>
                                    <p:anim calcmode="lin" valueType="num">
                                      <p:cBhvr>
                                        <p:cTn id="39" dur="1000" fill="hold"/>
                                        <p:tgtEl>
                                          <p:spTgt spid="111619">
                                            <p:txEl>
                                              <p:pRg st="6" end="6"/>
                                            </p:txEl>
                                          </p:spTgt>
                                        </p:tgtEl>
                                        <p:attrNameLst>
                                          <p:attrName>ppt_y</p:attrName>
                                        </p:attrNameLst>
                                      </p:cBhvr>
                                      <p:tavLst>
                                        <p:tav tm="0">
                                          <p:val>
                                            <p:strVal val="#ppt_y+.1"/>
                                          </p:val>
                                        </p:tav>
                                        <p:tav tm="100000">
                                          <p:val>
                                            <p:strVal val="#ppt_y"/>
                                          </p:val>
                                        </p:tav>
                                      </p:tavLst>
                                    </p:anim>
                                  </p:childTnLst>
                                </p:cTn>
                              </p:par>
                            </p:childTnLst>
                          </p:cTn>
                        </p:par>
                        <p:par>
                          <p:cTn id="40" fill="hold">
                            <p:stCondLst>
                              <p:cond delay="6000"/>
                            </p:stCondLst>
                            <p:childTnLst>
                              <p:par>
                                <p:cTn id="41" presetID="42" presetClass="entr" presetSubtype="0" fill="hold" nodeType="afterEffect">
                                  <p:stCondLst>
                                    <p:cond delay="0"/>
                                  </p:stCondLst>
                                  <p:childTnLst>
                                    <p:set>
                                      <p:cBhvr>
                                        <p:cTn id="42" dur="1" fill="hold">
                                          <p:stCondLst>
                                            <p:cond delay="0"/>
                                          </p:stCondLst>
                                        </p:cTn>
                                        <p:tgtEl>
                                          <p:spTgt spid="111619">
                                            <p:txEl>
                                              <p:pRg st="7" end="7"/>
                                            </p:txEl>
                                          </p:spTgt>
                                        </p:tgtEl>
                                        <p:attrNameLst>
                                          <p:attrName>style.visibility</p:attrName>
                                        </p:attrNameLst>
                                      </p:cBhvr>
                                      <p:to>
                                        <p:strVal val="visible"/>
                                      </p:to>
                                    </p:set>
                                    <p:animEffect transition="in" filter="fade">
                                      <p:cBhvr>
                                        <p:cTn id="43" dur="1000"/>
                                        <p:tgtEl>
                                          <p:spTgt spid="111619">
                                            <p:txEl>
                                              <p:pRg st="7" end="7"/>
                                            </p:txEl>
                                          </p:spTgt>
                                        </p:tgtEl>
                                      </p:cBhvr>
                                    </p:animEffect>
                                    <p:anim calcmode="lin" valueType="num">
                                      <p:cBhvr>
                                        <p:cTn id="44" dur="1000" fill="hold"/>
                                        <p:tgtEl>
                                          <p:spTgt spid="111619">
                                            <p:txEl>
                                              <p:pRg st="7" end="7"/>
                                            </p:txEl>
                                          </p:spTgt>
                                        </p:tgtEl>
                                        <p:attrNameLst>
                                          <p:attrName>ppt_x</p:attrName>
                                        </p:attrNameLst>
                                      </p:cBhvr>
                                      <p:tavLst>
                                        <p:tav tm="0">
                                          <p:val>
                                            <p:strVal val="#ppt_x"/>
                                          </p:val>
                                        </p:tav>
                                        <p:tav tm="100000">
                                          <p:val>
                                            <p:strVal val="#ppt_x"/>
                                          </p:val>
                                        </p:tav>
                                      </p:tavLst>
                                    </p:anim>
                                    <p:anim calcmode="lin" valueType="num">
                                      <p:cBhvr>
                                        <p:cTn id="45" dur="1000" fill="hold"/>
                                        <p:tgtEl>
                                          <p:spTgt spid="111619">
                                            <p:txEl>
                                              <p:pRg st="7" end="7"/>
                                            </p:txEl>
                                          </p:spTgt>
                                        </p:tgtEl>
                                        <p:attrNameLst>
                                          <p:attrName>ppt_y</p:attrName>
                                        </p:attrNameLst>
                                      </p:cBhvr>
                                      <p:tavLst>
                                        <p:tav tm="0">
                                          <p:val>
                                            <p:strVal val="#ppt_y+.1"/>
                                          </p:val>
                                        </p:tav>
                                        <p:tav tm="100000">
                                          <p:val>
                                            <p:strVal val="#ppt_y"/>
                                          </p:val>
                                        </p:tav>
                                      </p:tavLst>
                                    </p:anim>
                                  </p:childTnLst>
                                </p:cTn>
                              </p:par>
                            </p:childTnLst>
                          </p:cTn>
                        </p:par>
                        <p:par>
                          <p:cTn id="46" fill="hold">
                            <p:stCondLst>
                              <p:cond delay="7000"/>
                            </p:stCondLst>
                            <p:childTnLst>
                              <p:par>
                                <p:cTn id="47" presetID="42" presetClass="entr" presetSubtype="0" fill="hold" nodeType="afterEffect">
                                  <p:stCondLst>
                                    <p:cond delay="0"/>
                                  </p:stCondLst>
                                  <p:childTnLst>
                                    <p:set>
                                      <p:cBhvr>
                                        <p:cTn id="48" dur="1" fill="hold">
                                          <p:stCondLst>
                                            <p:cond delay="0"/>
                                          </p:stCondLst>
                                        </p:cTn>
                                        <p:tgtEl>
                                          <p:spTgt spid="111619">
                                            <p:txEl>
                                              <p:pRg st="8" end="8"/>
                                            </p:txEl>
                                          </p:spTgt>
                                        </p:tgtEl>
                                        <p:attrNameLst>
                                          <p:attrName>style.visibility</p:attrName>
                                        </p:attrNameLst>
                                      </p:cBhvr>
                                      <p:to>
                                        <p:strVal val="visible"/>
                                      </p:to>
                                    </p:set>
                                    <p:animEffect transition="in" filter="fade">
                                      <p:cBhvr>
                                        <p:cTn id="49" dur="1000"/>
                                        <p:tgtEl>
                                          <p:spTgt spid="111619">
                                            <p:txEl>
                                              <p:pRg st="8" end="8"/>
                                            </p:txEl>
                                          </p:spTgt>
                                        </p:tgtEl>
                                      </p:cBhvr>
                                    </p:animEffect>
                                    <p:anim calcmode="lin" valueType="num">
                                      <p:cBhvr>
                                        <p:cTn id="50" dur="1000" fill="hold"/>
                                        <p:tgtEl>
                                          <p:spTgt spid="111619">
                                            <p:txEl>
                                              <p:pRg st="8" end="8"/>
                                            </p:txEl>
                                          </p:spTgt>
                                        </p:tgtEl>
                                        <p:attrNameLst>
                                          <p:attrName>ppt_x</p:attrName>
                                        </p:attrNameLst>
                                      </p:cBhvr>
                                      <p:tavLst>
                                        <p:tav tm="0">
                                          <p:val>
                                            <p:strVal val="#ppt_x"/>
                                          </p:val>
                                        </p:tav>
                                        <p:tav tm="100000">
                                          <p:val>
                                            <p:strVal val="#ppt_x"/>
                                          </p:val>
                                        </p:tav>
                                      </p:tavLst>
                                    </p:anim>
                                    <p:anim calcmode="lin" valueType="num">
                                      <p:cBhvr>
                                        <p:cTn id="51" dur="1000" fill="hold"/>
                                        <p:tgtEl>
                                          <p:spTgt spid="111619">
                                            <p:txEl>
                                              <p:pRg st="8" end="8"/>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13666" name="Rectangle 2"/>
          <p:cNvSpPr>
            <a:spLocks noGrp="1" noChangeArrowheads="1"/>
          </p:cNvSpPr>
          <p:nvPr>
            <p:ph type="title"/>
          </p:nvPr>
        </p:nvSpPr>
        <p:spPr>
          <a:xfrm>
            <a:off x="179388" y="188913"/>
            <a:ext cx="8785225" cy="863600"/>
          </a:xfrm>
          <a:gradFill rotWithShape="1">
            <a:gsLst>
              <a:gs pos="0">
                <a:schemeClr val="bg1">
                  <a:gamma/>
                  <a:shade val="46275"/>
                  <a:invGamma/>
                </a:schemeClr>
              </a:gs>
              <a:gs pos="50000">
                <a:schemeClr val="bg1"/>
              </a:gs>
              <a:gs pos="100000">
                <a:schemeClr val="bg1">
                  <a:gamma/>
                  <a:shade val="46275"/>
                  <a:invGamma/>
                </a:schemeClr>
              </a:gs>
            </a:gsLst>
            <a:lin ang="5400000" scaled="1"/>
          </a:gradFill>
          <a:ln/>
        </p:spPr>
        <p:txBody>
          <a:bodyPr/>
          <a:lstStyle/>
          <a:p>
            <a:pPr marL="342900" indent="-342900"/>
            <a:r>
              <a:rPr lang="ru-RU" sz="1600" b="1">
                <a:solidFill>
                  <a:srgbClr val="FFFF00"/>
                </a:solidFill>
                <a:latin typeface="Arial" charset="0"/>
              </a:rPr>
              <a:t>Положение о   федеральном   государственном   пожарном   надзоре, утвержденное   постановлением Правительства Российской Федерации</a:t>
            </a:r>
            <a:br>
              <a:rPr lang="ru-RU" sz="1600" b="1">
                <a:solidFill>
                  <a:srgbClr val="FFFF00"/>
                </a:solidFill>
                <a:latin typeface="Arial" charset="0"/>
              </a:rPr>
            </a:br>
            <a:r>
              <a:rPr lang="ru-RU" sz="1600" b="1">
                <a:solidFill>
                  <a:srgbClr val="FFFF00"/>
                </a:solidFill>
                <a:latin typeface="Arial" charset="0"/>
              </a:rPr>
              <a:t>от 12 апреля 2012 года № 290</a:t>
            </a:r>
          </a:p>
        </p:txBody>
      </p:sp>
      <p:sp>
        <p:nvSpPr>
          <p:cNvPr id="113667" name="Text Box 3"/>
          <p:cNvSpPr txBox="1">
            <a:spLocks noChangeArrowheads="1"/>
          </p:cNvSpPr>
          <p:nvPr/>
        </p:nvSpPr>
        <p:spPr bwMode="auto">
          <a:xfrm>
            <a:off x="250825" y="1125538"/>
            <a:ext cx="8713788" cy="5016500"/>
          </a:xfrm>
          <a:prstGeom prst="rect">
            <a:avLst/>
          </a:prstGeom>
          <a:solidFill>
            <a:schemeClr val="bg1"/>
          </a:solidFill>
          <a:ln w="9525">
            <a:noFill/>
            <a:miter lim="800000"/>
            <a:headEnd/>
            <a:tailEnd/>
          </a:ln>
          <a:effectLst/>
        </p:spPr>
        <p:txBody>
          <a:bodyPr>
            <a:spAutoFit/>
          </a:bodyPr>
          <a:lstStyle/>
          <a:p>
            <a:pPr indent="533400" algn="just"/>
            <a:r>
              <a:rPr lang="ru-RU" sz="1400" b="1" dirty="0">
                <a:solidFill>
                  <a:srgbClr val="CC0000"/>
                </a:solidFill>
              </a:rPr>
              <a:t>10</a:t>
            </a:r>
            <a:r>
              <a:rPr lang="ru-RU" sz="1400" b="1" dirty="0">
                <a:solidFill>
                  <a:srgbClr val="000000"/>
                </a:solidFill>
              </a:rPr>
              <a:t>. </a:t>
            </a:r>
            <a:r>
              <a:rPr lang="ru-RU" sz="1400" b="1" dirty="0">
                <a:solidFill>
                  <a:srgbClr val="CC0000"/>
                </a:solidFill>
              </a:rPr>
              <a:t>Главные государственные инспекторы городов (районов) субъектов Российской Федерации</a:t>
            </a:r>
            <a:r>
              <a:rPr lang="ru-RU" sz="1400" b="1" dirty="0">
                <a:solidFill>
                  <a:srgbClr val="000000"/>
                </a:solidFill>
              </a:rPr>
              <a:t> по пожарному надзору и их </a:t>
            </a:r>
            <a:r>
              <a:rPr lang="ru-RU" sz="1400" b="1" dirty="0">
                <a:solidFill>
                  <a:srgbClr val="CC0000"/>
                </a:solidFill>
              </a:rPr>
              <a:t>заместители</a:t>
            </a:r>
            <a:r>
              <a:rPr lang="ru-RU" sz="1400" b="1" dirty="0">
                <a:solidFill>
                  <a:srgbClr val="000000"/>
                </a:solidFill>
              </a:rPr>
              <a:t>, а также </a:t>
            </a:r>
            <a:r>
              <a:rPr lang="ru-RU" sz="1400" b="1" dirty="0">
                <a:solidFill>
                  <a:srgbClr val="CC0000"/>
                </a:solidFill>
              </a:rPr>
              <a:t>главные государственные инспекторы специальных и воинских подразделений</a:t>
            </a:r>
            <a:r>
              <a:rPr lang="ru-RU" sz="1400" b="1" dirty="0">
                <a:solidFill>
                  <a:srgbClr val="000000"/>
                </a:solidFill>
              </a:rPr>
              <a:t> федеральной противопожарной службы по пожарному надзору и их заместители пользуются правами, указанными в </a:t>
            </a:r>
            <a:r>
              <a:rPr lang="ru-RU" sz="1400" b="1" dirty="0">
                <a:solidFill>
                  <a:srgbClr val="CC0000"/>
                </a:solidFill>
              </a:rPr>
              <a:t>пункте 9</a:t>
            </a:r>
            <a:r>
              <a:rPr lang="ru-RU" sz="1400" b="1" dirty="0">
                <a:solidFill>
                  <a:srgbClr val="000000"/>
                </a:solidFill>
              </a:rPr>
              <a:t> настоящего Положения, а также имеют право:</a:t>
            </a:r>
          </a:p>
          <a:p>
            <a:pPr indent="533400" algn="just"/>
            <a:r>
              <a:rPr lang="ru-RU" sz="1400" b="1" dirty="0">
                <a:solidFill>
                  <a:srgbClr val="CC0000"/>
                </a:solidFill>
              </a:rPr>
              <a:t>а)</a:t>
            </a:r>
            <a:r>
              <a:rPr lang="ru-RU" sz="1400" b="1" dirty="0">
                <a:solidFill>
                  <a:srgbClr val="000000"/>
                </a:solidFill>
              </a:rPr>
              <a:t> </a:t>
            </a:r>
            <a:r>
              <a:rPr lang="ru-RU" sz="1400" b="1" dirty="0">
                <a:solidFill>
                  <a:srgbClr val="000099"/>
                </a:solidFill>
              </a:rPr>
              <a:t>назначать</a:t>
            </a:r>
            <a:r>
              <a:rPr lang="ru-RU" sz="1400" b="1" dirty="0">
                <a:solidFill>
                  <a:srgbClr val="000000"/>
                </a:solidFill>
              </a:rPr>
              <a:t> проведение проверок деятельности организаций и граждан, состояния используемых (эксплуатируемых) ими объектов защиты в части соблюдения требований пожарной безопасности, а также </a:t>
            </a:r>
            <a:r>
              <a:rPr lang="ru-RU" sz="1400" b="1" dirty="0">
                <a:solidFill>
                  <a:srgbClr val="000099"/>
                </a:solidFill>
              </a:rPr>
              <a:t>назначать</a:t>
            </a:r>
            <a:r>
              <a:rPr lang="ru-RU" sz="1400" b="1" dirty="0">
                <a:solidFill>
                  <a:srgbClr val="000000"/>
                </a:solidFill>
              </a:rPr>
              <a:t> проведение проверок и </a:t>
            </a:r>
            <a:r>
              <a:rPr lang="ru-RU" sz="1400" b="1" dirty="0">
                <a:solidFill>
                  <a:srgbClr val="000099"/>
                </a:solidFill>
              </a:rPr>
              <a:t>проводить</a:t>
            </a:r>
            <a:r>
              <a:rPr lang="ru-RU" sz="1400" b="1" dirty="0">
                <a:solidFill>
                  <a:srgbClr val="000000"/>
                </a:solidFill>
              </a:rPr>
              <a:t> проверки деятельности территориальных органов федеральных органов исполнительной власти и органов местного самоуправления по обеспечению пожарной безопасности;</a:t>
            </a:r>
          </a:p>
          <a:p>
            <a:pPr indent="533400" algn="just"/>
            <a:r>
              <a:rPr lang="ru-RU" sz="1400" b="1" dirty="0">
                <a:solidFill>
                  <a:srgbClr val="CC0000"/>
                </a:solidFill>
              </a:rPr>
              <a:t>б)</a:t>
            </a:r>
            <a:r>
              <a:rPr lang="ru-RU" sz="1400" b="1" dirty="0">
                <a:solidFill>
                  <a:srgbClr val="000000"/>
                </a:solidFill>
              </a:rPr>
              <a:t> </a:t>
            </a:r>
            <a:r>
              <a:rPr lang="ru-RU" sz="1400" b="1" dirty="0">
                <a:solidFill>
                  <a:srgbClr val="000099"/>
                </a:solidFill>
              </a:rPr>
              <a:t>выдавать</a:t>
            </a:r>
            <a:r>
              <a:rPr lang="ru-RU" sz="1400" b="1" dirty="0">
                <a:solidFill>
                  <a:srgbClr val="000000"/>
                </a:solidFill>
              </a:rPr>
              <a:t> организациям и гражданам предписания об устранении выявленных нарушений требований пожарной безопасности в отношении реализуемой продукции;</a:t>
            </a:r>
          </a:p>
          <a:p>
            <a:pPr indent="533400" algn="just"/>
            <a:r>
              <a:rPr lang="ru-RU" sz="1400" b="1" dirty="0">
                <a:solidFill>
                  <a:srgbClr val="CC0000"/>
                </a:solidFill>
              </a:rPr>
              <a:t>в)</a:t>
            </a:r>
            <a:r>
              <a:rPr lang="ru-RU" sz="1400" b="1" dirty="0">
                <a:solidFill>
                  <a:srgbClr val="000000"/>
                </a:solidFill>
              </a:rPr>
              <a:t> </a:t>
            </a:r>
            <a:r>
              <a:rPr lang="ru-RU" sz="1400" b="1" dirty="0">
                <a:solidFill>
                  <a:srgbClr val="000099"/>
                </a:solidFill>
              </a:rPr>
              <a:t>вызывать</a:t>
            </a:r>
            <a:r>
              <a:rPr lang="ru-RU" sz="1400" b="1" dirty="0">
                <a:solidFill>
                  <a:srgbClr val="000000"/>
                </a:solidFill>
              </a:rPr>
              <a:t> в органы государственного пожарного надзора должностных лиц организаций и граждан по находящимся в производстве органов государственного пожарного надзора делам и материалам о пожарах, получать от указанных лиц необходимые объяснения, справки, документы и их копии;</a:t>
            </a:r>
          </a:p>
          <a:p>
            <a:pPr indent="533400" algn="just"/>
            <a:r>
              <a:rPr lang="ru-RU" sz="1400" b="1" dirty="0">
                <a:solidFill>
                  <a:srgbClr val="CC0000"/>
                </a:solidFill>
              </a:rPr>
              <a:t>г)</a:t>
            </a:r>
            <a:r>
              <a:rPr lang="ru-RU" sz="1400" b="1" dirty="0">
                <a:solidFill>
                  <a:srgbClr val="000000"/>
                </a:solidFill>
              </a:rPr>
              <a:t> </a:t>
            </a:r>
            <a:r>
              <a:rPr lang="ru-RU" sz="1400" b="1" dirty="0">
                <a:solidFill>
                  <a:srgbClr val="000099"/>
                </a:solidFill>
              </a:rPr>
              <a:t>вносить</a:t>
            </a:r>
            <a:r>
              <a:rPr lang="ru-RU" sz="1400" b="1" dirty="0">
                <a:solidFill>
                  <a:srgbClr val="000000"/>
                </a:solidFill>
              </a:rPr>
              <a:t> в органы местного самоуправления предложения об установлении особого противопожарного режима на соответствующей территории;</a:t>
            </a:r>
          </a:p>
          <a:p>
            <a:pPr indent="533400" algn="just"/>
            <a:r>
              <a:rPr lang="ru-RU" sz="1400" b="1" dirty="0" err="1">
                <a:solidFill>
                  <a:srgbClr val="CC0000"/>
                </a:solidFill>
              </a:rPr>
              <a:t>д</a:t>
            </a:r>
            <a:r>
              <a:rPr lang="ru-RU" sz="1400" b="1" dirty="0">
                <a:solidFill>
                  <a:srgbClr val="CC0000"/>
                </a:solidFill>
              </a:rPr>
              <a:t>)</a:t>
            </a:r>
            <a:r>
              <a:rPr lang="ru-RU" sz="1400" b="1" dirty="0">
                <a:solidFill>
                  <a:srgbClr val="000000"/>
                </a:solidFill>
              </a:rPr>
              <a:t> </a:t>
            </a:r>
            <a:r>
              <a:rPr lang="ru-RU" sz="1400" b="1" dirty="0">
                <a:solidFill>
                  <a:srgbClr val="000099"/>
                </a:solidFill>
              </a:rPr>
              <a:t>вносить</a:t>
            </a:r>
            <a:r>
              <a:rPr lang="ru-RU" sz="1400" b="1" dirty="0">
                <a:solidFill>
                  <a:srgbClr val="000000"/>
                </a:solidFill>
              </a:rPr>
              <a:t> в органы местного самоуправления предложения об осуществлении мероприятий по обеспечению пожарной безопасности в соответствии с законодательством Российской Федерации;</a:t>
            </a:r>
          </a:p>
          <a:p>
            <a:pPr indent="533400" algn="just"/>
            <a:r>
              <a:rPr lang="ru-RU" sz="1400" b="1" dirty="0">
                <a:solidFill>
                  <a:srgbClr val="CC0000"/>
                </a:solidFill>
              </a:rPr>
              <a:t>е)</a:t>
            </a:r>
            <a:r>
              <a:rPr lang="ru-RU" sz="1400" b="1" dirty="0">
                <a:solidFill>
                  <a:srgbClr val="000000"/>
                </a:solidFill>
              </a:rPr>
              <a:t> </a:t>
            </a:r>
            <a:r>
              <a:rPr lang="ru-RU" sz="1400" b="1" dirty="0">
                <a:solidFill>
                  <a:srgbClr val="000099"/>
                </a:solidFill>
              </a:rPr>
              <a:t>отменять</a:t>
            </a:r>
            <a:r>
              <a:rPr lang="ru-RU" sz="1400" b="1" dirty="0">
                <a:solidFill>
                  <a:srgbClr val="000000"/>
                </a:solidFill>
              </a:rPr>
              <a:t> (изменять) незаконные и (или) необоснованные решения, принятые нижестоящими государственными инспекторами по пожарному надзору.</a:t>
            </a:r>
            <a:r>
              <a:rPr lang="ru-RU" sz="1600" b="1" dirty="0">
                <a:solidFill>
                  <a:srgbClr val="000000"/>
                </a:solidFill>
              </a:rPr>
              <a:t> </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13667">
                                            <p:txEl>
                                              <p:pRg st="1" end="1"/>
                                            </p:txEl>
                                          </p:spTgt>
                                        </p:tgtEl>
                                        <p:attrNameLst>
                                          <p:attrName>style.visibility</p:attrName>
                                        </p:attrNameLst>
                                      </p:cBhvr>
                                      <p:to>
                                        <p:strVal val="visible"/>
                                      </p:to>
                                    </p:set>
                                    <p:animEffect transition="in" filter="fade">
                                      <p:cBhvr>
                                        <p:cTn id="7" dur="1000"/>
                                        <p:tgtEl>
                                          <p:spTgt spid="113667">
                                            <p:txEl>
                                              <p:pRg st="1" end="1"/>
                                            </p:txEl>
                                          </p:spTgt>
                                        </p:tgtEl>
                                      </p:cBhvr>
                                    </p:animEffect>
                                    <p:anim calcmode="lin" valueType="num">
                                      <p:cBhvr>
                                        <p:cTn id="8" dur="1000" fill="hold"/>
                                        <p:tgtEl>
                                          <p:spTgt spid="113667">
                                            <p:txEl>
                                              <p:pRg st="1" end="1"/>
                                            </p:txEl>
                                          </p:spTgt>
                                        </p:tgtEl>
                                        <p:attrNameLst>
                                          <p:attrName>ppt_x</p:attrName>
                                        </p:attrNameLst>
                                      </p:cBhvr>
                                      <p:tavLst>
                                        <p:tav tm="0">
                                          <p:val>
                                            <p:strVal val="#ppt_x"/>
                                          </p:val>
                                        </p:tav>
                                        <p:tav tm="100000">
                                          <p:val>
                                            <p:strVal val="#ppt_x"/>
                                          </p:val>
                                        </p:tav>
                                      </p:tavLst>
                                    </p:anim>
                                    <p:anim calcmode="lin" valueType="num">
                                      <p:cBhvr>
                                        <p:cTn id="9" dur="1000" fill="hold"/>
                                        <p:tgtEl>
                                          <p:spTgt spid="113667">
                                            <p:txEl>
                                              <p:pRg st="1" end="1"/>
                                            </p:txEl>
                                          </p:spTgt>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113667">
                                            <p:txEl>
                                              <p:pRg st="2" end="2"/>
                                            </p:txEl>
                                          </p:spTgt>
                                        </p:tgtEl>
                                        <p:attrNameLst>
                                          <p:attrName>style.visibility</p:attrName>
                                        </p:attrNameLst>
                                      </p:cBhvr>
                                      <p:to>
                                        <p:strVal val="visible"/>
                                      </p:to>
                                    </p:set>
                                    <p:animEffect transition="in" filter="fade">
                                      <p:cBhvr>
                                        <p:cTn id="13" dur="1000"/>
                                        <p:tgtEl>
                                          <p:spTgt spid="113667">
                                            <p:txEl>
                                              <p:pRg st="2" end="2"/>
                                            </p:txEl>
                                          </p:spTgt>
                                        </p:tgtEl>
                                      </p:cBhvr>
                                    </p:animEffect>
                                    <p:anim calcmode="lin" valueType="num">
                                      <p:cBhvr>
                                        <p:cTn id="14" dur="1000" fill="hold"/>
                                        <p:tgtEl>
                                          <p:spTgt spid="113667">
                                            <p:txEl>
                                              <p:pRg st="2" end="2"/>
                                            </p:txEl>
                                          </p:spTgt>
                                        </p:tgtEl>
                                        <p:attrNameLst>
                                          <p:attrName>ppt_x</p:attrName>
                                        </p:attrNameLst>
                                      </p:cBhvr>
                                      <p:tavLst>
                                        <p:tav tm="0">
                                          <p:val>
                                            <p:strVal val="#ppt_x"/>
                                          </p:val>
                                        </p:tav>
                                        <p:tav tm="100000">
                                          <p:val>
                                            <p:strVal val="#ppt_x"/>
                                          </p:val>
                                        </p:tav>
                                      </p:tavLst>
                                    </p:anim>
                                    <p:anim calcmode="lin" valueType="num">
                                      <p:cBhvr>
                                        <p:cTn id="15" dur="1000" fill="hold"/>
                                        <p:tgtEl>
                                          <p:spTgt spid="113667">
                                            <p:txEl>
                                              <p:pRg st="2" end="2"/>
                                            </p:txEl>
                                          </p:spTgt>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nodeType="afterEffect">
                                  <p:stCondLst>
                                    <p:cond delay="0"/>
                                  </p:stCondLst>
                                  <p:childTnLst>
                                    <p:set>
                                      <p:cBhvr>
                                        <p:cTn id="18" dur="1" fill="hold">
                                          <p:stCondLst>
                                            <p:cond delay="0"/>
                                          </p:stCondLst>
                                        </p:cTn>
                                        <p:tgtEl>
                                          <p:spTgt spid="113667">
                                            <p:txEl>
                                              <p:pRg st="3" end="3"/>
                                            </p:txEl>
                                          </p:spTgt>
                                        </p:tgtEl>
                                        <p:attrNameLst>
                                          <p:attrName>style.visibility</p:attrName>
                                        </p:attrNameLst>
                                      </p:cBhvr>
                                      <p:to>
                                        <p:strVal val="visible"/>
                                      </p:to>
                                    </p:set>
                                    <p:animEffect transition="in" filter="fade">
                                      <p:cBhvr>
                                        <p:cTn id="19" dur="1000"/>
                                        <p:tgtEl>
                                          <p:spTgt spid="113667">
                                            <p:txEl>
                                              <p:pRg st="3" end="3"/>
                                            </p:txEl>
                                          </p:spTgt>
                                        </p:tgtEl>
                                      </p:cBhvr>
                                    </p:animEffect>
                                    <p:anim calcmode="lin" valueType="num">
                                      <p:cBhvr>
                                        <p:cTn id="20" dur="1000" fill="hold"/>
                                        <p:tgtEl>
                                          <p:spTgt spid="113667">
                                            <p:txEl>
                                              <p:pRg st="3" end="3"/>
                                            </p:txEl>
                                          </p:spTgt>
                                        </p:tgtEl>
                                        <p:attrNameLst>
                                          <p:attrName>ppt_x</p:attrName>
                                        </p:attrNameLst>
                                      </p:cBhvr>
                                      <p:tavLst>
                                        <p:tav tm="0">
                                          <p:val>
                                            <p:strVal val="#ppt_x"/>
                                          </p:val>
                                        </p:tav>
                                        <p:tav tm="100000">
                                          <p:val>
                                            <p:strVal val="#ppt_x"/>
                                          </p:val>
                                        </p:tav>
                                      </p:tavLst>
                                    </p:anim>
                                    <p:anim calcmode="lin" valueType="num">
                                      <p:cBhvr>
                                        <p:cTn id="21" dur="1000" fill="hold"/>
                                        <p:tgtEl>
                                          <p:spTgt spid="113667">
                                            <p:txEl>
                                              <p:pRg st="3" end="3"/>
                                            </p:txEl>
                                          </p:spTgt>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2" presetClass="entr" presetSubtype="0" fill="hold" nodeType="afterEffect">
                                  <p:stCondLst>
                                    <p:cond delay="0"/>
                                  </p:stCondLst>
                                  <p:childTnLst>
                                    <p:set>
                                      <p:cBhvr>
                                        <p:cTn id="24" dur="1" fill="hold">
                                          <p:stCondLst>
                                            <p:cond delay="0"/>
                                          </p:stCondLst>
                                        </p:cTn>
                                        <p:tgtEl>
                                          <p:spTgt spid="113667">
                                            <p:txEl>
                                              <p:pRg st="4" end="4"/>
                                            </p:txEl>
                                          </p:spTgt>
                                        </p:tgtEl>
                                        <p:attrNameLst>
                                          <p:attrName>style.visibility</p:attrName>
                                        </p:attrNameLst>
                                      </p:cBhvr>
                                      <p:to>
                                        <p:strVal val="visible"/>
                                      </p:to>
                                    </p:set>
                                    <p:animEffect transition="in" filter="fade">
                                      <p:cBhvr>
                                        <p:cTn id="25" dur="1000"/>
                                        <p:tgtEl>
                                          <p:spTgt spid="113667">
                                            <p:txEl>
                                              <p:pRg st="4" end="4"/>
                                            </p:txEl>
                                          </p:spTgt>
                                        </p:tgtEl>
                                      </p:cBhvr>
                                    </p:animEffect>
                                    <p:anim calcmode="lin" valueType="num">
                                      <p:cBhvr>
                                        <p:cTn id="26" dur="1000" fill="hold"/>
                                        <p:tgtEl>
                                          <p:spTgt spid="113667">
                                            <p:txEl>
                                              <p:pRg st="4" end="4"/>
                                            </p:txEl>
                                          </p:spTgt>
                                        </p:tgtEl>
                                        <p:attrNameLst>
                                          <p:attrName>ppt_x</p:attrName>
                                        </p:attrNameLst>
                                      </p:cBhvr>
                                      <p:tavLst>
                                        <p:tav tm="0">
                                          <p:val>
                                            <p:strVal val="#ppt_x"/>
                                          </p:val>
                                        </p:tav>
                                        <p:tav tm="100000">
                                          <p:val>
                                            <p:strVal val="#ppt_x"/>
                                          </p:val>
                                        </p:tav>
                                      </p:tavLst>
                                    </p:anim>
                                    <p:anim calcmode="lin" valueType="num">
                                      <p:cBhvr>
                                        <p:cTn id="27" dur="1000" fill="hold"/>
                                        <p:tgtEl>
                                          <p:spTgt spid="113667">
                                            <p:txEl>
                                              <p:pRg st="4" end="4"/>
                                            </p:txEl>
                                          </p:spTgt>
                                        </p:tgtEl>
                                        <p:attrNameLst>
                                          <p:attrName>ppt_y</p:attrName>
                                        </p:attrNameLst>
                                      </p:cBhvr>
                                      <p:tavLst>
                                        <p:tav tm="0">
                                          <p:val>
                                            <p:strVal val="#ppt_y+.1"/>
                                          </p:val>
                                        </p:tav>
                                        <p:tav tm="100000">
                                          <p:val>
                                            <p:strVal val="#ppt_y"/>
                                          </p:val>
                                        </p:tav>
                                      </p:tavLst>
                                    </p:anim>
                                  </p:childTnLst>
                                </p:cTn>
                              </p:par>
                            </p:childTnLst>
                          </p:cTn>
                        </p:par>
                        <p:par>
                          <p:cTn id="28" fill="hold">
                            <p:stCondLst>
                              <p:cond delay="4000"/>
                            </p:stCondLst>
                            <p:childTnLst>
                              <p:par>
                                <p:cTn id="29" presetID="42" presetClass="entr" presetSubtype="0" fill="hold" nodeType="afterEffect">
                                  <p:stCondLst>
                                    <p:cond delay="0"/>
                                  </p:stCondLst>
                                  <p:childTnLst>
                                    <p:set>
                                      <p:cBhvr>
                                        <p:cTn id="30" dur="1" fill="hold">
                                          <p:stCondLst>
                                            <p:cond delay="0"/>
                                          </p:stCondLst>
                                        </p:cTn>
                                        <p:tgtEl>
                                          <p:spTgt spid="113667">
                                            <p:txEl>
                                              <p:pRg st="5" end="5"/>
                                            </p:txEl>
                                          </p:spTgt>
                                        </p:tgtEl>
                                        <p:attrNameLst>
                                          <p:attrName>style.visibility</p:attrName>
                                        </p:attrNameLst>
                                      </p:cBhvr>
                                      <p:to>
                                        <p:strVal val="visible"/>
                                      </p:to>
                                    </p:set>
                                    <p:animEffect transition="in" filter="fade">
                                      <p:cBhvr>
                                        <p:cTn id="31" dur="1000"/>
                                        <p:tgtEl>
                                          <p:spTgt spid="113667">
                                            <p:txEl>
                                              <p:pRg st="5" end="5"/>
                                            </p:txEl>
                                          </p:spTgt>
                                        </p:tgtEl>
                                      </p:cBhvr>
                                    </p:animEffect>
                                    <p:anim calcmode="lin" valueType="num">
                                      <p:cBhvr>
                                        <p:cTn id="32" dur="1000" fill="hold"/>
                                        <p:tgtEl>
                                          <p:spTgt spid="113667">
                                            <p:txEl>
                                              <p:pRg st="5" end="5"/>
                                            </p:txEl>
                                          </p:spTgt>
                                        </p:tgtEl>
                                        <p:attrNameLst>
                                          <p:attrName>ppt_x</p:attrName>
                                        </p:attrNameLst>
                                      </p:cBhvr>
                                      <p:tavLst>
                                        <p:tav tm="0">
                                          <p:val>
                                            <p:strVal val="#ppt_x"/>
                                          </p:val>
                                        </p:tav>
                                        <p:tav tm="100000">
                                          <p:val>
                                            <p:strVal val="#ppt_x"/>
                                          </p:val>
                                        </p:tav>
                                      </p:tavLst>
                                    </p:anim>
                                    <p:anim calcmode="lin" valueType="num">
                                      <p:cBhvr>
                                        <p:cTn id="33" dur="1000" fill="hold"/>
                                        <p:tgtEl>
                                          <p:spTgt spid="113667">
                                            <p:txEl>
                                              <p:pRg st="5" end="5"/>
                                            </p:txEl>
                                          </p:spTgt>
                                        </p:tgtEl>
                                        <p:attrNameLst>
                                          <p:attrName>ppt_y</p:attrName>
                                        </p:attrNameLst>
                                      </p:cBhvr>
                                      <p:tavLst>
                                        <p:tav tm="0">
                                          <p:val>
                                            <p:strVal val="#ppt_y+.1"/>
                                          </p:val>
                                        </p:tav>
                                        <p:tav tm="100000">
                                          <p:val>
                                            <p:strVal val="#ppt_y"/>
                                          </p:val>
                                        </p:tav>
                                      </p:tavLst>
                                    </p:anim>
                                  </p:childTnLst>
                                </p:cTn>
                              </p:par>
                            </p:childTnLst>
                          </p:cTn>
                        </p:par>
                        <p:par>
                          <p:cTn id="34" fill="hold">
                            <p:stCondLst>
                              <p:cond delay="5000"/>
                            </p:stCondLst>
                            <p:childTnLst>
                              <p:par>
                                <p:cTn id="35" presetID="42" presetClass="entr" presetSubtype="0" fill="hold" nodeType="afterEffect">
                                  <p:stCondLst>
                                    <p:cond delay="0"/>
                                  </p:stCondLst>
                                  <p:childTnLst>
                                    <p:set>
                                      <p:cBhvr>
                                        <p:cTn id="36" dur="1" fill="hold">
                                          <p:stCondLst>
                                            <p:cond delay="0"/>
                                          </p:stCondLst>
                                        </p:cTn>
                                        <p:tgtEl>
                                          <p:spTgt spid="113667">
                                            <p:txEl>
                                              <p:pRg st="6" end="6"/>
                                            </p:txEl>
                                          </p:spTgt>
                                        </p:tgtEl>
                                        <p:attrNameLst>
                                          <p:attrName>style.visibility</p:attrName>
                                        </p:attrNameLst>
                                      </p:cBhvr>
                                      <p:to>
                                        <p:strVal val="visible"/>
                                      </p:to>
                                    </p:set>
                                    <p:animEffect transition="in" filter="fade">
                                      <p:cBhvr>
                                        <p:cTn id="37" dur="1000"/>
                                        <p:tgtEl>
                                          <p:spTgt spid="113667">
                                            <p:txEl>
                                              <p:pRg st="6" end="6"/>
                                            </p:txEl>
                                          </p:spTgt>
                                        </p:tgtEl>
                                      </p:cBhvr>
                                    </p:animEffect>
                                    <p:anim calcmode="lin" valueType="num">
                                      <p:cBhvr>
                                        <p:cTn id="38" dur="1000" fill="hold"/>
                                        <p:tgtEl>
                                          <p:spTgt spid="113667">
                                            <p:txEl>
                                              <p:pRg st="6" end="6"/>
                                            </p:txEl>
                                          </p:spTgt>
                                        </p:tgtEl>
                                        <p:attrNameLst>
                                          <p:attrName>ppt_x</p:attrName>
                                        </p:attrNameLst>
                                      </p:cBhvr>
                                      <p:tavLst>
                                        <p:tav tm="0">
                                          <p:val>
                                            <p:strVal val="#ppt_x"/>
                                          </p:val>
                                        </p:tav>
                                        <p:tav tm="100000">
                                          <p:val>
                                            <p:strVal val="#ppt_x"/>
                                          </p:val>
                                        </p:tav>
                                      </p:tavLst>
                                    </p:anim>
                                    <p:anim calcmode="lin" valueType="num">
                                      <p:cBhvr>
                                        <p:cTn id="39" dur="1000" fill="hold"/>
                                        <p:tgtEl>
                                          <p:spTgt spid="113667">
                                            <p:txEl>
                                              <p:pRg st="6" end="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14690" name="Rectangle 2"/>
          <p:cNvSpPr>
            <a:spLocks noGrp="1" noChangeArrowheads="1"/>
          </p:cNvSpPr>
          <p:nvPr>
            <p:ph type="title"/>
          </p:nvPr>
        </p:nvSpPr>
        <p:spPr>
          <a:xfrm>
            <a:off x="179388" y="188913"/>
            <a:ext cx="8785225" cy="863600"/>
          </a:xfrm>
          <a:gradFill rotWithShape="1">
            <a:gsLst>
              <a:gs pos="0">
                <a:schemeClr val="bg1">
                  <a:gamma/>
                  <a:shade val="46275"/>
                  <a:invGamma/>
                </a:schemeClr>
              </a:gs>
              <a:gs pos="50000">
                <a:schemeClr val="bg1"/>
              </a:gs>
              <a:gs pos="100000">
                <a:schemeClr val="bg1">
                  <a:gamma/>
                  <a:shade val="46275"/>
                  <a:invGamma/>
                </a:schemeClr>
              </a:gs>
            </a:gsLst>
            <a:lin ang="5400000" scaled="1"/>
          </a:gradFill>
          <a:ln/>
        </p:spPr>
        <p:txBody>
          <a:bodyPr/>
          <a:lstStyle/>
          <a:p>
            <a:pPr marL="342900" indent="-342900"/>
            <a:r>
              <a:rPr lang="ru-RU" sz="1600" b="1">
                <a:solidFill>
                  <a:srgbClr val="FFFF00"/>
                </a:solidFill>
                <a:latin typeface="Arial" charset="0"/>
              </a:rPr>
              <a:t>Положение о   федеральном   государственном   пожарном   надзоре, утвержденное   постановлением Правительства Российской Федерации</a:t>
            </a:r>
            <a:br>
              <a:rPr lang="ru-RU" sz="1600" b="1">
                <a:solidFill>
                  <a:srgbClr val="FFFF00"/>
                </a:solidFill>
                <a:latin typeface="Arial" charset="0"/>
              </a:rPr>
            </a:br>
            <a:r>
              <a:rPr lang="ru-RU" sz="1600" b="1">
                <a:solidFill>
                  <a:srgbClr val="FFFF00"/>
                </a:solidFill>
                <a:latin typeface="Arial" charset="0"/>
              </a:rPr>
              <a:t>от 12 апреля 2012 года № 290</a:t>
            </a:r>
          </a:p>
        </p:txBody>
      </p:sp>
      <p:sp>
        <p:nvSpPr>
          <p:cNvPr id="114691" name="Text Box 3"/>
          <p:cNvSpPr txBox="1">
            <a:spLocks noChangeArrowheads="1"/>
          </p:cNvSpPr>
          <p:nvPr/>
        </p:nvSpPr>
        <p:spPr bwMode="auto">
          <a:xfrm>
            <a:off x="250825" y="1125538"/>
            <a:ext cx="8713788" cy="2536825"/>
          </a:xfrm>
          <a:prstGeom prst="rect">
            <a:avLst/>
          </a:prstGeom>
          <a:solidFill>
            <a:schemeClr val="bg1"/>
          </a:solidFill>
          <a:ln w="9525">
            <a:noFill/>
            <a:miter lim="800000"/>
            <a:headEnd/>
            <a:tailEnd/>
          </a:ln>
          <a:effectLst/>
        </p:spPr>
        <p:txBody>
          <a:bodyPr>
            <a:spAutoFit/>
          </a:bodyPr>
          <a:lstStyle/>
          <a:p>
            <a:pPr indent="533400" algn="just"/>
            <a:r>
              <a:rPr lang="ru-RU" sz="1600" b="1" dirty="0">
                <a:solidFill>
                  <a:srgbClr val="CC0000"/>
                </a:solidFill>
              </a:rPr>
              <a:t>11</a:t>
            </a:r>
            <a:r>
              <a:rPr lang="ru-RU" sz="1600" b="1" dirty="0">
                <a:solidFill>
                  <a:srgbClr val="000000"/>
                </a:solidFill>
              </a:rPr>
              <a:t>. </a:t>
            </a:r>
            <a:r>
              <a:rPr lang="ru-RU" sz="1600" b="1" dirty="0">
                <a:solidFill>
                  <a:srgbClr val="CC0000"/>
                </a:solidFill>
              </a:rPr>
              <a:t>Государственные инспекторы субъектов Российской Федерации по пожарному надзору</a:t>
            </a:r>
            <a:r>
              <a:rPr lang="ru-RU" sz="1600" b="1" dirty="0">
                <a:solidFill>
                  <a:srgbClr val="000000"/>
                </a:solidFill>
              </a:rPr>
              <a:t> пользуются правами, указанными в </a:t>
            </a:r>
            <a:r>
              <a:rPr lang="ru-RU" sz="1600" b="1" dirty="0">
                <a:solidFill>
                  <a:srgbClr val="CC0000"/>
                </a:solidFill>
              </a:rPr>
              <a:t>пунктах 9 и 10</a:t>
            </a:r>
            <a:r>
              <a:rPr lang="ru-RU" sz="1600" b="1" dirty="0">
                <a:solidFill>
                  <a:srgbClr val="000000"/>
                </a:solidFill>
              </a:rPr>
              <a:t> настоящего Положения, а также в целях подготовки решения о согласовании или о необходимости доработки, </a:t>
            </a:r>
            <a:r>
              <a:rPr lang="ru-RU" sz="1600" b="1" dirty="0">
                <a:solidFill>
                  <a:srgbClr val="CC0000"/>
                </a:solidFill>
              </a:rPr>
              <a:t>имеют право</a:t>
            </a:r>
            <a:r>
              <a:rPr lang="ru-RU" sz="1600" b="1" dirty="0">
                <a:solidFill>
                  <a:srgbClr val="000000"/>
                </a:solidFill>
              </a:rPr>
              <a:t> </a:t>
            </a:r>
            <a:r>
              <a:rPr lang="ru-RU" sz="1600" b="1" dirty="0">
                <a:solidFill>
                  <a:srgbClr val="000099"/>
                </a:solidFill>
              </a:rPr>
              <a:t>рассматривать</a:t>
            </a:r>
            <a:r>
              <a:rPr lang="ru-RU" sz="1600" b="1" dirty="0">
                <a:solidFill>
                  <a:srgbClr val="000000"/>
                </a:solidFill>
              </a:rPr>
              <a:t> специальные технические условия для объектов защиты, в отношении которых отсутствуют требования пожарной безопасности, установленные нормативными правовыми актами Российской Федерации и нормативными документами по пожарной безопасности, в части отражения специфики обеспечения пожарной безопасности указанных объектов и содержания комплекса необходимых инженерно-технических и организационных мероприятий по обеспечению их пожарной безопасности.</a:t>
            </a:r>
          </a:p>
        </p:txBody>
      </p:sp>
      <p:pic>
        <p:nvPicPr>
          <p:cNvPr id="114692" name="Picture 4"/>
          <p:cNvPicPr>
            <a:picLocks noChangeAspect="1" noChangeArrowheads="1"/>
          </p:cNvPicPr>
          <p:nvPr/>
        </p:nvPicPr>
        <p:blipFill>
          <a:blip r:embed="rId2"/>
          <a:srcRect t="13416"/>
          <a:stretch>
            <a:fillRect/>
          </a:stretch>
        </p:blipFill>
        <p:spPr bwMode="auto">
          <a:xfrm>
            <a:off x="4572000" y="3862388"/>
            <a:ext cx="4319588" cy="2684462"/>
          </a:xfrm>
          <a:prstGeom prst="rect">
            <a:avLst/>
          </a:prstGeom>
          <a:noFill/>
          <a:ln w="76200" cmpd="tri">
            <a:solidFill>
              <a:schemeClr val="hlink"/>
            </a:solidFill>
            <a:miter lim="800000"/>
            <a:headEnd/>
            <a:tailEnd/>
          </a:ln>
          <a:effectLst/>
        </p:spPr>
      </p:pic>
      <p:pic>
        <p:nvPicPr>
          <p:cNvPr id="114693" name="Picture 5"/>
          <p:cNvPicPr>
            <a:picLocks noChangeAspect="1" noChangeArrowheads="1"/>
          </p:cNvPicPr>
          <p:nvPr/>
        </p:nvPicPr>
        <p:blipFill>
          <a:blip r:embed="rId3"/>
          <a:srcRect b="10036"/>
          <a:stretch>
            <a:fillRect/>
          </a:stretch>
        </p:blipFill>
        <p:spPr bwMode="auto">
          <a:xfrm>
            <a:off x="323850" y="3860800"/>
            <a:ext cx="3887788" cy="2703513"/>
          </a:xfrm>
          <a:prstGeom prst="rect">
            <a:avLst/>
          </a:prstGeom>
          <a:noFill/>
          <a:ln w="76200" cmpd="tri">
            <a:solidFill>
              <a:schemeClr val="hlink"/>
            </a:solidFill>
            <a:miter lim="800000"/>
            <a:headEnd/>
            <a:tailEnd/>
          </a:ln>
          <a:effectLst/>
        </p:spPr>
      </p:pic>
    </p:spTree>
  </p:cSld>
  <p:clrMapOvr>
    <a:masterClrMapping/>
  </p:clrMapOvr>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15714" name="Rectangle 2"/>
          <p:cNvSpPr>
            <a:spLocks noGrp="1" noChangeArrowheads="1"/>
          </p:cNvSpPr>
          <p:nvPr>
            <p:ph type="title"/>
          </p:nvPr>
        </p:nvSpPr>
        <p:spPr>
          <a:xfrm>
            <a:off x="179388" y="188913"/>
            <a:ext cx="8785225" cy="576262"/>
          </a:xfrm>
          <a:gradFill rotWithShape="1">
            <a:gsLst>
              <a:gs pos="0">
                <a:schemeClr val="bg1">
                  <a:gamma/>
                  <a:shade val="46275"/>
                  <a:invGamma/>
                </a:schemeClr>
              </a:gs>
              <a:gs pos="50000">
                <a:schemeClr val="bg1"/>
              </a:gs>
              <a:gs pos="100000">
                <a:schemeClr val="bg1">
                  <a:gamma/>
                  <a:shade val="46275"/>
                  <a:invGamma/>
                </a:schemeClr>
              </a:gs>
            </a:gsLst>
            <a:lin ang="5400000" scaled="1"/>
          </a:gradFill>
          <a:ln/>
        </p:spPr>
        <p:txBody>
          <a:bodyPr/>
          <a:lstStyle/>
          <a:p>
            <a:pPr marL="342900" indent="-342900"/>
            <a:r>
              <a:rPr lang="ru-RU" sz="1300" b="1">
                <a:solidFill>
                  <a:srgbClr val="FFFF00"/>
                </a:solidFill>
                <a:latin typeface="Arial" charset="0"/>
              </a:rPr>
              <a:t>Положение о   федеральном   государственном   пожарном   надзоре, утвержденное   постановлением Правительства Российской Федерации от 12 апреля 2012 года № 290</a:t>
            </a:r>
          </a:p>
        </p:txBody>
      </p:sp>
      <p:sp>
        <p:nvSpPr>
          <p:cNvPr id="115715" name="Text Box 3"/>
          <p:cNvSpPr txBox="1">
            <a:spLocks noChangeArrowheads="1"/>
          </p:cNvSpPr>
          <p:nvPr/>
        </p:nvSpPr>
        <p:spPr bwMode="auto">
          <a:xfrm>
            <a:off x="250825" y="836613"/>
            <a:ext cx="8713788" cy="5715000"/>
          </a:xfrm>
          <a:prstGeom prst="rect">
            <a:avLst/>
          </a:prstGeom>
          <a:solidFill>
            <a:schemeClr val="bg1"/>
          </a:solidFill>
          <a:ln w="9525">
            <a:noFill/>
            <a:miter lim="800000"/>
            <a:headEnd/>
            <a:tailEnd/>
          </a:ln>
          <a:effectLst/>
        </p:spPr>
        <p:txBody>
          <a:bodyPr>
            <a:spAutoFit/>
          </a:bodyPr>
          <a:lstStyle/>
          <a:p>
            <a:pPr indent="533400" algn="just"/>
            <a:r>
              <a:rPr lang="ru-RU" sz="1600" b="1" dirty="0">
                <a:solidFill>
                  <a:srgbClr val="CC0000"/>
                </a:solidFill>
              </a:rPr>
              <a:t>12</a:t>
            </a:r>
            <a:r>
              <a:rPr lang="ru-RU" sz="1600" b="1" dirty="0">
                <a:solidFill>
                  <a:srgbClr val="000000"/>
                </a:solidFill>
              </a:rPr>
              <a:t>. </a:t>
            </a:r>
            <a:r>
              <a:rPr lang="ru-RU" sz="1600" b="1" dirty="0">
                <a:solidFill>
                  <a:srgbClr val="CC0000"/>
                </a:solidFill>
              </a:rPr>
              <a:t>Главные государственные инспекторы субъектов Российской Федерации по пожарному надзору</a:t>
            </a:r>
            <a:r>
              <a:rPr lang="ru-RU" sz="1600" b="1" dirty="0">
                <a:solidFill>
                  <a:srgbClr val="000000"/>
                </a:solidFill>
              </a:rPr>
              <a:t> и их </a:t>
            </a:r>
            <a:r>
              <a:rPr lang="ru-RU" sz="1600" b="1" dirty="0">
                <a:solidFill>
                  <a:srgbClr val="CC0000"/>
                </a:solidFill>
              </a:rPr>
              <a:t>заместители</a:t>
            </a:r>
            <a:r>
              <a:rPr lang="ru-RU" sz="1600" b="1" dirty="0">
                <a:solidFill>
                  <a:srgbClr val="000000"/>
                </a:solidFill>
              </a:rPr>
              <a:t> пользуются правами, указанными </a:t>
            </a:r>
            <a:r>
              <a:rPr lang="ru-RU" sz="1600" b="1" dirty="0">
                <a:solidFill>
                  <a:srgbClr val="CC0000"/>
                </a:solidFill>
              </a:rPr>
              <a:t>в пунктах 9-11</a:t>
            </a:r>
            <a:r>
              <a:rPr lang="ru-RU" sz="1600" b="1" dirty="0">
                <a:solidFill>
                  <a:srgbClr val="000000"/>
                </a:solidFill>
              </a:rPr>
              <a:t> настоящего Положения, а также имеют право:</a:t>
            </a:r>
          </a:p>
          <a:p>
            <a:pPr indent="533400" algn="just"/>
            <a:r>
              <a:rPr lang="ru-RU" sz="1600" b="1" dirty="0">
                <a:solidFill>
                  <a:srgbClr val="CC0000"/>
                </a:solidFill>
              </a:rPr>
              <a:t>а)</a:t>
            </a:r>
            <a:r>
              <a:rPr lang="ru-RU" sz="1600" b="1" dirty="0">
                <a:solidFill>
                  <a:srgbClr val="000000"/>
                </a:solidFill>
              </a:rPr>
              <a:t> </a:t>
            </a:r>
            <a:r>
              <a:rPr lang="ru-RU" sz="1600" b="1" dirty="0">
                <a:solidFill>
                  <a:srgbClr val="000099"/>
                </a:solidFill>
              </a:rPr>
              <a:t>проводить</a:t>
            </a:r>
            <a:r>
              <a:rPr lang="ru-RU" sz="1600" b="1" dirty="0">
                <a:solidFill>
                  <a:srgbClr val="000000"/>
                </a:solidFill>
              </a:rPr>
              <a:t> проверки деятельности органов исполнительной власти субъектов Российской Федерации по обеспечению пожарной безопасности;</a:t>
            </a:r>
          </a:p>
          <a:p>
            <a:pPr indent="533400" algn="just"/>
            <a:r>
              <a:rPr lang="ru-RU" sz="1600" b="1" dirty="0">
                <a:solidFill>
                  <a:srgbClr val="CC0000"/>
                </a:solidFill>
              </a:rPr>
              <a:t>б)</a:t>
            </a:r>
            <a:r>
              <a:rPr lang="ru-RU" sz="1600" b="1" dirty="0">
                <a:solidFill>
                  <a:srgbClr val="000000"/>
                </a:solidFill>
              </a:rPr>
              <a:t> </a:t>
            </a:r>
            <a:r>
              <a:rPr lang="ru-RU" sz="1600" b="1" dirty="0">
                <a:solidFill>
                  <a:srgbClr val="000099"/>
                </a:solidFill>
              </a:rPr>
              <a:t>вносить</a:t>
            </a:r>
            <a:r>
              <a:rPr lang="ru-RU" sz="1600" b="1" dirty="0">
                <a:solidFill>
                  <a:srgbClr val="000000"/>
                </a:solidFill>
              </a:rPr>
              <a:t> в органы государственной власти субъектов Российской Федерации предложения об установлении особого противопожарного режима на территориях данных субъектов;</a:t>
            </a:r>
          </a:p>
          <a:p>
            <a:pPr indent="533400" algn="just"/>
            <a:r>
              <a:rPr lang="ru-RU" sz="1600" b="1" dirty="0">
                <a:solidFill>
                  <a:srgbClr val="000000"/>
                </a:solidFill>
              </a:rPr>
              <a:t> </a:t>
            </a:r>
            <a:r>
              <a:rPr lang="ru-RU" sz="1600" b="1" dirty="0">
                <a:solidFill>
                  <a:srgbClr val="CC0000"/>
                </a:solidFill>
              </a:rPr>
              <a:t>в)</a:t>
            </a:r>
            <a:r>
              <a:rPr lang="ru-RU" sz="1600" b="1" dirty="0">
                <a:solidFill>
                  <a:srgbClr val="000000"/>
                </a:solidFill>
              </a:rPr>
              <a:t> </a:t>
            </a:r>
            <a:r>
              <a:rPr lang="ru-RU" sz="1600" b="1" dirty="0">
                <a:solidFill>
                  <a:srgbClr val="000099"/>
                </a:solidFill>
              </a:rPr>
              <a:t>вносить</a:t>
            </a:r>
            <a:r>
              <a:rPr lang="ru-RU" sz="1600" b="1" dirty="0">
                <a:solidFill>
                  <a:srgbClr val="000000"/>
                </a:solidFill>
              </a:rPr>
              <a:t> в органы государственной власти субъектов Российской Федерации предложения об осуществлении мероприятий по обеспечению пожарной безопасности в соответствии с законодательством Российской Федерации;</a:t>
            </a:r>
          </a:p>
          <a:p>
            <a:pPr indent="533400" algn="just"/>
            <a:r>
              <a:rPr lang="ru-RU" sz="1600" b="1" dirty="0">
                <a:solidFill>
                  <a:srgbClr val="CC0000"/>
                </a:solidFill>
              </a:rPr>
              <a:t>г)</a:t>
            </a:r>
            <a:r>
              <a:rPr lang="ru-RU" sz="1600" b="1" dirty="0">
                <a:solidFill>
                  <a:srgbClr val="000000"/>
                </a:solidFill>
              </a:rPr>
              <a:t> </a:t>
            </a:r>
            <a:r>
              <a:rPr lang="ru-RU" sz="1600" b="1" dirty="0">
                <a:solidFill>
                  <a:srgbClr val="000099"/>
                </a:solidFill>
              </a:rPr>
              <a:t>принимать</a:t>
            </a:r>
            <a:r>
              <a:rPr lang="ru-RU" sz="1600" b="1" dirty="0">
                <a:solidFill>
                  <a:srgbClr val="000000"/>
                </a:solidFill>
              </a:rPr>
              <a:t> решение о согласовании или о необходимости доработки специальных технических условий для объектов защиты, в отношении которых отсутствуют требования пожарной безопасности, установленные нормативными правовыми актами Российской Федерации и нормативными документами по пожарной безопасности.</a:t>
            </a:r>
          </a:p>
          <a:p>
            <a:pPr indent="533400" algn="just"/>
            <a:r>
              <a:rPr lang="ru-RU" sz="1600" b="1" dirty="0">
                <a:solidFill>
                  <a:srgbClr val="CC0000"/>
                </a:solidFill>
              </a:rPr>
              <a:t>13</a:t>
            </a:r>
            <a:r>
              <a:rPr lang="ru-RU" sz="1600" b="1" dirty="0">
                <a:solidFill>
                  <a:srgbClr val="000000"/>
                </a:solidFill>
              </a:rPr>
              <a:t>. </a:t>
            </a:r>
            <a:r>
              <a:rPr lang="ru-RU" sz="1600" b="1" dirty="0">
                <a:solidFill>
                  <a:srgbClr val="CC0000"/>
                </a:solidFill>
              </a:rPr>
              <a:t>Государственные инспекторы Российской Федерации по пожарному надзору</a:t>
            </a:r>
            <a:r>
              <a:rPr lang="ru-RU" sz="1600" b="1" dirty="0">
                <a:solidFill>
                  <a:srgbClr val="000000"/>
                </a:solidFill>
              </a:rPr>
              <a:t> пользуются правами, указанными в </a:t>
            </a:r>
            <a:r>
              <a:rPr lang="ru-RU" sz="1600" b="1" dirty="0">
                <a:solidFill>
                  <a:srgbClr val="CC0000"/>
                </a:solidFill>
              </a:rPr>
              <a:t>пунктах 9-12</a:t>
            </a:r>
            <a:r>
              <a:rPr lang="ru-RU" sz="1600" b="1" dirty="0">
                <a:solidFill>
                  <a:srgbClr val="000000"/>
                </a:solidFill>
              </a:rPr>
              <a:t> настоящего Положения, а также </a:t>
            </a:r>
            <a:r>
              <a:rPr lang="ru-RU" sz="1600" b="1" dirty="0">
                <a:solidFill>
                  <a:srgbClr val="000099"/>
                </a:solidFill>
              </a:rPr>
              <a:t>имеют право</a:t>
            </a:r>
            <a:r>
              <a:rPr lang="ru-RU" sz="1600" b="1" dirty="0">
                <a:solidFill>
                  <a:srgbClr val="000000"/>
                </a:solidFill>
              </a:rPr>
              <a:t> назначать проведение проверок и </a:t>
            </a:r>
            <a:r>
              <a:rPr lang="ru-RU" sz="1600" b="1" dirty="0">
                <a:solidFill>
                  <a:srgbClr val="000099"/>
                </a:solidFill>
              </a:rPr>
              <a:t>проводить</a:t>
            </a:r>
            <a:r>
              <a:rPr lang="ru-RU" sz="1600" b="1" dirty="0">
                <a:solidFill>
                  <a:srgbClr val="000000"/>
                </a:solidFill>
              </a:rPr>
              <a:t> проверки деятельности федеральных органов исполнительной власти и </a:t>
            </a:r>
            <a:r>
              <a:rPr lang="ru-RU" sz="1600" b="1" dirty="0">
                <a:solidFill>
                  <a:srgbClr val="000099"/>
                </a:solidFill>
              </a:rPr>
              <a:t>назначать</a:t>
            </a:r>
            <a:r>
              <a:rPr lang="ru-RU" sz="1600" b="1" dirty="0">
                <a:solidFill>
                  <a:srgbClr val="000000"/>
                </a:solidFill>
              </a:rPr>
              <a:t> проведение проверок деятельности органов исполнительной власти субъектов Российской Федерации по обеспечению пожарной безопасности.</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15715">
                                            <p:txEl>
                                              <p:pRg st="1" end="1"/>
                                            </p:txEl>
                                          </p:spTgt>
                                        </p:tgtEl>
                                        <p:attrNameLst>
                                          <p:attrName>style.visibility</p:attrName>
                                        </p:attrNameLst>
                                      </p:cBhvr>
                                      <p:to>
                                        <p:strVal val="visible"/>
                                      </p:to>
                                    </p:set>
                                    <p:animEffect transition="in" filter="fade">
                                      <p:cBhvr>
                                        <p:cTn id="7" dur="1000"/>
                                        <p:tgtEl>
                                          <p:spTgt spid="115715">
                                            <p:txEl>
                                              <p:pRg st="1" end="1"/>
                                            </p:txEl>
                                          </p:spTgt>
                                        </p:tgtEl>
                                      </p:cBhvr>
                                    </p:animEffect>
                                    <p:anim calcmode="lin" valueType="num">
                                      <p:cBhvr>
                                        <p:cTn id="8" dur="1000" fill="hold"/>
                                        <p:tgtEl>
                                          <p:spTgt spid="115715">
                                            <p:txEl>
                                              <p:pRg st="1" end="1"/>
                                            </p:txEl>
                                          </p:spTgt>
                                        </p:tgtEl>
                                        <p:attrNameLst>
                                          <p:attrName>ppt_x</p:attrName>
                                        </p:attrNameLst>
                                      </p:cBhvr>
                                      <p:tavLst>
                                        <p:tav tm="0">
                                          <p:val>
                                            <p:strVal val="#ppt_x"/>
                                          </p:val>
                                        </p:tav>
                                        <p:tav tm="100000">
                                          <p:val>
                                            <p:strVal val="#ppt_x"/>
                                          </p:val>
                                        </p:tav>
                                      </p:tavLst>
                                    </p:anim>
                                    <p:anim calcmode="lin" valueType="num">
                                      <p:cBhvr>
                                        <p:cTn id="9" dur="1000" fill="hold"/>
                                        <p:tgtEl>
                                          <p:spTgt spid="115715">
                                            <p:txEl>
                                              <p:pRg st="1" end="1"/>
                                            </p:txEl>
                                          </p:spTgt>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115715">
                                            <p:txEl>
                                              <p:pRg st="2" end="2"/>
                                            </p:txEl>
                                          </p:spTgt>
                                        </p:tgtEl>
                                        <p:attrNameLst>
                                          <p:attrName>style.visibility</p:attrName>
                                        </p:attrNameLst>
                                      </p:cBhvr>
                                      <p:to>
                                        <p:strVal val="visible"/>
                                      </p:to>
                                    </p:set>
                                    <p:animEffect transition="in" filter="fade">
                                      <p:cBhvr>
                                        <p:cTn id="13" dur="1000"/>
                                        <p:tgtEl>
                                          <p:spTgt spid="115715">
                                            <p:txEl>
                                              <p:pRg st="2" end="2"/>
                                            </p:txEl>
                                          </p:spTgt>
                                        </p:tgtEl>
                                      </p:cBhvr>
                                    </p:animEffect>
                                    <p:anim calcmode="lin" valueType="num">
                                      <p:cBhvr>
                                        <p:cTn id="14" dur="1000" fill="hold"/>
                                        <p:tgtEl>
                                          <p:spTgt spid="115715">
                                            <p:txEl>
                                              <p:pRg st="2" end="2"/>
                                            </p:txEl>
                                          </p:spTgt>
                                        </p:tgtEl>
                                        <p:attrNameLst>
                                          <p:attrName>ppt_x</p:attrName>
                                        </p:attrNameLst>
                                      </p:cBhvr>
                                      <p:tavLst>
                                        <p:tav tm="0">
                                          <p:val>
                                            <p:strVal val="#ppt_x"/>
                                          </p:val>
                                        </p:tav>
                                        <p:tav tm="100000">
                                          <p:val>
                                            <p:strVal val="#ppt_x"/>
                                          </p:val>
                                        </p:tav>
                                      </p:tavLst>
                                    </p:anim>
                                    <p:anim calcmode="lin" valueType="num">
                                      <p:cBhvr>
                                        <p:cTn id="15" dur="1000" fill="hold"/>
                                        <p:tgtEl>
                                          <p:spTgt spid="115715">
                                            <p:txEl>
                                              <p:pRg st="2" end="2"/>
                                            </p:txEl>
                                          </p:spTgt>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nodeType="afterEffect">
                                  <p:stCondLst>
                                    <p:cond delay="0"/>
                                  </p:stCondLst>
                                  <p:childTnLst>
                                    <p:set>
                                      <p:cBhvr>
                                        <p:cTn id="18" dur="1" fill="hold">
                                          <p:stCondLst>
                                            <p:cond delay="0"/>
                                          </p:stCondLst>
                                        </p:cTn>
                                        <p:tgtEl>
                                          <p:spTgt spid="115715">
                                            <p:txEl>
                                              <p:pRg st="3" end="3"/>
                                            </p:txEl>
                                          </p:spTgt>
                                        </p:tgtEl>
                                        <p:attrNameLst>
                                          <p:attrName>style.visibility</p:attrName>
                                        </p:attrNameLst>
                                      </p:cBhvr>
                                      <p:to>
                                        <p:strVal val="visible"/>
                                      </p:to>
                                    </p:set>
                                    <p:animEffect transition="in" filter="fade">
                                      <p:cBhvr>
                                        <p:cTn id="19" dur="1000"/>
                                        <p:tgtEl>
                                          <p:spTgt spid="115715">
                                            <p:txEl>
                                              <p:pRg st="3" end="3"/>
                                            </p:txEl>
                                          </p:spTgt>
                                        </p:tgtEl>
                                      </p:cBhvr>
                                    </p:animEffect>
                                    <p:anim calcmode="lin" valueType="num">
                                      <p:cBhvr>
                                        <p:cTn id="20" dur="1000" fill="hold"/>
                                        <p:tgtEl>
                                          <p:spTgt spid="115715">
                                            <p:txEl>
                                              <p:pRg st="3" end="3"/>
                                            </p:txEl>
                                          </p:spTgt>
                                        </p:tgtEl>
                                        <p:attrNameLst>
                                          <p:attrName>ppt_x</p:attrName>
                                        </p:attrNameLst>
                                      </p:cBhvr>
                                      <p:tavLst>
                                        <p:tav tm="0">
                                          <p:val>
                                            <p:strVal val="#ppt_x"/>
                                          </p:val>
                                        </p:tav>
                                        <p:tav tm="100000">
                                          <p:val>
                                            <p:strVal val="#ppt_x"/>
                                          </p:val>
                                        </p:tav>
                                      </p:tavLst>
                                    </p:anim>
                                    <p:anim calcmode="lin" valueType="num">
                                      <p:cBhvr>
                                        <p:cTn id="21" dur="1000" fill="hold"/>
                                        <p:tgtEl>
                                          <p:spTgt spid="115715">
                                            <p:txEl>
                                              <p:pRg st="3" end="3"/>
                                            </p:txEl>
                                          </p:spTgt>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2" presetClass="entr" presetSubtype="0" fill="hold" nodeType="afterEffect">
                                  <p:stCondLst>
                                    <p:cond delay="0"/>
                                  </p:stCondLst>
                                  <p:childTnLst>
                                    <p:set>
                                      <p:cBhvr>
                                        <p:cTn id="24" dur="1" fill="hold">
                                          <p:stCondLst>
                                            <p:cond delay="0"/>
                                          </p:stCondLst>
                                        </p:cTn>
                                        <p:tgtEl>
                                          <p:spTgt spid="115715">
                                            <p:txEl>
                                              <p:pRg st="4" end="4"/>
                                            </p:txEl>
                                          </p:spTgt>
                                        </p:tgtEl>
                                        <p:attrNameLst>
                                          <p:attrName>style.visibility</p:attrName>
                                        </p:attrNameLst>
                                      </p:cBhvr>
                                      <p:to>
                                        <p:strVal val="visible"/>
                                      </p:to>
                                    </p:set>
                                    <p:animEffect transition="in" filter="fade">
                                      <p:cBhvr>
                                        <p:cTn id="25" dur="1000"/>
                                        <p:tgtEl>
                                          <p:spTgt spid="115715">
                                            <p:txEl>
                                              <p:pRg st="4" end="4"/>
                                            </p:txEl>
                                          </p:spTgt>
                                        </p:tgtEl>
                                      </p:cBhvr>
                                    </p:animEffect>
                                    <p:anim calcmode="lin" valueType="num">
                                      <p:cBhvr>
                                        <p:cTn id="26" dur="1000" fill="hold"/>
                                        <p:tgtEl>
                                          <p:spTgt spid="115715">
                                            <p:txEl>
                                              <p:pRg st="4" end="4"/>
                                            </p:txEl>
                                          </p:spTgt>
                                        </p:tgtEl>
                                        <p:attrNameLst>
                                          <p:attrName>ppt_x</p:attrName>
                                        </p:attrNameLst>
                                      </p:cBhvr>
                                      <p:tavLst>
                                        <p:tav tm="0">
                                          <p:val>
                                            <p:strVal val="#ppt_x"/>
                                          </p:val>
                                        </p:tav>
                                        <p:tav tm="100000">
                                          <p:val>
                                            <p:strVal val="#ppt_x"/>
                                          </p:val>
                                        </p:tav>
                                      </p:tavLst>
                                    </p:anim>
                                    <p:anim calcmode="lin" valueType="num">
                                      <p:cBhvr>
                                        <p:cTn id="27" dur="1000" fill="hold"/>
                                        <p:tgtEl>
                                          <p:spTgt spid="115715">
                                            <p:txEl>
                                              <p:pRg st="4" end="4"/>
                                            </p:txEl>
                                          </p:spTgt>
                                        </p:tgtEl>
                                        <p:attrNameLst>
                                          <p:attrName>ppt_y</p:attrName>
                                        </p:attrNameLst>
                                      </p:cBhvr>
                                      <p:tavLst>
                                        <p:tav tm="0">
                                          <p:val>
                                            <p:strVal val="#ppt_y+.1"/>
                                          </p:val>
                                        </p:tav>
                                        <p:tav tm="100000">
                                          <p:val>
                                            <p:strVal val="#ppt_y"/>
                                          </p:val>
                                        </p:tav>
                                      </p:tavLst>
                                    </p:anim>
                                  </p:childTnLst>
                                </p:cTn>
                              </p:par>
                            </p:childTnLst>
                          </p:cTn>
                        </p:par>
                        <p:par>
                          <p:cTn id="28" fill="hold">
                            <p:stCondLst>
                              <p:cond delay="4000"/>
                            </p:stCondLst>
                            <p:childTnLst>
                              <p:par>
                                <p:cTn id="29" presetID="42" presetClass="entr" presetSubtype="0" fill="hold" nodeType="afterEffect">
                                  <p:stCondLst>
                                    <p:cond delay="0"/>
                                  </p:stCondLst>
                                  <p:childTnLst>
                                    <p:set>
                                      <p:cBhvr>
                                        <p:cTn id="30" dur="1" fill="hold">
                                          <p:stCondLst>
                                            <p:cond delay="0"/>
                                          </p:stCondLst>
                                        </p:cTn>
                                        <p:tgtEl>
                                          <p:spTgt spid="115715">
                                            <p:txEl>
                                              <p:pRg st="5" end="5"/>
                                            </p:txEl>
                                          </p:spTgt>
                                        </p:tgtEl>
                                        <p:attrNameLst>
                                          <p:attrName>style.visibility</p:attrName>
                                        </p:attrNameLst>
                                      </p:cBhvr>
                                      <p:to>
                                        <p:strVal val="visible"/>
                                      </p:to>
                                    </p:set>
                                    <p:animEffect transition="in" filter="fade">
                                      <p:cBhvr>
                                        <p:cTn id="31" dur="1000"/>
                                        <p:tgtEl>
                                          <p:spTgt spid="115715">
                                            <p:txEl>
                                              <p:pRg st="5" end="5"/>
                                            </p:txEl>
                                          </p:spTgt>
                                        </p:tgtEl>
                                      </p:cBhvr>
                                    </p:animEffect>
                                    <p:anim calcmode="lin" valueType="num">
                                      <p:cBhvr>
                                        <p:cTn id="32" dur="1000" fill="hold"/>
                                        <p:tgtEl>
                                          <p:spTgt spid="115715">
                                            <p:txEl>
                                              <p:pRg st="5" end="5"/>
                                            </p:txEl>
                                          </p:spTgt>
                                        </p:tgtEl>
                                        <p:attrNameLst>
                                          <p:attrName>ppt_x</p:attrName>
                                        </p:attrNameLst>
                                      </p:cBhvr>
                                      <p:tavLst>
                                        <p:tav tm="0">
                                          <p:val>
                                            <p:strVal val="#ppt_x"/>
                                          </p:val>
                                        </p:tav>
                                        <p:tav tm="100000">
                                          <p:val>
                                            <p:strVal val="#ppt_x"/>
                                          </p:val>
                                        </p:tav>
                                      </p:tavLst>
                                    </p:anim>
                                    <p:anim calcmode="lin" valueType="num">
                                      <p:cBhvr>
                                        <p:cTn id="33" dur="1000" fill="hold"/>
                                        <p:tgtEl>
                                          <p:spTgt spid="115715">
                                            <p:txEl>
                                              <p:pRg st="5" end="5"/>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16738" name="Rectangle 2"/>
          <p:cNvSpPr>
            <a:spLocks noGrp="1" noChangeArrowheads="1"/>
          </p:cNvSpPr>
          <p:nvPr>
            <p:ph type="title"/>
          </p:nvPr>
        </p:nvSpPr>
        <p:spPr>
          <a:xfrm>
            <a:off x="179388" y="188913"/>
            <a:ext cx="8785225" cy="576262"/>
          </a:xfrm>
          <a:gradFill rotWithShape="1">
            <a:gsLst>
              <a:gs pos="0">
                <a:schemeClr val="bg1">
                  <a:gamma/>
                  <a:shade val="46275"/>
                  <a:invGamma/>
                </a:schemeClr>
              </a:gs>
              <a:gs pos="50000">
                <a:schemeClr val="bg1"/>
              </a:gs>
              <a:gs pos="100000">
                <a:schemeClr val="bg1">
                  <a:gamma/>
                  <a:shade val="46275"/>
                  <a:invGamma/>
                </a:schemeClr>
              </a:gs>
            </a:gsLst>
            <a:lin ang="5400000" scaled="1"/>
          </a:gradFill>
          <a:ln/>
        </p:spPr>
        <p:txBody>
          <a:bodyPr/>
          <a:lstStyle/>
          <a:p>
            <a:pPr marL="342900" indent="-342900"/>
            <a:r>
              <a:rPr lang="ru-RU" sz="1300" b="1">
                <a:solidFill>
                  <a:srgbClr val="FFFF00"/>
                </a:solidFill>
                <a:latin typeface="Arial" charset="0"/>
              </a:rPr>
              <a:t>Положение о   федеральном   государственном   пожарном   надзоре, утвержденное   постановлением Правительства Российской Федерации от 12 апреля 2012 года № 290</a:t>
            </a:r>
          </a:p>
        </p:txBody>
      </p:sp>
      <p:sp>
        <p:nvSpPr>
          <p:cNvPr id="116739" name="Text Box 3"/>
          <p:cNvSpPr txBox="1">
            <a:spLocks noChangeArrowheads="1"/>
          </p:cNvSpPr>
          <p:nvPr/>
        </p:nvSpPr>
        <p:spPr bwMode="auto">
          <a:xfrm>
            <a:off x="250825" y="765175"/>
            <a:ext cx="8713788" cy="5959475"/>
          </a:xfrm>
          <a:prstGeom prst="rect">
            <a:avLst/>
          </a:prstGeom>
          <a:solidFill>
            <a:schemeClr val="bg1"/>
          </a:solidFill>
          <a:ln w="9525">
            <a:noFill/>
            <a:miter lim="800000"/>
            <a:headEnd/>
            <a:tailEnd/>
          </a:ln>
          <a:effectLst/>
        </p:spPr>
        <p:txBody>
          <a:bodyPr>
            <a:spAutoFit/>
          </a:bodyPr>
          <a:lstStyle/>
          <a:p>
            <a:pPr indent="533400" algn="just"/>
            <a:r>
              <a:rPr lang="ru-RU" sz="1600" b="1" dirty="0">
                <a:solidFill>
                  <a:srgbClr val="CC0000"/>
                </a:solidFill>
              </a:rPr>
              <a:t>14</a:t>
            </a:r>
            <a:r>
              <a:rPr lang="ru-RU" sz="1600" b="1" dirty="0">
                <a:solidFill>
                  <a:srgbClr val="000000"/>
                </a:solidFill>
              </a:rPr>
              <a:t>. </a:t>
            </a:r>
            <a:r>
              <a:rPr lang="ru-RU" sz="1600" b="1" dirty="0">
                <a:solidFill>
                  <a:srgbClr val="CC0000"/>
                </a:solidFill>
              </a:rPr>
              <a:t>Заместители</a:t>
            </a:r>
            <a:r>
              <a:rPr lang="ru-RU" sz="1600" b="1" dirty="0">
                <a:solidFill>
                  <a:srgbClr val="000000"/>
                </a:solidFill>
              </a:rPr>
              <a:t> главного государственного инспектора Российской Федерации по пожарному надзору пользуются правами, указанными в </a:t>
            </a:r>
            <a:r>
              <a:rPr lang="ru-RU" sz="1600" b="1" dirty="0">
                <a:solidFill>
                  <a:srgbClr val="CC0000"/>
                </a:solidFill>
              </a:rPr>
              <a:t>пунктах 9-13</a:t>
            </a:r>
            <a:r>
              <a:rPr lang="ru-RU" sz="1600" b="1" dirty="0">
                <a:solidFill>
                  <a:srgbClr val="000000"/>
                </a:solidFill>
              </a:rPr>
              <a:t> настоящего Положения.</a:t>
            </a:r>
          </a:p>
          <a:p>
            <a:pPr indent="533400" algn="just"/>
            <a:r>
              <a:rPr lang="ru-RU" sz="1600" b="1" dirty="0">
                <a:solidFill>
                  <a:srgbClr val="CC0000"/>
                </a:solidFill>
              </a:rPr>
              <a:t>15</a:t>
            </a:r>
            <a:r>
              <a:rPr lang="ru-RU" sz="1600" b="1" dirty="0">
                <a:solidFill>
                  <a:srgbClr val="000000"/>
                </a:solidFill>
              </a:rPr>
              <a:t>. </a:t>
            </a:r>
            <a:r>
              <a:rPr lang="ru-RU" sz="1600" b="1" dirty="0">
                <a:solidFill>
                  <a:srgbClr val="CC0000"/>
                </a:solidFill>
              </a:rPr>
              <a:t>Главный государственный инспектор Российской Федерации</a:t>
            </a:r>
            <a:r>
              <a:rPr lang="ru-RU" sz="1600" b="1" dirty="0">
                <a:solidFill>
                  <a:srgbClr val="000000"/>
                </a:solidFill>
              </a:rPr>
              <a:t> по пожарному надзору наряду с правами, указанными в </a:t>
            </a:r>
            <a:r>
              <a:rPr lang="ru-RU" sz="1600" b="1" dirty="0">
                <a:solidFill>
                  <a:srgbClr val="CC0000"/>
                </a:solidFill>
              </a:rPr>
              <a:t>пунктах 9-13</a:t>
            </a:r>
            <a:r>
              <a:rPr lang="ru-RU" sz="1600" b="1" dirty="0">
                <a:solidFill>
                  <a:srgbClr val="000000"/>
                </a:solidFill>
              </a:rPr>
              <a:t> настоящего Положения, имеет также право:</a:t>
            </a:r>
          </a:p>
          <a:p>
            <a:pPr indent="533400" algn="just"/>
            <a:r>
              <a:rPr lang="ru-RU" sz="1600" b="1" dirty="0">
                <a:solidFill>
                  <a:srgbClr val="CC0000"/>
                </a:solidFill>
              </a:rPr>
              <a:t>а)</a:t>
            </a:r>
            <a:r>
              <a:rPr lang="ru-RU" sz="1600" b="1" dirty="0">
                <a:solidFill>
                  <a:srgbClr val="000000"/>
                </a:solidFill>
              </a:rPr>
              <a:t> </a:t>
            </a:r>
            <a:r>
              <a:rPr lang="ru-RU" sz="1600" b="1" dirty="0">
                <a:solidFill>
                  <a:srgbClr val="000099"/>
                </a:solidFill>
              </a:rPr>
              <a:t>организовывать</a:t>
            </a:r>
            <a:r>
              <a:rPr lang="ru-RU" sz="1600" b="1" dirty="0">
                <a:solidFill>
                  <a:srgbClr val="000000"/>
                </a:solidFill>
              </a:rPr>
              <a:t> разработку нормативных документов по пожарной безопасности, в том числе документов, регламентирующих порядок разработки, производства и эксплуатации пожарно-технической продукции;</a:t>
            </a:r>
          </a:p>
          <a:p>
            <a:pPr indent="533400" algn="just"/>
            <a:r>
              <a:rPr lang="ru-RU" sz="1600" b="1" dirty="0">
                <a:solidFill>
                  <a:srgbClr val="CC0000"/>
                </a:solidFill>
              </a:rPr>
              <a:t>б)</a:t>
            </a:r>
            <a:r>
              <a:rPr lang="ru-RU" sz="1600" b="1" dirty="0">
                <a:solidFill>
                  <a:srgbClr val="000000"/>
                </a:solidFill>
              </a:rPr>
              <a:t> </a:t>
            </a:r>
            <a:r>
              <a:rPr lang="ru-RU" sz="1600" b="1" dirty="0">
                <a:solidFill>
                  <a:srgbClr val="000099"/>
                </a:solidFill>
              </a:rPr>
              <a:t>утверждать</a:t>
            </a:r>
            <a:r>
              <a:rPr lang="ru-RU" sz="1600" b="1" dirty="0">
                <a:solidFill>
                  <a:srgbClr val="000000"/>
                </a:solidFill>
              </a:rPr>
              <a:t> рекомендации, инструктивные и методические документы, регламентирующие вопросы организации и осуществления федерального государственного пожарного надзора;</a:t>
            </a:r>
          </a:p>
          <a:p>
            <a:pPr indent="533400" algn="just"/>
            <a:r>
              <a:rPr lang="ru-RU" sz="1600" b="1" dirty="0">
                <a:solidFill>
                  <a:srgbClr val="CC0000"/>
                </a:solidFill>
              </a:rPr>
              <a:t>в)</a:t>
            </a:r>
            <a:r>
              <a:rPr lang="ru-RU" sz="1600" b="1" dirty="0">
                <a:solidFill>
                  <a:srgbClr val="000000"/>
                </a:solidFill>
              </a:rPr>
              <a:t> </a:t>
            </a:r>
            <a:r>
              <a:rPr lang="ru-RU" sz="1600" b="1" dirty="0">
                <a:solidFill>
                  <a:srgbClr val="000099"/>
                </a:solidFill>
              </a:rPr>
              <a:t>согласовывать</a:t>
            </a:r>
            <a:r>
              <a:rPr lang="ru-RU" sz="1600" b="1" dirty="0">
                <a:solidFill>
                  <a:srgbClr val="000000"/>
                </a:solidFill>
              </a:rPr>
              <a:t> положения о ведомственной пожарной охране, содержащие порядок осуществления ведомственного пожарного надзора на объектах защиты, подведомственных Министерству внутренних дел Российской Федерации, Министерству обороны Российской Федерации, Федеральной службе безопасности Российской Федерации, Федеральной службе охраны Российской Федерации, Главному управлению специальных программ Президента Российской Федерации и Службе внешней разведки Российской Федерации.</a:t>
            </a:r>
          </a:p>
          <a:p>
            <a:pPr indent="533400" algn="just"/>
            <a:r>
              <a:rPr lang="ru-RU" sz="1600" b="1" dirty="0">
                <a:solidFill>
                  <a:srgbClr val="CC0000"/>
                </a:solidFill>
              </a:rPr>
              <a:t> 16.</a:t>
            </a:r>
            <a:r>
              <a:rPr lang="ru-RU" sz="1600" b="1" dirty="0">
                <a:solidFill>
                  <a:srgbClr val="000000"/>
                </a:solidFill>
              </a:rPr>
              <a:t> Должностным лицам органов государственного пожарного надзора выдаются соответствующие </a:t>
            </a:r>
            <a:r>
              <a:rPr lang="ru-RU" sz="1600" b="1" dirty="0">
                <a:solidFill>
                  <a:srgbClr val="000099"/>
                </a:solidFill>
              </a:rPr>
              <a:t>служебные удостоверения</a:t>
            </a:r>
            <a:r>
              <a:rPr lang="ru-RU" sz="1600" b="1" dirty="0">
                <a:solidFill>
                  <a:srgbClr val="000000"/>
                </a:solidFill>
              </a:rPr>
              <a:t> и </a:t>
            </a:r>
            <a:r>
              <a:rPr lang="ru-RU" sz="1600" b="1" dirty="0">
                <a:solidFill>
                  <a:srgbClr val="000099"/>
                </a:solidFill>
              </a:rPr>
              <a:t>печати</a:t>
            </a:r>
            <a:r>
              <a:rPr lang="ru-RU" sz="1600" b="1" dirty="0">
                <a:solidFill>
                  <a:srgbClr val="000000"/>
                </a:solidFill>
              </a:rPr>
              <a:t>. Образцы служебных удостоверений и печатей, а также порядок их выдачи утверждаются Министерством Российской Федерации по делам гражданской обороны, чрезвычайным ситуациям и ликвидации последствий стихийных бедствий.</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16739">
                                            <p:txEl>
                                              <p:pRg st="2" end="2"/>
                                            </p:txEl>
                                          </p:spTgt>
                                        </p:tgtEl>
                                        <p:attrNameLst>
                                          <p:attrName>style.visibility</p:attrName>
                                        </p:attrNameLst>
                                      </p:cBhvr>
                                      <p:to>
                                        <p:strVal val="visible"/>
                                      </p:to>
                                    </p:set>
                                    <p:animEffect transition="in" filter="fade">
                                      <p:cBhvr>
                                        <p:cTn id="7" dur="1000"/>
                                        <p:tgtEl>
                                          <p:spTgt spid="116739">
                                            <p:txEl>
                                              <p:pRg st="2" end="2"/>
                                            </p:txEl>
                                          </p:spTgt>
                                        </p:tgtEl>
                                      </p:cBhvr>
                                    </p:animEffect>
                                    <p:anim calcmode="lin" valueType="num">
                                      <p:cBhvr>
                                        <p:cTn id="8" dur="1000" fill="hold"/>
                                        <p:tgtEl>
                                          <p:spTgt spid="116739">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116739">
                                            <p:txEl>
                                              <p:pRg st="2" end="2"/>
                                            </p:txEl>
                                          </p:spTgt>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116739">
                                            <p:txEl>
                                              <p:pRg st="3" end="3"/>
                                            </p:txEl>
                                          </p:spTgt>
                                        </p:tgtEl>
                                        <p:attrNameLst>
                                          <p:attrName>style.visibility</p:attrName>
                                        </p:attrNameLst>
                                      </p:cBhvr>
                                      <p:to>
                                        <p:strVal val="visible"/>
                                      </p:to>
                                    </p:set>
                                    <p:animEffect transition="in" filter="fade">
                                      <p:cBhvr>
                                        <p:cTn id="13" dur="1000"/>
                                        <p:tgtEl>
                                          <p:spTgt spid="116739">
                                            <p:txEl>
                                              <p:pRg st="3" end="3"/>
                                            </p:txEl>
                                          </p:spTgt>
                                        </p:tgtEl>
                                      </p:cBhvr>
                                    </p:animEffect>
                                    <p:anim calcmode="lin" valueType="num">
                                      <p:cBhvr>
                                        <p:cTn id="14" dur="1000" fill="hold"/>
                                        <p:tgtEl>
                                          <p:spTgt spid="116739">
                                            <p:txEl>
                                              <p:pRg st="3" end="3"/>
                                            </p:txEl>
                                          </p:spTgt>
                                        </p:tgtEl>
                                        <p:attrNameLst>
                                          <p:attrName>ppt_x</p:attrName>
                                        </p:attrNameLst>
                                      </p:cBhvr>
                                      <p:tavLst>
                                        <p:tav tm="0">
                                          <p:val>
                                            <p:strVal val="#ppt_x"/>
                                          </p:val>
                                        </p:tav>
                                        <p:tav tm="100000">
                                          <p:val>
                                            <p:strVal val="#ppt_x"/>
                                          </p:val>
                                        </p:tav>
                                      </p:tavLst>
                                    </p:anim>
                                    <p:anim calcmode="lin" valueType="num">
                                      <p:cBhvr>
                                        <p:cTn id="15" dur="1000" fill="hold"/>
                                        <p:tgtEl>
                                          <p:spTgt spid="116739">
                                            <p:txEl>
                                              <p:pRg st="3" end="3"/>
                                            </p:txEl>
                                          </p:spTgt>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nodeType="afterEffect">
                                  <p:stCondLst>
                                    <p:cond delay="0"/>
                                  </p:stCondLst>
                                  <p:childTnLst>
                                    <p:set>
                                      <p:cBhvr>
                                        <p:cTn id="18" dur="1" fill="hold">
                                          <p:stCondLst>
                                            <p:cond delay="0"/>
                                          </p:stCondLst>
                                        </p:cTn>
                                        <p:tgtEl>
                                          <p:spTgt spid="116739">
                                            <p:txEl>
                                              <p:pRg st="4" end="4"/>
                                            </p:txEl>
                                          </p:spTgt>
                                        </p:tgtEl>
                                        <p:attrNameLst>
                                          <p:attrName>style.visibility</p:attrName>
                                        </p:attrNameLst>
                                      </p:cBhvr>
                                      <p:to>
                                        <p:strVal val="visible"/>
                                      </p:to>
                                    </p:set>
                                    <p:animEffect transition="in" filter="fade">
                                      <p:cBhvr>
                                        <p:cTn id="19" dur="1000"/>
                                        <p:tgtEl>
                                          <p:spTgt spid="116739">
                                            <p:txEl>
                                              <p:pRg st="4" end="4"/>
                                            </p:txEl>
                                          </p:spTgt>
                                        </p:tgtEl>
                                      </p:cBhvr>
                                    </p:animEffect>
                                    <p:anim calcmode="lin" valueType="num">
                                      <p:cBhvr>
                                        <p:cTn id="20" dur="1000" fill="hold"/>
                                        <p:tgtEl>
                                          <p:spTgt spid="116739">
                                            <p:txEl>
                                              <p:pRg st="4" end="4"/>
                                            </p:txEl>
                                          </p:spTgt>
                                        </p:tgtEl>
                                        <p:attrNameLst>
                                          <p:attrName>ppt_x</p:attrName>
                                        </p:attrNameLst>
                                      </p:cBhvr>
                                      <p:tavLst>
                                        <p:tav tm="0">
                                          <p:val>
                                            <p:strVal val="#ppt_x"/>
                                          </p:val>
                                        </p:tav>
                                        <p:tav tm="100000">
                                          <p:val>
                                            <p:strVal val="#ppt_x"/>
                                          </p:val>
                                        </p:tav>
                                      </p:tavLst>
                                    </p:anim>
                                    <p:anim calcmode="lin" valueType="num">
                                      <p:cBhvr>
                                        <p:cTn id="21" dur="1000" fill="hold"/>
                                        <p:tgtEl>
                                          <p:spTgt spid="116739">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17762" name="Rectangle 2"/>
          <p:cNvSpPr>
            <a:spLocks noGrp="1" noChangeArrowheads="1"/>
          </p:cNvSpPr>
          <p:nvPr>
            <p:ph type="title"/>
          </p:nvPr>
        </p:nvSpPr>
        <p:spPr>
          <a:xfrm>
            <a:off x="179388" y="188913"/>
            <a:ext cx="8785225" cy="287337"/>
          </a:xfrm>
          <a:gradFill rotWithShape="1">
            <a:gsLst>
              <a:gs pos="0">
                <a:schemeClr val="bg1">
                  <a:gamma/>
                  <a:shade val="46275"/>
                  <a:invGamma/>
                </a:schemeClr>
              </a:gs>
              <a:gs pos="50000">
                <a:schemeClr val="bg1"/>
              </a:gs>
              <a:gs pos="100000">
                <a:schemeClr val="bg1">
                  <a:gamma/>
                  <a:shade val="46275"/>
                  <a:invGamma/>
                </a:schemeClr>
              </a:gs>
            </a:gsLst>
            <a:lin ang="5400000" scaled="1"/>
          </a:gradFill>
          <a:ln/>
        </p:spPr>
        <p:txBody>
          <a:bodyPr/>
          <a:lstStyle/>
          <a:p>
            <a:pPr marL="342900" indent="-342900"/>
            <a:r>
              <a:rPr lang="ru-RU" sz="800" b="1">
                <a:solidFill>
                  <a:srgbClr val="FFFF00"/>
                </a:solidFill>
                <a:latin typeface="Arial" charset="0"/>
              </a:rPr>
              <a:t>Положение о   федеральном   государственном   пожарном   надзоре, утв.   постановлением Правительства Российской Федерации от 12 апреля 2012 года № 290</a:t>
            </a:r>
          </a:p>
        </p:txBody>
      </p:sp>
      <p:sp>
        <p:nvSpPr>
          <p:cNvPr id="117763" name="Text Box 3"/>
          <p:cNvSpPr txBox="1">
            <a:spLocks noChangeArrowheads="1"/>
          </p:cNvSpPr>
          <p:nvPr/>
        </p:nvSpPr>
        <p:spPr bwMode="auto">
          <a:xfrm>
            <a:off x="179388" y="549274"/>
            <a:ext cx="8785225" cy="6001643"/>
          </a:xfrm>
          <a:prstGeom prst="rect">
            <a:avLst/>
          </a:prstGeom>
          <a:solidFill>
            <a:schemeClr val="bg1"/>
          </a:solidFill>
          <a:ln w="9525">
            <a:noFill/>
            <a:miter lim="800000"/>
            <a:headEnd/>
            <a:tailEnd/>
          </a:ln>
          <a:effectLst/>
        </p:spPr>
        <p:txBody>
          <a:bodyPr wrap="square">
            <a:spAutoFit/>
          </a:bodyPr>
          <a:lstStyle/>
          <a:p>
            <a:pPr indent="533400" algn="just"/>
            <a:r>
              <a:rPr lang="ru-RU" sz="1600" b="1" dirty="0">
                <a:solidFill>
                  <a:srgbClr val="CC0000"/>
                </a:solidFill>
              </a:rPr>
              <a:t>17</a:t>
            </a:r>
            <a:r>
              <a:rPr lang="ru-RU" sz="1600" b="1" dirty="0">
                <a:solidFill>
                  <a:srgbClr val="000000"/>
                </a:solidFill>
              </a:rPr>
              <a:t>. </a:t>
            </a:r>
            <a:r>
              <a:rPr lang="ru-RU" sz="1600" b="1" dirty="0">
                <a:solidFill>
                  <a:srgbClr val="CC0000"/>
                </a:solidFill>
              </a:rPr>
              <a:t>Должностные лица</a:t>
            </a:r>
            <a:r>
              <a:rPr lang="ru-RU" sz="1600" b="1" dirty="0">
                <a:solidFill>
                  <a:srgbClr val="000000"/>
                </a:solidFill>
              </a:rPr>
              <a:t> органов государственного пожарного надзора </a:t>
            </a:r>
            <a:r>
              <a:rPr lang="ru-RU" sz="1600" b="1" dirty="0">
                <a:solidFill>
                  <a:srgbClr val="CC0000"/>
                </a:solidFill>
              </a:rPr>
              <a:t>обязаны</a:t>
            </a:r>
            <a:r>
              <a:rPr lang="ru-RU" sz="1600" b="1" dirty="0">
                <a:solidFill>
                  <a:srgbClr val="000000"/>
                </a:solidFill>
              </a:rPr>
              <a:t>:</a:t>
            </a:r>
          </a:p>
          <a:p>
            <a:pPr indent="533400" algn="just"/>
            <a:r>
              <a:rPr lang="ru-RU" sz="1600" b="1" dirty="0">
                <a:solidFill>
                  <a:srgbClr val="CC0000"/>
                </a:solidFill>
              </a:rPr>
              <a:t>а)</a:t>
            </a:r>
            <a:r>
              <a:rPr lang="ru-RU" sz="1600" b="1" dirty="0">
                <a:solidFill>
                  <a:srgbClr val="000000"/>
                </a:solidFill>
              </a:rPr>
              <a:t> своевременно и в полной мере </a:t>
            </a:r>
            <a:r>
              <a:rPr lang="ru-RU" sz="1600" b="1" dirty="0">
                <a:solidFill>
                  <a:srgbClr val="000099"/>
                </a:solidFill>
              </a:rPr>
              <a:t>исполнять</a:t>
            </a:r>
            <a:r>
              <a:rPr lang="ru-RU" sz="1600" b="1" dirty="0">
                <a:solidFill>
                  <a:srgbClr val="000000"/>
                </a:solidFill>
              </a:rPr>
              <a:t> предоставленные </a:t>
            </a:r>
            <a:r>
              <a:rPr lang="ru-RU" sz="1600" b="1" dirty="0">
                <a:solidFill>
                  <a:srgbClr val="000099"/>
                </a:solidFill>
              </a:rPr>
              <a:t>в соответствии</a:t>
            </a:r>
            <a:r>
              <a:rPr lang="ru-RU" sz="1600" b="1" dirty="0">
                <a:solidFill>
                  <a:srgbClr val="000000"/>
                </a:solidFill>
              </a:rPr>
              <a:t> с законодательством Российской Федерации полномочия по предупреждению, выявлению и пресечению нарушений требований пожарной безопасности;</a:t>
            </a:r>
          </a:p>
          <a:p>
            <a:pPr indent="533400" algn="just"/>
            <a:r>
              <a:rPr lang="ru-RU" sz="1600" b="1" dirty="0">
                <a:solidFill>
                  <a:srgbClr val="CC0000"/>
                </a:solidFill>
              </a:rPr>
              <a:t>б)</a:t>
            </a:r>
            <a:r>
              <a:rPr lang="ru-RU" sz="1600" b="1" dirty="0">
                <a:solidFill>
                  <a:srgbClr val="000000"/>
                </a:solidFill>
              </a:rPr>
              <a:t> </a:t>
            </a:r>
            <a:r>
              <a:rPr lang="ru-RU" sz="1600" b="1" dirty="0">
                <a:solidFill>
                  <a:srgbClr val="000099"/>
                </a:solidFill>
              </a:rPr>
              <a:t>соблюдать</a:t>
            </a:r>
            <a:r>
              <a:rPr lang="ru-RU" sz="1600" b="1" dirty="0">
                <a:solidFill>
                  <a:srgbClr val="000000"/>
                </a:solidFill>
              </a:rPr>
              <a:t> законодательство Российской Федерации, права и законные интересы организаций и граждан;</a:t>
            </a:r>
          </a:p>
          <a:p>
            <a:pPr indent="533400" algn="just"/>
            <a:r>
              <a:rPr lang="ru-RU" sz="1600" b="1" dirty="0">
                <a:solidFill>
                  <a:srgbClr val="CC0000"/>
                </a:solidFill>
              </a:rPr>
              <a:t>в)</a:t>
            </a:r>
            <a:r>
              <a:rPr lang="ru-RU" sz="1600" b="1" dirty="0">
                <a:solidFill>
                  <a:srgbClr val="000000"/>
                </a:solidFill>
              </a:rPr>
              <a:t> </a:t>
            </a:r>
            <a:r>
              <a:rPr lang="ru-RU" sz="1600" b="1" dirty="0">
                <a:solidFill>
                  <a:srgbClr val="000099"/>
                </a:solidFill>
              </a:rPr>
              <a:t>проводить</a:t>
            </a:r>
            <a:r>
              <a:rPr lang="ru-RU" sz="1600" b="1" dirty="0">
                <a:solidFill>
                  <a:srgbClr val="000000"/>
                </a:solidFill>
              </a:rPr>
              <a:t> проверку на основании распоряжения руководителя (заместителя руководителя) органа государственного пожарного надзора о ее проведении в соответствии с ее назначением в установленном законодательством Российской Федерации порядке;</a:t>
            </a:r>
          </a:p>
          <a:p>
            <a:pPr indent="533400" algn="just"/>
            <a:r>
              <a:rPr lang="ru-RU" sz="1600" b="1" dirty="0">
                <a:solidFill>
                  <a:srgbClr val="CC0000"/>
                </a:solidFill>
              </a:rPr>
              <a:t>г)</a:t>
            </a:r>
            <a:r>
              <a:rPr lang="ru-RU" sz="1600" b="1" dirty="0">
                <a:solidFill>
                  <a:srgbClr val="000000"/>
                </a:solidFill>
              </a:rPr>
              <a:t> </a:t>
            </a:r>
            <a:r>
              <a:rPr lang="ru-RU" sz="1600" b="1" dirty="0">
                <a:solidFill>
                  <a:srgbClr val="000099"/>
                </a:solidFill>
              </a:rPr>
              <a:t>проводить</a:t>
            </a:r>
            <a:r>
              <a:rPr lang="ru-RU" sz="1600" b="1" dirty="0">
                <a:solidFill>
                  <a:srgbClr val="000000"/>
                </a:solidFill>
              </a:rPr>
              <a:t> проверку только во время исполнения служебных обязанностей при предъявлении служебных удостоверений, копии распоряжения руководителя (заместителя руководителя) органа государственного пожарного надзора, а в случаях, предусмотренных законодательством Российской Федерации, и копии документа о согласовании проведения проверки;</a:t>
            </a:r>
          </a:p>
          <a:p>
            <a:pPr indent="533400" algn="just"/>
            <a:r>
              <a:rPr lang="ru-RU" sz="1600" b="1" dirty="0" err="1">
                <a:solidFill>
                  <a:srgbClr val="CC0000"/>
                </a:solidFill>
              </a:rPr>
              <a:t>д</a:t>
            </a:r>
            <a:r>
              <a:rPr lang="ru-RU" sz="1600" b="1" dirty="0">
                <a:solidFill>
                  <a:srgbClr val="CC0000"/>
                </a:solidFill>
              </a:rPr>
              <a:t>)</a:t>
            </a:r>
            <a:r>
              <a:rPr lang="ru-RU" sz="1600" b="1" dirty="0">
                <a:solidFill>
                  <a:srgbClr val="000000"/>
                </a:solidFill>
              </a:rPr>
              <a:t> </a:t>
            </a:r>
            <a:r>
              <a:rPr lang="ru-RU" sz="1600" b="1" dirty="0">
                <a:solidFill>
                  <a:srgbClr val="000099"/>
                </a:solidFill>
              </a:rPr>
              <a:t>не препятствовать</a:t>
            </a:r>
            <a:r>
              <a:rPr lang="ru-RU" sz="1600" b="1" dirty="0">
                <a:solidFill>
                  <a:srgbClr val="000000"/>
                </a:solidFill>
              </a:rPr>
              <a:t> руководителю, иному должностному лицу или уполномоченному представителю организации, гражданину, его уполномоченному представителю </a:t>
            </a:r>
            <a:r>
              <a:rPr lang="ru-RU" sz="1600" b="1" dirty="0">
                <a:solidFill>
                  <a:srgbClr val="000099"/>
                </a:solidFill>
              </a:rPr>
              <a:t>присутствовать</a:t>
            </a:r>
            <a:r>
              <a:rPr lang="ru-RU" sz="1600" b="1" dirty="0">
                <a:solidFill>
                  <a:srgbClr val="000000"/>
                </a:solidFill>
              </a:rPr>
              <a:t> при проведении проверки и давать разъяснения по вопросам, относящимся к предмету проверки;</a:t>
            </a:r>
          </a:p>
          <a:p>
            <a:pPr indent="533400" algn="just"/>
            <a:r>
              <a:rPr lang="ru-RU" sz="1600" b="1" dirty="0">
                <a:solidFill>
                  <a:srgbClr val="CC0000"/>
                </a:solidFill>
              </a:rPr>
              <a:t>е)</a:t>
            </a:r>
            <a:r>
              <a:rPr lang="ru-RU" sz="1600" b="1" dirty="0">
                <a:solidFill>
                  <a:srgbClr val="000000"/>
                </a:solidFill>
              </a:rPr>
              <a:t> в установленном порядке </a:t>
            </a:r>
            <a:r>
              <a:rPr lang="ru-RU" sz="1600" b="1" dirty="0">
                <a:solidFill>
                  <a:srgbClr val="000099"/>
                </a:solidFill>
              </a:rPr>
              <a:t>предоставлять</a:t>
            </a:r>
            <a:r>
              <a:rPr lang="ru-RU" sz="1600" b="1" dirty="0">
                <a:solidFill>
                  <a:srgbClr val="000000"/>
                </a:solidFill>
              </a:rPr>
              <a:t> руководителю, иному должностному лицу или уполномоченному представителю организации, гражданину, его уполномоченному представителю, присутствующим при проведении проверки, </a:t>
            </a:r>
            <a:r>
              <a:rPr lang="ru-RU" sz="1600" b="1" dirty="0">
                <a:solidFill>
                  <a:srgbClr val="000099"/>
                </a:solidFill>
              </a:rPr>
              <a:t>информацию</a:t>
            </a:r>
            <a:r>
              <a:rPr lang="ru-RU" sz="1600" b="1" dirty="0">
                <a:solidFill>
                  <a:srgbClr val="000000"/>
                </a:solidFill>
              </a:rPr>
              <a:t> и </a:t>
            </a:r>
            <a:r>
              <a:rPr lang="ru-RU" sz="1600" b="1" dirty="0">
                <a:solidFill>
                  <a:srgbClr val="000099"/>
                </a:solidFill>
              </a:rPr>
              <a:t>документы</a:t>
            </a:r>
            <a:r>
              <a:rPr lang="ru-RU" sz="1600" b="1" dirty="0">
                <a:solidFill>
                  <a:srgbClr val="000000"/>
                </a:solidFill>
              </a:rPr>
              <a:t>, относящиеся к предмету проверки</a:t>
            </a:r>
            <a:r>
              <a:rPr lang="ru-RU" sz="1600" b="1" dirty="0" smtClean="0">
                <a:solidFill>
                  <a:srgbClr val="000000"/>
                </a:solidFill>
              </a:rPr>
              <a:t>;</a:t>
            </a:r>
            <a:endParaRPr lang="ru-RU" sz="1600" b="1" dirty="0">
              <a:solidFill>
                <a:srgbClr val="00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17763">
                                            <p:txEl>
                                              <p:pRg st="1" end="1"/>
                                            </p:txEl>
                                          </p:spTgt>
                                        </p:tgtEl>
                                        <p:attrNameLst>
                                          <p:attrName>style.visibility</p:attrName>
                                        </p:attrNameLst>
                                      </p:cBhvr>
                                      <p:to>
                                        <p:strVal val="visible"/>
                                      </p:to>
                                    </p:set>
                                    <p:animEffect transition="in" filter="fade">
                                      <p:cBhvr>
                                        <p:cTn id="7" dur="1000"/>
                                        <p:tgtEl>
                                          <p:spTgt spid="117763">
                                            <p:txEl>
                                              <p:pRg st="1" end="1"/>
                                            </p:txEl>
                                          </p:spTgt>
                                        </p:tgtEl>
                                      </p:cBhvr>
                                    </p:animEffect>
                                    <p:anim calcmode="lin" valueType="num">
                                      <p:cBhvr>
                                        <p:cTn id="8" dur="1000" fill="hold"/>
                                        <p:tgtEl>
                                          <p:spTgt spid="117763">
                                            <p:txEl>
                                              <p:pRg st="1" end="1"/>
                                            </p:txEl>
                                          </p:spTgt>
                                        </p:tgtEl>
                                        <p:attrNameLst>
                                          <p:attrName>ppt_x</p:attrName>
                                        </p:attrNameLst>
                                      </p:cBhvr>
                                      <p:tavLst>
                                        <p:tav tm="0">
                                          <p:val>
                                            <p:strVal val="#ppt_x"/>
                                          </p:val>
                                        </p:tav>
                                        <p:tav tm="100000">
                                          <p:val>
                                            <p:strVal val="#ppt_x"/>
                                          </p:val>
                                        </p:tav>
                                      </p:tavLst>
                                    </p:anim>
                                    <p:anim calcmode="lin" valueType="num">
                                      <p:cBhvr>
                                        <p:cTn id="9" dur="1000" fill="hold"/>
                                        <p:tgtEl>
                                          <p:spTgt spid="117763">
                                            <p:txEl>
                                              <p:pRg st="1" end="1"/>
                                            </p:txEl>
                                          </p:spTgt>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117763">
                                            <p:txEl>
                                              <p:pRg st="2" end="2"/>
                                            </p:txEl>
                                          </p:spTgt>
                                        </p:tgtEl>
                                        <p:attrNameLst>
                                          <p:attrName>style.visibility</p:attrName>
                                        </p:attrNameLst>
                                      </p:cBhvr>
                                      <p:to>
                                        <p:strVal val="visible"/>
                                      </p:to>
                                    </p:set>
                                    <p:animEffect transition="in" filter="fade">
                                      <p:cBhvr>
                                        <p:cTn id="13" dur="1000"/>
                                        <p:tgtEl>
                                          <p:spTgt spid="117763">
                                            <p:txEl>
                                              <p:pRg st="2" end="2"/>
                                            </p:txEl>
                                          </p:spTgt>
                                        </p:tgtEl>
                                      </p:cBhvr>
                                    </p:animEffect>
                                    <p:anim calcmode="lin" valueType="num">
                                      <p:cBhvr>
                                        <p:cTn id="14" dur="1000" fill="hold"/>
                                        <p:tgtEl>
                                          <p:spTgt spid="117763">
                                            <p:txEl>
                                              <p:pRg st="2" end="2"/>
                                            </p:txEl>
                                          </p:spTgt>
                                        </p:tgtEl>
                                        <p:attrNameLst>
                                          <p:attrName>ppt_x</p:attrName>
                                        </p:attrNameLst>
                                      </p:cBhvr>
                                      <p:tavLst>
                                        <p:tav tm="0">
                                          <p:val>
                                            <p:strVal val="#ppt_x"/>
                                          </p:val>
                                        </p:tav>
                                        <p:tav tm="100000">
                                          <p:val>
                                            <p:strVal val="#ppt_x"/>
                                          </p:val>
                                        </p:tav>
                                      </p:tavLst>
                                    </p:anim>
                                    <p:anim calcmode="lin" valueType="num">
                                      <p:cBhvr>
                                        <p:cTn id="15" dur="1000" fill="hold"/>
                                        <p:tgtEl>
                                          <p:spTgt spid="117763">
                                            <p:txEl>
                                              <p:pRg st="2" end="2"/>
                                            </p:txEl>
                                          </p:spTgt>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nodeType="afterEffect">
                                  <p:stCondLst>
                                    <p:cond delay="0"/>
                                  </p:stCondLst>
                                  <p:childTnLst>
                                    <p:set>
                                      <p:cBhvr>
                                        <p:cTn id="18" dur="1" fill="hold">
                                          <p:stCondLst>
                                            <p:cond delay="0"/>
                                          </p:stCondLst>
                                        </p:cTn>
                                        <p:tgtEl>
                                          <p:spTgt spid="117763">
                                            <p:txEl>
                                              <p:pRg st="3" end="3"/>
                                            </p:txEl>
                                          </p:spTgt>
                                        </p:tgtEl>
                                        <p:attrNameLst>
                                          <p:attrName>style.visibility</p:attrName>
                                        </p:attrNameLst>
                                      </p:cBhvr>
                                      <p:to>
                                        <p:strVal val="visible"/>
                                      </p:to>
                                    </p:set>
                                    <p:animEffect transition="in" filter="fade">
                                      <p:cBhvr>
                                        <p:cTn id="19" dur="1000"/>
                                        <p:tgtEl>
                                          <p:spTgt spid="117763">
                                            <p:txEl>
                                              <p:pRg st="3" end="3"/>
                                            </p:txEl>
                                          </p:spTgt>
                                        </p:tgtEl>
                                      </p:cBhvr>
                                    </p:animEffect>
                                    <p:anim calcmode="lin" valueType="num">
                                      <p:cBhvr>
                                        <p:cTn id="20" dur="1000" fill="hold"/>
                                        <p:tgtEl>
                                          <p:spTgt spid="117763">
                                            <p:txEl>
                                              <p:pRg st="3" end="3"/>
                                            </p:txEl>
                                          </p:spTgt>
                                        </p:tgtEl>
                                        <p:attrNameLst>
                                          <p:attrName>ppt_x</p:attrName>
                                        </p:attrNameLst>
                                      </p:cBhvr>
                                      <p:tavLst>
                                        <p:tav tm="0">
                                          <p:val>
                                            <p:strVal val="#ppt_x"/>
                                          </p:val>
                                        </p:tav>
                                        <p:tav tm="100000">
                                          <p:val>
                                            <p:strVal val="#ppt_x"/>
                                          </p:val>
                                        </p:tav>
                                      </p:tavLst>
                                    </p:anim>
                                    <p:anim calcmode="lin" valueType="num">
                                      <p:cBhvr>
                                        <p:cTn id="21" dur="1000" fill="hold"/>
                                        <p:tgtEl>
                                          <p:spTgt spid="117763">
                                            <p:txEl>
                                              <p:pRg st="3" end="3"/>
                                            </p:txEl>
                                          </p:spTgt>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2" presetClass="entr" presetSubtype="0" fill="hold" nodeType="afterEffect">
                                  <p:stCondLst>
                                    <p:cond delay="0"/>
                                  </p:stCondLst>
                                  <p:childTnLst>
                                    <p:set>
                                      <p:cBhvr>
                                        <p:cTn id="24" dur="1" fill="hold">
                                          <p:stCondLst>
                                            <p:cond delay="0"/>
                                          </p:stCondLst>
                                        </p:cTn>
                                        <p:tgtEl>
                                          <p:spTgt spid="117763">
                                            <p:txEl>
                                              <p:pRg st="4" end="4"/>
                                            </p:txEl>
                                          </p:spTgt>
                                        </p:tgtEl>
                                        <p:attrNameLst>
                                          <p:attrName>style.visibility</p:attrName>
                                        </p:attrNameLst>
                                      </p:cBhvr>
                                      <p:to>
                                        <p:strVal val="visible"/>
                                      </p:to>
                                    </p:set>
                                    <p:animEffect transition="in" filter="fade">
                                      <p:cBhvr>
                                        <p:cTn id="25" dur="1000"/>
                                        <p:tgtEl>
                                          <p:spTgt spid="117763">
                                            <p:txEl>
                                              <p:pRg st="4" end="4"/>
                                            </p:txEl>
                                          </p:spTgt>
                                        </p:tgtEl>
                                      </p:cBhvr>
                                    </p:animEffect>
                                    <p:anim calcmode="lin" valueType="num">
                                      <p:cBhvr>
                                        <p:cTn id="26" dur="1000" fill="hold"/>
                                        <p:tgtEl>
                                          <p:spTgt spid="117763">
                                            <p:txEl>
                                              <p:pRg st="4" end="4"/>
                                            </p:txEl>
                                          </p:spTgt>
                                        </p:tgtEl>
                                        <p:attrNameLst>
                                          <p:attrName>ppt_x</p:attrName>
                                        </p:attrNameLst>
                                      </p:cBhvr>
                                      <p:tavLst>
                                        <p:tav tm="0">
                                          <p:val>
                                            <p:strVal val="#ppt_x"/>
                                          </p:val>
                                        </p:tav>
                                        <p:tav tm="100000">
                                          <p:val>
                                            <p:strVal val="#ppt_x"/>
                                          </p:val>
                                        </p:tav>
                                      </p:tavLst>
                                    </p:anim>
                                    <p:anim calcmode="lin" valueType="num">
                                      <p:cBhvr>
                                        <p:cTn id="27" dur="1000" fill="hold"/>
                                        <p:tgtEl>
                                          <p:spTgt spid="117763">
                                            <p:txEl>
                                              <p:pRg st="4" end="4"/>
                                            </p:txEl>
                                          </p:spTgt>
                                        </p:tgtEl>
                                        <p:attrNameLst>
                                          <p:attrName>ppt_y</p:attrName>
                                        </p:attrNameLst>
                                      </p:cBhvr>
                                      <p:tavLst>
                                        <p:tav tm="0">
                                          <p:val>
                                            <p:strVal val="#ppt_y+.1"/>
                                          </p:val>
                                        </p:tav>
                                        <p:tav tm="100000">
                                          <p:val>
                                            <p:strVal val="#ppt_y"/>
                                          </p:val>
                                        </p:tav>
                                      </p:tavLst>
                                    </p:anim>
                                  </p:childTnLst>
                                </p:cTn>
                              </p:par>
                            </p:childTnLst>
                          </p:cTn>
                        </p:par>
                        <p:par>
                          <p:cTn id="28" fill="hold">
                            <p:stCondLst>
                              <p:cond delay="4000"/>
                            </p:stCondLst>
                            <p:childTnLst>
                              <p:par>
                                <p:cTn id="29" presetID="42" presetClass="entr" presetSubtype="0" fill="hold" nodeType="afterEffect">
                                  <p:stCondLst>
                                    <p:cond delay="0"/>
                                  </p:stCondLst>
                                  <p:childTnLst>
                                    <p:set>
                                      <p:cBhvr>
                                        <p:cTn id="30" dur="1" fill="hold">
                                          <p:stCondLst>
                                            <p:cond delay="0"/>
                                          </p:stCondLst>
                                        </p:cTn>
                                        <p:tgtEl>
                                          <p:spTgt spid="117763">
                                            <p:txEl>
                                              <p:pRg st="5" end="5"/>
                                            </p:txEl>
                                          </p:spTgt>
                                        </p:tgtEl>
                                        <p:attrNameLst>
                                          <p:attrName>style.visibility</p:attrName>
                                        </p:attrNameLst>
                                      </p:cBhvr>
                                      <p:to>
                                        <p:strVal val="visible"/>
                                      </p:to>
                                    </p:set>
                                    <p:animEffect transition="in" filter="fade">
                                      <p:cBhvr>
                                        <p:cTn id="31" dur="1000"/>
                                        <p:tgtEl>
                                          <p:spTgt spid="117763">
                                            <p:txEl>
                                              <p:pRg st="5" end="5"/>
                                            </p:txEl>
                                          </p:spTgt>
                                        </p:tgtEl>
                                      </p:cBhvr>
                                    </p:animEffect>
                                    <p:anim calcmode="lin" valueType="num">
                                      <p:cBhvr>
                                        <p:cTn id="32" dur="1000" fill="hold"/>
                                        <p:tgtEl>
                                          <p:spTgt spid="117763">
                                            <p:txEl>
                                              <p:pRg st="5" end="5"/>
                                            </p:txEl>
                                          </p:spTgt>
                                        </p:tgtEl>
                                        <p:attrNameLst>
                                          <p:attrName>ppt_x</p:attrName>
                                        </p:attrNameLst>
                                      </p:cBhvr>
                                      <p:tavLst>
                                        <p:tav tm="0">
                                          <p:val>
                                            <p:strVal val="#ppt_x"/>
                                          </p:val>
                                        </p:tav>
                                        <p:tav tm="100000">
                                          <p:val>
                                            <p:strVal val="#ppt_x"/>
                                          </p:val>
                                        </p:tav>
                                      </p:tavLst>
                                    </p:anim>
                                    <p:anim calcmode="lin" valueType="num">
                                      <p:cBhvr>
                                        <p:cTn id="33" dur="1000" fill="hold"/>
                                        <p:tgtEl>
                                          <p:spTgt spid="117763">
                                            <p:txEl>
                                              <p:pRg st="5" end="5"/>
                                            </p:txEl>
                                          </p:spTgt>
                                        </p:tgtEl>
                                        <p:attrNameLst>
                                          <p:attrName>ppt_y</p:attrName>
                                        </p:attrNameLst>
                                      </p:cBhvr>
                                      <p:tavLst>
                                        <p:tav tm="0">
                                          <p:val>
                                            <p:strVal val="#ppt_y+.1"/>
                                          </p:val>
                                        </p:tav>
                                        <p:tav tm="100000">
                                          <p:val>
                                            <p:strVal val="#ppt_y"/>
                                          </p:val>
                                        </p:tav>
                                      </p:tavLst>
                                    </p:anim>
                                  </p:childTnLst>
                                </p:cTn>
                              </p:par>
                            </p:childTnLst>
                          </p:cTn>
                        </p:par>
                        <p:par>
                          <p:cTn id="34" fill="hold">
                            <p:stCondLst>
                              <p:cond delay="5000"/>
                            </p:stCondLst>
                            <p:childTnLst>
                              <p:par>
                                <p:cTn id="35" presetID="42" presetClass="entr" presetSubtype="0" fill="hold" nodeType="afterEffect">
                                  <p:stCondLst>
                                    <p:cond delay="0"/>
                                  </p:stCondLst>
                                  <p:childTnLst>
                                    <p:set>
                                      <p:cBhvr>
                                        <p:cTn id="36" dur="1" fill="hold">
                                          <p:stCondLst>
                                            <p:cond delay="0"/>
                                          </p:stCondLst>
                                        </p:cTn>
                                        <p:tgtEl>
                                          <p:spTgt spid="117763">
                                            <p:txEl>
                                              <p:pRg st="6" end="6"/>
                                            </p:txEl>
                                          </p:spTgt>
                                        </p:tgtEl>
                                        <p:attrNameLst>
                                          <p:attrName>style.visibility</p:attrName>
                                        </p:attrNameLst>
                                      </p:cBhvr>
                                      <p:to>
                                        <p:strVal val="visible"/>
                                      </p:to>
                                    </p:set>
                                    <p:animEffect transition="in" filter="fade">
                                      <p:cBhvr>
                                        <p:cTn id="37" dur="1000"/>
                                        <p:tgtEl>
                                          <p:spTgt spid="117763">
                                            <p:txEl>
                                              <p:pRg st="6" end="6"/>
                                            </p:txEl>
                                          </p:spTgt>
                                        </p:tgtEl>
                                      </p:cBhvr>
                                    </p:animEffect>
                                    <p:anim calcmode="lin" valueType="num">
                                      <p:cBhvr>
                                        <p:cTn id="38" dur="1000" fill="hold"/>
                                        <p:tgtEl>
                                          <p:spTgt spid="117763">
                                            <p:txEl>
                                              <p:pRg st="6" end="6"/>
                                            </p:txEl>
                                          </p:spTgt>
                                        </p:tgtEl>
                                        <p:attrNameLst>
                                          <p:attrName>ppt_x</p:attrName>
                                        </p:attrNameLst>
                                      </p:cBhvr>
                                      <p:tavLst>
                                        <p:tav tm="0">
                                          <p:val>
                                            <p:strVal val="#ppt_x"/>
                                          </p:val>
                                        </p:tav>
                                        <p:tav tm="100000">
                                          <p:val>
                                            <p:strVal val="#ppt_x"/>
                                          </p:val>
                                        </p:tav>
                                      </p:tavLst>
                                    </p:anim>
                                    <p:anim calcmode="lin" valueType="num">
                                      <p:cBhvr>
                                        <p:cTn id="39" dur="1000" fill="hold"/>
                                        <p:tgtEl>
                                          <p:spTgt spid="117763">
                                            <p:txEl>
                                              <p:pRg st="6" end="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Прямоугольник 4"/>
          <p:cNvSpPr/>
          <p:nvPr/>
        </p:nvSpPr>
        <p:spPr>
          <a:xfrm>
            <a:off x="381000" y="228601"/>
            <a:ext cx="8534400" cy="6740307"/>
          </a:xfrm>
          <a:prstGeom prst="rect">
            <a:avLst/>
          </a:prstGeom>
        </p:spPr>
        <p:txBody>
          <a:bodyPr wrap="square">
            <a:spAutoFit/>
          </a:bodyPr>
          <a:lstStyle/>
          <a:p>
            <a:pPr indent="533400" algn="just"/>
            <a:r>
              <a:rPr lang="ru-RU" b="1" dirty="0" smtClean="0">
                <a:solidFill>
                  <a:srgbClr val="CC0000"/>
                </a:solidFill>
              </a:rPr>
              <a:t>ж)</a:t>
            </a:r>
            <a:r>
              <a:rPr lang="ru-RU" b="1" dirty="0" smtClean="0">
                <a:solidFill>
                  <a:srgbClr val="000000"/>
                </a:solidFill>
              </a:rPr>
              <a:t> в установленном порядке знакомить руководителя, иное должностное лицо или уполномоченного представителя организации, гражданина, его уполномоченного представителя с результатами проверки;</a:t>
            </a:r>
          </a:p>
          <a:p>
            <a:pPr indent="533400" algn="just"/>
            <a:r>
              <a:rPr lang="ru-RU" b="1" dirty="0" err="1" smtClean="0">
                <a:solidFill>
                  <a:srgbClr val="CC0000"/>
                </a:solidFill>
              </a:rPr>
              <a:t>з</a:t>
            </a:r>
            <a:r>
              <a:rPr lang="ru-RU" b="1" dirty="0" smtClean="0">
                <a:solidFill>
                  <a:srgbClr val="CC0000"/>
                </a:solidFill>
              </a:rPr>
              <a:t>)</a:t>
            </a:r>
            <a:r>
              <a:rPr lang="ru-RU" b="1" dirty="0" smtClean="0">
                <a:solidFill>
                  <a:srgbClr val="000000"/>
                </a:solidFill>
              </a:rPr>
              <a:t> </a:t>
            </a:r>
            <a:r>
              <a:rPr lang="ru-RU" b="1" dirty="0" smtClean="0">
                <a:solidFill>
                  <a:srgbClr val="000099"/>
                </a:solidFill>
              </a:rPr>
              <a:t>учитывать</a:t>
            </a:r>
            <a:r>
              <a:rPr lang="ru-RU" b="1" dirty="0" smtClean="0">
                <a:solidFill>
                  <a:srgbClr val="000000"/>
                </a:solidFill>
              </a:rPr>
              <a:t> при определении мер, принимаемых по фактам выявленных нарушений требований пожарной безопасности, </a:t>
            </a:r>
            <a:r>
              <a:rPr lang="ru-RU" b="1" dirty="0" smtClean="0">
                <a:solidFill>
                  <a:srgbClr val="000099"/>
                </a:solidFill>
              </a:rPr>
              <a:t>соответствие</a:t>
            </a:r>
            <a:r>
              <a:rPr lang="ru-RU" b="1" dirty="0" smtClean="0">
                <a:solidFill>
                  <a:srgbClr val="000000"/>
                </a:solidFill>
              </a:rPr>
              <a:t> указанных мер тяжести данных нарушений, их потенциальной опасности для жизни, здоровья людей, окружающей среды и имущества, а также не допускать необоснованное ограничение прав и законных интересов организаций и граждан;</a:t>
            </a:r>
          </a:p>
          <a:p>
            <a:pPr indent="533400" algn="just"/>
            <a:r>
              <a:rPr lang="ru-RU" b="1" dirty="0" smtClean="0">
                <a:solidFill>
                  <a:srgbClr val="CC0000"/>
                </a:solidFill>
              </a:rPr>
              <a:t>и)</a:t>
            </a:r>
            <a:r>
              <a:rPr lang="ru-RU" b="1" dirty="0" smtClean="0">
                <a:solidFill>
                  <a:srgbClr val="000000"/>
                </a:solidFill>
              </a:rPr>
              <a:t> </a:t>
            </a:r>
            <a:r>
              <a:rPr lang="ru-RU" b="1" dirty="0" smtClean="0">
                <a:solidFill>
                  <a:srgbClr val="000099"/>
                </a:solidFill>
              </a:rPr>
              <a:t>доказывать</a:t>
            </a:r>
            <a:r>
              <a:rPr lang="ru-RU" b="1" dirty="0" smtClean="0">
                <a:solidFill>
                  <a:srgbClr val="000000"/>
                </a:solidFill>
              </a:rPr>
              <a:t> </a:t>
            </a:r>
            <a:r>
              <a:rPr lang="ru-RU" b="1" dirty="0" smtClean="0">
                <a:solidFill>
                  <a:srgbClr val="000099"/>
                </a:solidFill>
              </a:rPr>
              <a:t>обоснованность</a:t>
            </a:r>
            <a:r>
              <a:rPr lang="ru-RU" b="1" dirty="0" smtClean="0">
                <a:solidFill>
                  <a:srgbClr val="000000"/>
                </a:solidFill>
              </a:rPr>
              <a:t> своих действий при их обжаловании организациями и гражданами;</a:t>
            </a:r>
          </a:p>
          <a:p>
            <a:pPr indent="533400" algn="just"/>
            <a:r>
              <a:rPr lang="ru-RU" b="1" dirty="0" smtClean="0">
                <a:solidFill>
                  <a:srgbClr val="CC0000"/>
                </a:solidFill>
              </a:rPr>
              <a:t>к)</a:t>
            </a:r>
            <a:r>
              <a:rPr lang="ru-RU" b="1" dirty="0" smtClean="0">
                <a:solidFill>
                  <a:srgbClr val="000000"/>
                </a:solidFill>
              </a:rPr>
              <a:t> </a:t>
            </a:r>
            <a:r>
              <a:rPr lang="ru-RU" b="1" dirty="0" smtClean="0">
                <a:solidFill>
                  <a:srgbClr val="000099"/>
                </a:solidFill>
              </a:rPr>
              <a:t>соблюдать</a:t>
            </a:r>
            <a:r>
              <a:rPr lang="ru-RU" b="1" dirty="0" smtClean="0">
                <a:solidFill>
                  <a:srgbClr val="000000"/>
                </a:solidFill>
              </a:rPr>
              <a:t> сроки проведения проверки, установленные законодательством Российской Федерации;</a:t>
            </a:r>
          </a:p>
          <a:p>
            <a:pPr indent="533400" algn="just"/>
            <a:r>
              <a:rPr lang="ru-RU" b="1" dirty="0" smtClean="0">
                <a:solidFill>
                  <a:srgbClr val="CC0000"/>
                </a:solidFill>
              </a:rPr>
              <a:t>л)</a:t>
            </a:r>
            <a:r>
              <a:rPr lang="ru-RU" b="1" dirty="0" smtClean="0">
                <a:solidFill>
                  <a:srgbClr val="000000"/>
                </a:solidFill>
              </a:rPr>
              <a:t> </a:t>
            </a:r>
            <a:r>
              <a:rPr lang="ru-RU" b="1" dirty="0" smtClean="0">
                <a:solidFill>
                  <a:srgbClr val="000099"/>
                </a:solidFill>
              </a:rPr>
              <a:t>не требовать</a:t>
            </a:r>
            <a:r>
              <a:rPr lang="ru-RU" b="1" dirty="0" smtClean="0">
                <a:solidFill>
                  <a:srgbClr val="000000"/>
                </a:solidFill>
              </a:rPr>
              <a:t> от организаций и граждан документы и сведения, представление которых не предусмотрено законодательством Российской Федерации;</a:t>
            </a:r>
          </a:p>
          <a:p>
            <a:pPr indent="533400" algn="just"/>
            <a:r>
              <a:rPr lang="ru-RU" b="1" dirty="0" smtClean="0">
                <a:solidFill>
                  <a:srgbClr val="CC0000"/>
                </a:solidFill>
              </a:rPr>
              <a:t>м)</a:t>
            </a:r>
            <a:r>
              <a:rPr lang="ru-RU" b="1" dirty="0" smtClean="0">
                <a:solidFill>
                  <a:srgbClr val="000000"/>
                </a:solidFill>
              </a:rPr>
              <a:t> перед началом проведения проверки по просьбе руководителя, иного должностного лица или уполномоченного представителя организации, гражданина, его уполномоченного представителя </a:t>
            </a:r>
            <a:r>
              <a:rPr lang="ru-RU" b="1" dirty="0" smtClean="0">
                <a:solidFill>
                  <a:srgbClr val="000099"/>
                </a:solidFill>
              </a:rPr>
              <a:t>ознакомить</a:t>
            </a:r>
            <a:r>
              <a:rPr lang="ru-RU" b="1" dirty="0" smtClean="0">
                <a:solidFill>
                  <a:srgbClr val="000000"/>
                </a:solidFill>
              </a:rPr>
              <a:t> их с положениями административного регламента, в соответствии с которым проводится проверка;</a:t>
            </a:r>
          </a:p>
          <a:p>
            <a:pPr indent="533400" algn="just"/>
            <a:r>
              <a:rPr lang="ru-RU" b="1" dirty="0" err="1" smtClean="0">
                <a:solidFill>
                  <a:srgbClr val="CC0000"/>
                </a:solidFill>
              </a:rPr>
              <a:t>н</a:t>
            </a:r>
            <a:r>
              <a:rPr lang="ru-RU" b="1" dirty="0" smtClean="0">
                <a:solidFill>
                  <a:srgbClr val="CC0000"/>
                </a:solidFill>
              </a:rPr>
              <a:t>)</a:t>
            </a:r>
            <a:r>
              <a:rPr lang="ru-RU" b="1" dirty="0" smtClean="0">
                <a:solidFill>
                  <a:srgbClr val="000000"/>
                </a:solidFill>
              </a:rPr>
              <a:t> </a:t>
            </a:r>
            <a:r>
              <a:rPr lang="ru-RU" b="1" dirty="0" smtClean="0">
                <a:solidFill>
                  <a:srgbClr val="000099"/>
                </a:solidFill>
              </a:rPr>
              <a:t>осуществлять</a:t>
            </a:r>
            <a:r>
              <a:rPr lang="ru-RU" b="1" dirty="0" smtClean="0">
                <a:solidFill>
                  <a:srgbClr val="000000"/>
                </a:solidFill>
              </a:rPr>
              <a:t> запись о проведенной проверке в журнале учета проверок.</a:t>
            </a:r>
            <a:endParaRPr lang="ru-RU" b="1" dirty="0">
              <a:solidFill>
                <a:srgbClr val="000000"/>
              </a:solidFill>
            </a:endParaRPr>
          </a:p>
        </p:txBody>
      </p:sp>
    </p:spTree>
  </p:cSld>
  <p:clrMapOvr>
    <a:masterClrMapping/>
  </p:clrMapOvr>
  <p:transition/>
</p:sld>
</file>

<file path=ppt/slides/slide4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18786" name="Rectangle 2"/>
          <p:cNvSpPr>
            <a:spLocks noGrp="1" noChangeArrowheads="1"/>
          </p:cNvSpPr>
          <p:nvPr>
            <p:ph type="title"/>
          </p:nvPr>
        </p:nvSpPr>
        <p:spPr>
          <a:xfrm>
            <a:off x="179388" y="188913"/>
            <a:ext cx="8785225" cy="863600"/>
          </a:xfrm>
          <a:gradFill rotWithShape="1">
            <a:gsLst>
              <a:gs pos="0">
                <a:schemeClr val="bg1">
                  <a:gamma/>
                  <a:shade val="46275"/>
                  <a:invGamma/>
                </a:schemeClr>
              </a:gs>
              <a:gs pos="50000">
                <a:schemeClr val="bg1"/>
              </a:gs>
              <a:gs pos="100000">
                <a:schemeClr val="bg1">
                  <a:gamma/>
                  <a:shade val="46275"/>
                  <a:invGamma/>
                </a:schemeClr>
              </a:gs>
            </a:gsLst>
            <a:lin ang="5400000" scaled="1"/>
          </a:gradFill>
          <a:ln/>
        </p:spPr>
        <p:txBody>
          <a:bodyPr/>
          <a:lstStyle/>
          <a:p>
            <a:pPr marL="342900" indent="-342900"/>
            <a:r>
              <a:rPr lang="ru-RU" sz="1600" b="1">
                <a:solidFill>
                  <a:srgbClr val="FFFF00"/>
                </a:solidFill>
                <a:latin typeface="Arial" charset="0"/>
              </a:rPr>
              <a:t>Положение о   федеральном   государственном   пожарном   надзоре, утвержденное   постановлением Правительства Российской Федерации</a:t>
            </a:r>
            <a:br>
              <a:rPr lang="ru-RU" sz="1600" b="1">
                <a:solidFill>
                  <a:srgbClr val="FFFF00"/>
                </a:solidFill>
                <a:latin typeface="Arial" charset="0"/>
              </a:rPr>
            </a:br>
            <a:r>
              <a:rPr lang="ru-RU" sz="1600" b="1">
                <a:solidFill>
                  <a:srgbClr val="FFFF00"/>
                </a:solidFill>
                <a:latin typeface="Arial" charset="0"/>
              </a:rPr>
              <a:t>от 12 апреля 2012 года № 290</a:t>
            </a:r>
          </a:p>
        </p:txBody>
      </p:sp>
      <p:sp>
        <p:nvSpPr>
          <p:cNvPr id="118787" name="Text Box 3"/>
          <p:cNvSpPr txBox="1">
            <a:spLocks noChangeArrowheads="1"/>
          </p:cNvSpPr>
          <p:nvPr/>
        </p:nvSpPr>
        <p:spPr bwMode="auto">
          <a:xfrm>
            <a:off x="250825" y="1125538"/>
            <a:ext cx="8713788" cy="1558925"/>
          </a:xfrm>
          <a:prstGeom prst="rect">
            <a:avLst/>
          </a:prstGeom>
          <a:solidFill>
            <a:schemeClr val="bg1"/>
          </a:solidFill>
          <a:ln w="9525">
            <a:noFill/>
            <a:miter lim="800000"/>
            <a:headEnd/>
            <a:tailEnd/>
          </a:ln>
          <a:effectLst/>
        </p:spPr>
        <p:txBody>
          <a:bodyPr>
            <a:spAutoFit/>
          </a:bodyPr>
          <a:lstStyle/>
          <a:p>
            <a:pPr indent="533400" algn="just"/>
            <a:r>
              <a:rPr lang="ru-RU" sz="1600" b="1" dirty="0">
                <a:solidFill>
                  <a:srgbClr val="CC0000"/>
                </a:solidFill>
              </a:rPr>
              <a:t>18</a:t>
            </a:r>
            <a:r>
              <a:rPr lang="ru-RU" sz="1600" b="1" dirty="0">
                <a:solidFill>
                  <a:srgbClr val="000000"/>
                </a:solidFill>
              </a:rPr>
              <a:t>. Должностные лица органов государственного пожарного надзора за ненадлежащее исполнение своих обязанностей </a:t>
            </a:r>
            <a:r>
              <a:rPr lang="ru-RU" sz="1600" b="1" dirty="0">
                <a:solidFill>
                  <a:srgbClr val="000099"/>
                </a:solidFill>
              </a:rPr>
              <a:t>несут ответственность</a:t>
            </a:r>
            <a:r>
              <a:rPr lang="ru-RU" sz="1600" b="1" dirty="0">
                <a:solidFill>
                  <a:srgbClr val="000000"/>
                </a:solidFill>
              </a:rPr>
              <a:t> в порядке, установленном законодательством Российской Федерации.</a:t>
            </a:r>
          </a:p>
          <a:p>
            <a:pPr indent="533400" algn="just"/>
            <a:r>
              <a:rPr lang="ru-RU" sz="1600" b="1" dirty="0">
                <a:solidFill>
                  <a:srgbClr val="CC0000"/>
                </a:solidFill>
              </a:rPr>
              <a:t>19</a:t>
            </a:r>
            <a:r>
              <a:rPr lang="ru-RU" sz="1600" b="1" dirty="0">
                <a:solidFill>
                  <a:srgbClr val="000000"/>
                </a:solidFill>
              </a:rPr>
              <a:t>. </a:t>
            </a:r>
            <a:r>
              <a:rPr lang="ru-RU" sz="1600" b="1" dirty="0">
                <a:solidFill>
                  <a:srgbClr val="000099"/>
                </a:solidFill>
              </a:rPr>
              <a:t>Финансовое</a:t>
            </a:r>
            <a:r>
              <a:rPr lang="ru-RU" sz="1600" b="1" dirty="0">
                <a:solidFill>
                  <a:srgbClr val="000000"/>
                </a:solidFill>
              </a:rPr>
              <a:t> и </a:t>
            </a:r>
            <a:r>
              <a:rPr lang="ru-RU" sz="1600" b="1" dirty="0">
                <a:solidFill>
                  <a:srgbClr val="000099"/>
                </a:solidFill>
              </a:rPr>
              <a:t>материально-техническое обеспечение</a:t>
            </a:r>
            <a:r>
              <a:rPr lang="ru-RU" sz="1600" b="1" dirty="0">
                <a:solidFill>
                  <a:srgbClr val="000000"/>
                </a:solidFill>
              </a:rPr>
              <a:t> органов государственного пожарного надзора является расходным обязательством Российской Федерации </a:t>
            </a:r>
          </a:p>
        </p:txBody>
      </p:sp>
      <p:pic>
        <p:nvPicPr>
          <p:cNvPr id="118789" name="Picture 5"/>
          <p:cNvPicPr>
            <a:picLocks noChangeAspect="1" noChangeArrowheads="1"/>
          </p:cNvPicPr>
          <p:nvPr/>
        </p:nvPicPr>
        <p:blipFill>
          <a:blip r:embed="rId2"/>
          <a:srcRect t="6070" b="5539"/>
          <a:stretch>
            <a:fillRect/>
          </a:stretch>
        </p:blipFill>
        <p:spPr bwMode="auto">
          <a:xfrm>
            <a:off x="250825" y="2924175"/>
            <a:ext cx="2706688" cy="3600450"/>
          </a:xfrm>
          <a:prstGeom prst="rect">
            <a:avLst/>
          </a:prstGeom>
          <a:noFill/>
          <a:ln w="76200" cmpd="tri">
            <a:solidFill>
              <a:schemeClr val="hlink"/>
            </a:solidFill>
            <a:miter lim="800000"/>
            <a:headEnd/>
            <a:tailEnd/>
          </a:ln>
          <a:effectLst/>
        </p:spPr>
      </p:pic>
      <p:pic>
        <p:nvPicPr>
          <p:cNvPr id="118791" name="Picture 7"/>
          <p:cNvPicPr>
            <a:picLocks noChangeAspect="1" noChangeArrowheads="1"/>
          </p:cNvPicPr>
          <p:nvPr/>
        </p:nvPicPr>
        <p:blipFill>
          <a:blip r:embed="rId3"/>
          <a:srcRect t="2057" b="4694"/>
          <a:stretch>
            <a:fillRect/>
          </a:stretch>
        </p:blipFill>
        <p:spPr bwMode="auto">
          <a:xfrm>
            <a:off x="3132138" y="2924175"/>
            <a:ext cx="5761037" cy="3582988"/>
          </a:xfrm>
          <a:prstGeom prst="rect">
            <a:avLst/>
          </a:prstGeom>
          <a:noFill/>
          <a:ln w="76200" cmpd="tri">
            <a:solidFill>
              <a:schemeClr val="hlink"/>
            </a:solidFill>
            <a:miter lim="800000"/>
            <a:headEnd/>
            <a:tailEnd/>
          </a:ln>
          <a:effectLst/>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18787">
                                            <p:txEl>
                                              <p:pRg st="0" end="0"/>
                                            </p:txEl>
                                          </p:spTgt>
                                        </p:tgtEl>
                                        <p:attrNameLst>
                                          <p:attrName>style.visibility</p:attrName>
                                        </p:attrNameLst>
                                      </p:cBhvr>
                                      <p:to>
                                        <p:strVal val="visible"/>
                                      </p:to>
                                    </p:set>
                                    <p:animEffect transition="in" filter="fade">
                                      <p:cBhvr>
                                        <p:cTn id="7" dur="1000"/>
                                        <p:tgtEl>
                                          <p:spTgt spid="118787">
                                            <p:txEl>
                                              <p:pRg st="0" end="0"/>
                                            </p:txEl>
                                          </p:spTgt>
                                        </p:tgtEl>
                                      </p:cBhvr>
                                    </p:animEffect>
                                    <p:anim calcmode="lin" valueType="num">
                                      <p:cBhvr>
                                        <p:cTn id="8" dur="1000" fill="hold"/>
                                        <p:tgtEl>
                                          <p:spTgt spid="118787">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118787">
                                            <p:txEl>
                                              <p:pRg st="0" end="0"/>
                                            </p:txEl>
                                          </p:spTgt>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118787">
                                            <p:txEl>
                                              <p:pRg st="1" end="1"/>
                                            </p:txEl>
                                          </p:spTgt>
                                        </p:tgtEl>
                                        <p:attrNameLst>
                                          <p:attrName>style.visibility</p:attrName>
                                        </p:attrNameLst>
                                      </p:cBhvr>
                                      <p:to>
                                        <p:strVal val="visible"/>
                                      </p:to>
                                    </p:set>
                                    <p:animEffect transition="in" filter="fade">
                                      <p:cBhvr>
                                        <p:cTn id="13" dur="1000"/>
                                        <p:tgtEl>
                                          <p:spTgt spid="118787">
                                            <p:txEl>
                                              <p:pRg st="1" end="1"/>
                                            </p:txEl>
                                          </p:spTgt>
                                        </p:tgtEl>
                                      </p:cBhvr>
                                    </p:animEffect>
                                    <p:anim calcmode="lin" valueType="num">
                                      <p:cBhvr>
                                        <p:cTn id="14" dur="1000" fill="hold"/>
                                        <p:tgtEl>
                                          <p:spTgt spid="118787">
                                            <p:txEl>
                                              <p:pRg st="1" end="1"/>
                                            </p:txEl>
                                          </p:spTgt>
                                        </p:tgtEl>
                                        <p:attrNameLst>
                                          <p:attrName>ppt_x</p:attrName>
                                        </p:attrNameLst>
                                      </p:cBhvr>
                                      <p:tavLst>
                                        <p:tav tm="0">
                                          <p:val>
                                            <p:strVal val="#ppt_x"/>
                                          </p:val>
                                        </p:tav>
                                        <p:tav tm="100000">
                                          <p:val>
                                            <p:strVal val="#ppt_x"/>
                                          </p:val>
                                        </p:tav>
                                      </p:tavLst>
                                    </p:anim>
                                    <p:anim calcmode="lin" valueType="num">
                                      <p:cBhvr>
                                        <p:cTn id="15" dur="1000" fill="hold"/>
                                        <p:tgtEl>
                                          <p:spTgt spid="118787">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2" descr="H:\Пожары\VTS_01_1.VOB_snapshot_02.13_[2015.10.07_15.17.16].jpg"/>
          <p:cNvPicPr>
            <a:picLocks noChangeAspect="1" noChangeArrowheads="1"/>
          </p:cNvPicPr>
          <p:nvPr/>
        </p:nvPicPr>
        <p:blipFill>
          <a:blip r:embed="rId2"/>
          <a:srcRect/>
          <a:stretch>
            <a:fillRect/>
          </a:stretch>
        </p:blipFill>
        <p:spPr bwMode="auto">
          <a:xfrm>
            <a:off x="0" y="0"/>
            <a:ext cx="9144000" cy="6858000"/>
          </a:xfrm>
          <a:prstGeom prst="rect">
            <a:avLst/>
          </a:prstGeom>
          <a:noFill/>
        </p:spPr>
      </p:pic>
      <p:sp>
        <p:nvSpPr>
          <p:cNvPr id="4" name="Text Box 2"/>
          <p:cNvSpPr txBox="1">
            <a:spLocks noChangeArrowheads="1"/>
          </p:cNvSpPr>
          <p:nvPr/>
        </p:nvSpPr>
        <p:spPr bwMode="auto">
          <a:xfrm>
            <a:off x="179388" y="457200"/>
            <a:ext cx="8785225" cy="5262979"/>
          </a:xfrm>
          <a:prstGeom prst="rect">
            <a:avLst/>
          </a:prstGeom>
          <a:solidFill>
            <a:schemeClr val="accent6">
              <a:lumMod val="60000"/>
              <a:lumOff val="40000"/>
            </a:schemeClr>
          </a:solidFill>
          <a:ln w="9525">
            <a:noFill/>
            <a:miter lim="800000"/>
            <a:headEnd/>
            <a:tailEnd/>
          </a:ln>
          <a:effectLst/>
        </p:spPr>
        <p:txBody>
          <a:bodyPr wrap="square">
            <a:spAutoFit/>
          </a:bodyPr>
          <a:lstStyle/>
          <a:p>
            <a:pPr indent="363538" algn="just"/>
            <a:r>
              <a:rPr lang="ru-RU" b="1" dirty="0">
                <a:solidFill>
                  <a:srgbClr val="CC0000"/>
                </a:solidFill>
              </a:rPr>
              <a:t>Необходимым</a:t>
            </a:r>
            <a:r>
              <a:rPr lang="ru-RU" b="1" dirty="0">
                <a:solidFill>
                  <a:srgbClr val="000000"/>
                </a:solidFill>
              </a:rPr>
              <a:t> и </a:t>
            </a:r>
            <a:r>
              <a:rPr lang="ru-RU" b="1" dirty="0">
                <a:solidFill>
                  <a:srgbClr val="CC0000"/>
                </a:solidFill>
              </a:rPr>
              <a:t>достаточным условием</a:t>
            </a:r>
            <a:r>
              <a:rPr lang="ru-RU" b="1" dirty="0">
                <a:solidFill>
                  <a:srgbClr val="000000"/>
                </a:solidFill>
              </a:rPr>
              <a:t> для горения при пожаре обычно представляют в виде «</a:t>
            </a:r>
            <a:r>
              <a:rPr lang="ru-RU" b="1" dirty="0">
                <a:solidFill>
                  <a:srgbClr val="000099"/>
                </a:solidFill>
              </a:rPr>
              <a:t>классического треугольника пожара</a:t>
            </a:r>
            <a:r>
              <a:rPr lang="ru-RU" b="1" dirty="0">
                <a:solidFill>
                  <a:srgbClr val="000000"/>
                </a:solidFill>
              </a:rPr>
              <a:t>» </a:t>
            </a:r>
            <a:r>
              <a:rPr lang="ru-RU" sz="1200" b="1" dirty="0">
                <a:solidFill>
                  <a:srgbClr val="000000"/>
                </a:solidFill>
              </a:rPr>
              <a:t>(рис. 1): </a:t>
            </a:r>
            <a:endParaRPr lang="ru-RU" sz="1200" b="1" dirty="0" smtClean="0">
              <a:solidFill>
                <a:srgbClr val="000000"/>
              </a:solidFill>
            </a:endParaRPr>
          </a:p>
          <a:p>
            <a:pPr indent="363538" algn="just"/>
            <a:endParaRPr lang="ru-RU" sz="1200" b="1" dirty="0" smtClean="0">
              <a:solidFill>
                <a:srgbClr val="000000"/>
              </a:solidFill>
            </a:endParaRPr>
          </a:p>
          <a:p>
            <a:pPr indent="363538" algn="just"/>
            <a:r>
              <a:rPr lang="ru-RU" b="1" dirty="0" smtClean="0">
                <a:solidFill>
                  <a:srgbClr val="CC0000"/>
                </a:solidFill>
              </a:rPr>
              <a:t>горючее–окислитель–источник</a:t>
            </a:r>
            <a:r>
              <a:rPr lang="ru-RU" b="1" dirty="0" smtClean="0">
                <a:solidFill>
                  <a:srgbClr val="000000"/>
                </a:solidFill>
              </a:rPr>
              <a:t> </a:t>
            </a:r>
            <a:r>
              <a:rPr lang="ru-RU" b="1" dirty="0">
                <a:solidFill>
                  <a:srgbClr val="000000"/>
                </a:solidFill>
              </a:rPr>
              <a:t>воспламенения. Устранив одно из слагаемых треугольника - снижается вероятность возникновения пожара.</a:t>
            </a:r>
          </a:p>
          <a:p>
            <a:pPr indent="363538" algn="just"/>
            <a:r>
              <a:rPr lang="ru-RU" b="1" dirty="0">
                <a:solidFill>
                  <a:srgbClr val="000000"/>
                </a:solidFill>
              </a:rPr>
              <a:t/>
            </a:r>
            <a:br>
              <a:rPr lang="ru-RU" b="1" dirty="0">
                <a:solidFill>
                  <a:srgbClr val="000000"/>
                </a:solidFill>
              </a:rPr>
            </a:br>
            <a:r>
              <a:rPr lang="ru-RU" b="1" dirty="0">
                <a:solidFill>
                  <a:srgbClr val="000000"/>
                </a:solidFill>
              </a:rPr>
              <a:t>                                     </a:t>
            </a:r>
            <a:br>
              <a:rPr lang="ru-RU" b="1" dirty="0">
                <a:solidFill>
                  <a:srgbClr val="000000"/>
                </a:solidFill>
              </a:rPr>
            </a:br>
            <a:endParaRPr lang="ru-RU" b="1" dirty="0">
              <a:solidFill>
                <a:srgbClr val="000000"/>
              </a:solidFill>
            </a:endParaRPr>
          </a:p>
          <a:p>
            <a:pPr indent="363538" algn="just"/>
            <a:endParaRPr lang="ru-RU" b="1" dirty="0">
              <a:solidFill>
                <a:srgbClr val="000000"/>
              </a:solidFill>
            </a:endParaRPr>
          </a:p>
          <a:p>
            <a:pPr indent="363538" algn="just"/>
            <a:endParaRPr lang="ru-RU" b="1" dirty="0">
              <a:solidFill>
                <a:srgbClr val="000000"/>
              </a:solidFill>
            </a:endParaRPr>
          </a:p>
          <a:p>
            <a:pPr indent="363538" algn="just"/>
            <a:endParaRPr lang="ru-RU" b="1" dirty="0">
              <a:solidFill>
                <a:srgbClr val="000000"/>
              </a:solidFill>
            </a:endParaRPr>
          </a:p>
          <a:p>
            <a:pPr indent="363538" algn="just"/>
            <a:endParaRPr lang="ru-RU" b="1" dirty="0">
              <a:solidFill>
                <a:srgbClr val="000000"/>
              </a:solidFill>
            </a:endParaRPr>
          </a:p>
          <a:p>
            <a:pPr indent="363538" algn="just"/>
            <a:endParaRPr lang="ru-RU" b="1" dirty="0">
              <a:solidFill>
                <a:srgbClr val="000000"/>
              </a:solidFill>
            </a:endParaRPr>
          </a:p>
          <a:p>
            <a:pPr indent="363538" algn="just"/>
            <a:endParaRPr lang="ru-RU" b="1" dirty="0">
              <a:solidFill>
                <a:srgbClr val="000000"/>
              </a:solidFill>
            </a:endParaRPr>
          </a:p>
          <a:p>
            <a:pPr indent="363538" algn="just"/>
            <a:endParaRPr lang="ru-RU" b="1" dirty="0">
              <a:solidFill>
                <a:srgbClr val="000000"/>
              </a:solidFill>
            </a:endParaRPr>
          </a:p>
          <a:p>
            <a:pPr indent="363538" algn="just"/>
            <a:endParaRPr lang="ru-RU" b="1" dirty="0">
              <a:solidFill>
                <a:srgbClr val="000000"/>
              </a:solidFill>
            </a:endParaRPr>
          </a:p>
          <a:p>
            <a:pPr indent="363538" algn="just"/>
            <a:endParaRPr lang="ru-RU" b="1" dirty="0">
              <a:solidFill>
                <a:srgbClr val="000000"/>
              </a:solidFill>
            </a:endParaRPr>
          </a:p>
          <a:p>
            <a:pPr indent="363538" algn="just"/>
            <a:r>
              <a:rPr lang="ru-RU" b="1" dirty="0">
                <a:solidFill>
                  <a:srgbClr val="000000"/>
                </a:solidFill>
              </a:rPr>
              <a:t/>
            </a:r>
            <a:br>
              <a:rPr lang="ru-RU" b="1" dirty="0">
                <a:solidFill>
                  <a:srgbClr val="000000"/>
                </a:solidFill>
              </a:rPr>
            </a:br>
            <a:r>
              <a:rPr lang="ru-RU" b="1" dirty="0">
                <a:solidFill>
                  <a:srgbClr val="000000"/>
                </a:solidFill>
              </a:rPr>
              <a:t>                            Рис.1 Классический треугольник пожара</a:t>
            </a:r>
          </a:p>
        </p:txBody>
      </p:sp>
      <p:pic>
        <p:nvPicPr>
          <p:cNvPr id="5" name="Picture 3" descr="image001"/>
          <p:cNvPicPr>
            <a:picLocks noChangeAspect="1" noChangeArrowheads="1"/>
          </p:cNvPicPr>
          <p:nvPr/>
        </p:nvPicPr>
        <p:blipFill>
          <a:blip r:embed="rId3"/>
          <a:srcRect/>
          <a:stretch>
            <a:fillRect/>
          </a:stretch>
        </p:blipFill>
        <p:spPr bwMode="auto">
          <a:xfrm>
            <a:off x="1676400" y="1905000"/>
            <a:ext cx="5545138" cy="3014663"/>
          </a:xfrm>
          <a:prstGeom prst="rect">
            <a:avLst/>
          </a:prstGeom>
          <a:solidFill>
            <a:schemeClr val="tx2"/>
          </a:solidFill>
          <a:ln w="9525">
            <a:noFill/>
            <a:miter lim="800000"/>
            <a:headEnd/>
            <a:tailEnd/>
          </a:ln>
        </p:spPr>
      </p:pic>
      <p:sp>
        <p:nvSpPr>
          <p:cNvPr id="6" name="Freeform 4"/>
          <p:cNvSpPr>
            <a:spLocks/>
          </p:cNvSpPr>
          <p:nvPr/>
        </p:nvSpPr>
        <p:spPr bwMode="auto">
          <a:xfrm>
            <a:off x="3492500" y="2565400"/>
            <a:ext cx="1733550" cy="2700338"/>
          </a:xfrm>
          <a:custGeom>
            <a:avLst/>
            <a:gdLst/>
            <a:ahLst/>
            <a:cxnLst>
              <a:cxn ang="0">
                <a:pos x="250" y="277"/>
              </a:cxn>
              <a:cxn ang="0">
                <a:pos x="173" y="611"/>
              </a:cxn>
              <a:cxn ang="0">
                <a:pos x="125" y="659"/>
              </a:cxn>
              <a:cxn ang="0">
                <a:pos x="97" y="722"/>
              </a:cxn>
              <a:cxn ang="0">
                <a:pos x="118" y="590"/>
              </a:cxn>
              <a:cxn ang="0">
                <a:pos x="104" y="583"/>
              </a:cxn>
              <a:cxn ang="0">
                <a:pos x="35" y="652"/>
              </a:cxn>
              <a:cxn ang="0">
                <a:pos x="35" y="944"/>
              </a:cxn>
              <a:cxn ang="0">
                <a:pos x="48" y="1228"/>
              </a:cxn>
              <a:cxn ang="0">
                <a:pos x="104" y="1492"/>
              </a:cxn>
              <a:cxn ang="0">
                <a:pos x="201" y="1631"/>
              </a:cxn>
              <a:cxn ang="0">
                <a:pos x="701" y="1679"/>
              </a:cxn>
              <a:cxn ang="0">
                <a:pos x="784" y="1631"/>
              </a:cxn>
              <a:cxn ang="0">
                <a:pos x="888" y="1443"/>
              </a:cxn>
              <a:cxn ang="0">
                <a:pos x="1062" y="742"/>
              </a:cxn>
              <a:cxn ang="0">
                <a:pos x="1048" y="451"/>
              </a:cxn>
              <a:cxn ang="0">
                <a:pos x="951" y="652"/>
              </a:cxn>
              <a:cxn ang="0">
                <a:pos x="867" y="687"/>
              </a:cxn>
              <a:cxn ang="0">
                <a:pos x="798" y="846"/>
              </a:cxn>
              <a:cxn ang="0">
                <a:pos x="735" y="1048"/>
              </a:cxn>
              <a:cxn ang="0">
                <a:pos x="770" y="826"/>
              </a:cxn>
              <a:cxn ang="0">
                <a:pos x="805" y="791"/>
              </a:cxn>
              <a:cxn ang="0">
                <a:pos x="874" y="638"/>
              </a:cxn>
              <a:cxn ang="0">
                <a:pos x="860" y="347"/>
              </a:cxn>
              <a:cxn ang="0">
                <a:pos x="784" y="298"/>
              </a:cxn>
              <a:cxn ang="0">
                <a:pos x="749" y="534"/>
              </a:cxn>
              <a:cxn ang="0">
                <a:pos x="618" y="756"/>
              </a:cxn>
              <a:cxn ang="0">
                <a:pos x="645" y="479"/>
              </a:cxn>
              <a:cxn ang="0">
                <a:pos x="722" y="375"/>
              </a:cxn>
              <a:cxn ang="0">
                <a:pos x="791" y="187"/>
              </a:cxn>
              <a:cxn ang="0">
                <a:pos x="840" y="41"/>
              </a:cxn>
              <a:cxn ang="0">
                <a:pos x="826" y="21"/>
              </a:cxn>
              <a:cxn ang="0">
                <a:pos x="569" y="305"/>
              </a:cxn>
              <a:cxn ang="0">
                <a:pos x="506" y="395"/>
              </a:cxn>
              <a:cxn ang="0">
                <a:pos x="493" y="562"/>
              </a:cxn>
              <a:cxn ang="0">
                <a:pos x="465" y="680"/>
              </a:cxn>
              <a:cxn ang="0">
                <a:pos x="423" y="812"/>
              </a:cxn>
              <a:cxn ang="0">
                <a:pos x="395" y="638"/>
              </a:cxn>
              <a:cxn ang="0">
                <a:pos x="458" y="506"/>
              </a:cxn>
              <a:cxn ang="0">
                <a:pos x="479" y="430"/>
              </a:cxn>
              <a:cxn ang="0">
                <a:pos x="409" y="257"/>
              </a:cxn>
              <a:cxn ang="0">
                <a:pos x="222" y="152"/>
              </a:cxn>
            </a:cxnLst>
            <a:rect l="0" t="0" r="r" b="b"/>
            <a:pathLst>
              <a:path w="1092" h="1701">
                <a:moveTo>
                  <a:pt x="222" y="152"/>
                </a:moveTo>
                <a:cubicBezTo>
                  <a:pt x="231" y="258"/>
                  <a:pt x="227" y="211"/>
                  <a:pt x="250" y="277"/>
                </a:cubicBezTo>
                <a:cubicBezTo>
                  <a:pt x="247" y="374"/>
                  <a:pt x="286" y="524"/>
                  <a:pt x="187" y="590"/>
                </a:cubicBezTo>
                <a:cubicBezTo>
                  <a:pt x="182" y="597"/>
                  <a:pt x="179" y="605"/>
                  <a:pt x="173" y="611"/>
                </a:cubicBezTo>
                <a:cubicBezTo>
                  <a:pt x="161" y="622"/>
                  <a:pt x="132" y="638"/>
                  <a:pt x="132" y="638"/>
                </a:cubicBezTo>
                <a:cubicBezTo>
                  <a:pt x="130" y="645"/>
                  <a:pt x="128" y="652"/>
                  <a:pt x="125" y="659"/>
                </a:cubicBezTo>
                <a:cubicBezTo>
                  <a:pt x="121" y="667"/>
                  <a:pt x="114" y="672"/>
                  <a:pt x="111" y="680"/>
                </a:cubicBezTo>
                <a:cubicBezTo>
                  <a:pt x="105" y="693"/>
                  <a:pt x="97" y="722"/>
                  <a:pt x="97" y="722"/>
                </a:cubicBezTo>
                <a:cubicBezTo>
                  <a:pt x="99" y="692"/>
                  <a:pt x="99" y="661"/>
                  <a:pt x="104" y="631"/>
                </a:cubicBezTo>
                <a:cubicBezTo>
                  <a:pt x="106" y="617"/>
                  <a:pt x="113" y="604"/>
                  <a:pt x="118" y="590"/>
                </a:cubicBezTo>
                <a:cubicBezTo>
                  <a:pt x="120" y="583"/>
                  <a:pt x="125" y="569"/>
                  <a:pt x="125" y="569"/>
                </a:cubicBezTo>
                <a:cubicBezTo>
                  <a:pt x="103" y="503"/>
                  <a:pt x="115" y="520"/>
                  <a:pt x="104" y="583"/>
                </a:cubicBezTo>
                <a:cubicBezTo>
                  <a:pt x="103" y="590"/>
                  <a:pt x="102" y="598"/>
                  <a:pt x="97" y="604"/>
                </a:cubicBezTo>
                <a:cubicBezTo>
                  <a:pt x="87" y="617"/>
                  <a:pt x="50" y="642"/>
                  <a:pt x="35" y="652"/>
                </a:cubicBezTo>
                <a:cubicBezTo>
                  <a:pt x="15" y="683"/>
                  <a:pt x="7" y="714"/>
                  <a:pt x="0" y="749"/>
                </a:cubicBezTo>
                <a:cubicBezTo>
                  <a:pt x="5" y="821"/>
                  <a:pt x="13" y="877"/>
                  <a:pt x="35" y="944"/>
                </a:cubicBezTo>
                <a:cubicBezTo>
                  <a:pt x="48" y="982"/>
                  <a:pt x="84" y="1009"/>
                  <a:pt x="97" y="1048"/>
                </a:cubicBezTo>
                <a:cubicBezTo>
                  <a:pt x="89" y="1111"/>
                  <a:pt x="59" y="1165"/>
                  <a:pt x="48" y="1228"/>
                </a:cubicBezTo>
                <a:cubicBezTo>
                  <a:pt x="54" y="1289"/>
                  <a:pt x="45" y="1302"/>
                  <a:pt x="90" y="1332"/>
                </a:cubicBezTo>
                <a:cubicBezTo>
                  <a:pt x="133" y="1396"/>
                  <a:pt x="120" y="1411"/>
                  <a:pt x="104" y="1492"/>
                </a:cubicBezTo>
                <a:cubicBezTo>
                  <a:pt x="110" y="1547"/>
                  <a:pt x="104" y="1561"/>
                  <a:pt x="146" y="1589"/>
                </a:cubicBezTo>
                <a:cubicBezTo>
                  <a:pt x="162" y="1614"/>
                  <a:pt x="173" y="1622"/>
                  <a:pt x="201" y="1631"/>
                </a:cubicBezTo>
                <a:cubicBezTo>
                  <a:pt x="275" y="1701"/>
                  <a:pt x="461" y="1684"/>
                  <a:pt x="534" y="1686"/>
                </a:cubicBezTo>
                <a:cubicBezTo>
                  <a:pt x="590" y="1684"/>
                  <a:pt x="646" y="1685"/>
                  <a:pt x="701" y="1679"/>
                </a:cubicBezTo>
                <a:cubicBezTo>
                  <a:pt x="715" y="1678"/>
                  <a:pt x="742" y="1665"/>
                  <a:pt x="742" y="1665"/>
                </a:cubicBezTo>
                <a:cubicBezTo>
                  <a:pt x="755" y="1653"/>
                  <a:pt x="771" y="1644"/>
                  <a:pt x="784" y="1631"/>
                </a:cubicBezTo>
                <a:cubicBezTo>
                  <a:pt x="815" y="1600"/>
                  <a:pt x="813" y="1548"/>
                  <a:pt x="860" y="1534"/>
                </a:cubicBezTo>
                <a:cubicBezTo>
                  <a:pt x="870" y="1503"/>
                  <a:pt x="880" y="1474"/>
                  <a:pt x="888" y="1443"/>
                </a:cubicBezTo>
                <a:cubicBezTo>
                  <a:pt x="900" y="1335"/>
                  <a:pt x="900" y="1294"/>
                  <a:pt x="895" y="1166"/>
                </a:cubicBezTo>
                <a:cubicBezTo>
                  <a:pt x="907" y="1036"/>
                  <a:pt x="967" y="837"/>
                  <a:pt x="1062" y="742"/>
                </a:cubicBezTo>
                <a:cubicBezTo>
                  <a:pt x="1078" y="694"/>
                  <a:pt x="1072" y="715"/>
                  <a:pt x="1082" y="680"/>
                </a:cubicBezTo>
                <a:cubicBezTo>
                  <a:pt x="1079" y="604"/>
                  <a:pt x="1092" y="517"/>
                  <a:pt x="1048" y="451"/>
                </a:cubicBezTo>
                <a:cubicBezTo>
                  <a:pt x="1046" y="481"/>
                  <a:pt x="1045" y="511"/>
                  <a:pt x="1041" y="541"/>
                </a:cubicBezTo>
                <a:cubicBezTo>
                  <a:pt x="1035" y="586"/>
                  <a:pt x="984" y="624"/>
                  <a:pt x="951" y="652"/>
                </a:cubicBezTo>
                <a:cubicBezTo>
                  <a:pt x="930" y="670"/>
                  <a:pt x="917" y="670"/>
                  <a:pt x="888" y="680"/>
                </a:cubicBezTo>
                <a:cubicBezTo>
                  <a:pt x="881" y="682"/>
                  <a:pt x="867" y="687"/>
                  <a:pt x="867" y="687"/>
                </a:cubicBezTo>
                <a:cubicBezTo>
                  <a:pt x="831" y="712"/>
                  <a:pt x="828" y="749"/>
                  <a:pt x="805" y="784"/>
                </a:cubicBezTo>
                <a:cubicBezTo>
                  <a:pt x="803" y="805"/>
                  <a:pt x="801" y="825"/>
                  <a:pt x="798" y="846"/>
                </a:cubicBezTo>
                <a:cubicBezTo>
                  <a:pt x="797" y="853"/>
                  <a:pt x="792" y="860"/>
                  <a:pt x="791" y="867"/>
                </a:cubicBezTo>
                <a:cubicBezTo>
                  <a:pt x="783" y="928"/>
                  <a:pt x="793" y="1009"/>
                  <a:pt x="735" y="1048"/>
                </a:cubicBezTo>
                <a:cubicBezTo>
                  <a:pt x="716" y="1079"/>
                  <a:pt x="710" y="1089"/>
                  <a:pt x="687" y="1055"/>
                </a:cubicBezTo>
                <a:cubicBezTo>
                  <a:pt x="692" y="970"/>
                  <a:pt x="692" y="878"/>
                  <a:pt x="770" y="826"/>
                </a:cubicBezTo>
                <a:cubicBezTo>
                  <a:pt x="775" y="819"/>
                  <a:pt x="778" y="811"/>
                  <a:pt x="784" y="805"/>
                </a:cubicBezTo>
                <a:cubicBezTo>
                  <a:pt x="790" y="799"/>
                  <a:pt x="800" y="798"/>
                  <a:pt x="805" y="791"/>
                </a:cubicBezTo>
                <a:cubicBezTo>
                  <a:pt x="817" y="773"/>
                  <a:pt x="825" y="724"/>
                  <a:pt x="833" y="701"/>
                </a:cubicBezTo>
                <a:cubicBezTo>
                  <a:pt x="841" y="677"/>
                  <a:pt x="866" y="662"/>
                  <a:pt x="874" y="638"/>
                </a:cubicBezTo>
                <a:cubicBezTo>
                  <a:pt x="884" y="607"/>
                  <a:pt x="878" y="624"/>
                  <a:pt x="895" y="590"/>
                </a:cubicBezTo>
                <a:cubicBezTo>
                  <a:pt x="909" y="507"/>
                  <a:pt x="937" y="399"/>
                  <a:pt x="860" y="347"/>
                </a:cubicBezTo>
                <a:cubicBezTo>
                  <a:pt x="848" y="327"/>
                  <a:pt x="849" y="322"/>
                  <a:pt x="826" y="312"/>
                </a:cubicBezTo>
                <a:cubicBezTo>
                  <a:pt x="813" y="306"/>
                  <a:pt x="784" y="298"/>
                  <a:pt x="784" y="298"/>
                </a:cubicBezTo>
                <a:cubicBezTo>
                  <a:pt x="776" y="440"/>
                  <a:pt x="785" y="377"/>
                  <a:pt x="763" y="486"/>
                </a:cubicBezTo>
                <a:cubicBezTo>
                  <a:pt x="763" y="486"/>
                  <a:pt x="752" y="531"/>
                  <a:pt x="749" y="534"/>
                </a:cubicBezTo>
                <a:cubicBezTo>
                  <a:pt x="719" y="565"/>
                  <a:pt x="676" y="580"/>
                  <a:pt x="645" y="611"/>
                </a:cubicBezTo>
                <a:cubicBezTo>
                  <a:pt x="622" y="678"/>
                  <a:pt x="624" y="644"/>
                  <a:pt x="618" y="756"/>
                </a:cubicBezTo>
                <a:cubicBezTo>
                  <a:pt x="593" y="683"/>
                  <a:pt x="601" y="715"/>
                  <a:pt x="590" y="659"/>
                </a:cubicBezTo>
                <a:cubicBezTo>
                  <a:pt x="595" y="576"/>
                  <a:pt x="579" y="523"/>
                  <a:pt x="645" y="479"/>
                </a:cubicBezTo>
                <a:cubicBezTo>
                  <a:pt x="655" y="448"/>
                  <a:pt x="676" y="449"/>
                  <a:pt x="694" y="423"/>
                </a:cubicBezTo>
                <a:cubicBezTo>
                  <a:pt x="705" y="408"/>
                  <a:pt x="711" y="390"/>
                  <a:pt x="722" y="375"/>
                </a:cubicBezTo>
                <a:cubicBezTo>
                  <a:pt x="731" y="349"/>
                  <a:pt x="741" y="328"/>
                  <a:pt x="756" y="305"/>
                </a:cubicBezTo>
                <a:cubicBezTo>
                  <a:pt x="764" y="266"/>
                  <a:pt x="769" y="220"/>
                  <a:pt x="791" y="187"/>
                </a:cubicBezTo>
                <a:cubicBezTo>
                  <a:pt x="798" y="151"/>
                  <a:pt x="813" y="120"/>
                  <a:pt x="833" y="90"/>
                </a:cubicBezTo>
                <a:cubicBezTo>
                  <a:pt x="835" y="74"/>
                  <a:pt x="837" y="57"/>
                  <a:pt x="840" y="41"/>
                </a:cubicBezTo>
                <a:cubicBezTo>
                  <a:pt x="842" y="30"/>
                  <a:pt x="854" y="16"/>
                  <a:pt x="847" y="7"/>
                </a:cubicBezTo>
                <a:cubicBezTo>
                  <a:pt x="842" y="0"/>
                  <a:pt x="833" y="16"/>
                  <a:pt x="826" y="21"/>
                </a:cubicBezTo>
                <a:cubicBezTo>
                  <a:pt x="771" y="100"/>
                  <a:pt x="721" y="205"/>
                  <a:pt x="631" y="250"/>
                </a:cubicBezTo>
                <a:cubicBezTo>
                  <a:pt x="603" y="287"/>
                  <a:pt x="592" y="273"/>
                  <a:pt x="569" y="305"/>
                </a:cubicBezTo>
                <a:cubicBezTo>
                  <a:pt x="523" y="369"/>
                  <a:pt x="589" y="299"/>
                  <a:pt x="534" y="354"/>
                </a:cubicBezTo>
                <a:cubicBezTo>
                  <a:pt x="518" y="402"/>
                  <a:pt x="540" y="347"/>
                  <a:pt x="506" y="395"/>
                </a:cubicBezTo>
                <a:cubicBezTo>
                  <a:pt x="497" y="407"/>
                  <a:pt x="491" y="429"/>
                  <a:pt x="486" y="444"/>
                </a:cubicBezTo>
                <a:cubicBezTo>
                  <a:pt x="480" y="488"/>
                  <a:pt x="479" y="520"/>
                  <a:pt x="493" y="562"/>
                </a:cubicBezTo>
                <a:cubicBezTo>
                  <a:pt x="491" y="594"/>
                  <a:pt x="493" y="627"/>
                  <a:pt x="486" y="659"/>
                </a:cubicBezTo>
                <a:cubicBezTo>
                  <a:pt x="484" y="669"/>
                  <a:pt x="471" y="672"/>
                  <a:pt x="465" y="680"/>
                </a:cubicBezTo>
                <a:cubicBezTo>
                  <a:pt x="459" y="688"/>
                  <a:pt x="455" y="698"/>
                  <a:pt x="451" y="708"/>
                </a:cubicBezTo>
                <a:cubicBezTo>
                  <a:pt x="437" y="741"/>
                  <a:pt x="434" y="778"/>
                  <a:pt x="423" y="812"/>
                </a:cubicBezTo>
                <a:cubicBezTo>
                  <a:pt x="408" y="944"/>
                  <a:pt x="422" y="897"/>
                  <a:pt x="402" y="958"/>
                </a:cubicBezTo>
                <a:cubicBezTo>
                  <a:pt x="344" y="865"/>
                  <a:pt x="368" y="742"/>
                  <a:pt x="395" y="638"/>
                </a:cubicBezTo>
                <a:cubicBezTo>
                  <a:pt x="401" y="615"/>
                  <a:pt x="429" y="551"/>
                  <a:pt x="430" y="548"/>
                </a:cubicBezTo>
                <a:cubicBezTo>
                  <a:pt x="436" y="532"/>
                  <a:pt x="458" y="506"/>
                  <a:pt x="458" y="506"/>
                </a:cubicBezTo>
                <a:cubicBezTo>
                  <a:pt x="460" y="495"/>
                  <a:pt x="462" y="483"/>
                  <a:pt x="465" y="472"/>
                </a:cubicBezTo>
                <a:cubicBezTo>
                  <a:pt x="469" y="458"/>
                  <a:pt x="479" y="430"/>
                  <a:pt x="479" y="430"/>
                </a:cubicBezTo>
                <a:cubicBezTo>
                  <a:pt x="471" y="366"/>
                  <a:pt x="449" y="328"/>
                  <a:pt x="430" y="270"/>
                </a:cubicBezTo>
                <a:cubicBezTo>
                  <a:pt x="427" y="262"/>
                  <a:pt x="417" y="260"/>
                  <a:pt x="409" y="257"/>
                </a:cubicBezTo>
                <a:cubicBezTo>
                  <a:pt x="377" y="243"/>
                  <a:pt x="354" y="240"/>
                  <a:pt x="326" y="222"/>
                </a:cubicBezTo>
                <a:cubicBezTo>
                  <a:pt x="290" y="169"/>
                  <a:pt x="240" y="205"/>
                  <a:pt x="222" y="152"/>
                </a:cubicBezTo>
                <a:close/>
              </a:path>
            </a:pathLst>
          </a:custGeom>
          <a:gradFill rotWithShape="1">
            <a:gsLst>
              <a:gs pos="0">
                <a:srgbClr val="FFF200"/>
              </a:gs>
              <a:gs pos="22500">
                <a:srgbClr val="FF7A00"/>
              </a:gs>
              <a:gs pos="35000">
                <a:srgbClr val="FF0300"/>
              </a:gs>
              <a:gs pos="50000">
                <a:srgbClr val="4D0808"/>
              </a:gs>
              <a:gs pos="65000">
                <a:srgbClr val="FF0300"/>
              </a:gs>
              <a:gs pos="77500">
                <a:srgbClr val="FF7A00"/>
              </a:gs>
              <a:gs pos="100000">
                <a:srgbClr val="FFF200"/>
              </a:gs>
            </a:gsLst>
            <a:lin ang="2700000" scaled="1"/>
          </a:gradFill>
          <a:ln w="9525">
            <a:solidFill>
              <a:srgbClr val="CC0000"/>
            </a:solidFill>
            <a:round/>
            <a:headEnd/>
            <a:tailEnd/>
          </a:ln>
          <a:effectLst/>
        </p:spPr>
        <p:txBody>
          <a:bodyPr/>
          <a:lstStyle/>
          <a:p>
            <a:endParaRPr lang="ru-RU"/>
          </a:p>
        </p:txBody>
      </p:sp>
      <p:sp>
        <p:nvSpPr>
          <p:cNvPr id="7" name="Freeform 5"/>
          <p:cNvSpPr>
            <a:spLocks/>
          </p:cNvSpPr>
          <p:nvPr/>
        </p:nvSpPr>
        <p:spPr bwMode="auto">
          <a:xfrm flipH="1">
            <a:off x="3492500" y="3357563"/>
            <a:ext cx="1368425" cy="1981200"/>
          </a:xfrm>
          <a:custGeom>
            <a:avLst/>
            <a:gdLst/>
            <a:ahLst/>
            <a:cxnLst>
              <a:cxn ang="0">
                <a:pos x="250" y="277"/>
              </a:cxn>
              <a:cxn ang="0">
                <a:pos x="173" y="611"/>
              </a:cxn>
              <a:cxn ang="0">
                <a:pos x="125" y="659"/>
              </a:cxn>
              <a:cxn ang="0">
                <a:pos x="97" y="722"/>
              </a:cxn>
              <a:cxn ang="0">
                <a:pos x="118" y="590"/>
              </a:cxn>
              <a:cxn ang="0">
                <a:pos x="104" y="583"/>
              </a:cxn>
              <a:cxn ang="0">
                <a:pos x="35" y="652"/>
              </a:cxn>
              <a:cxn ang="0">
                <a:pos x="35" y="944"/>
              </a:cxn>
              <a:cxn ang="0">
                <a:pos x="48" y="1228"/>
              </a:cxn>
              <a:cxn ang="0">
                <a:pos x="104" y="1492"/>
              </a:cxn>
              <a:cxn ang="0">
                <a:pos x="201" y="1631"/>
              </a:cxn>
              <a:cxn ang="0">
                <a:pos x="701" y="1679"/>
              </a:cxn>
              <a:cxn ang="0">
                <a:pos x="784" y="1631"/>
              </a:cxn>
              <a:cxn ang="0">
                <a:pos x="888" y="1443"/>
              </a:cxn>
              <a:cxn ang="0">
                <a:pos x="1062" y="742"/>
              </a:cxn>
              <a:cxn ang="0">
                <a:pos x="1048" y="451"/>
              </a:cxn>
              <a:cxn ang="0">
                <a:pos x="951" y="652"/>
              </a:cxn>
              <a:cxn ang="0">
                <a:pos x="867" y="687"/>
              </a:cxn>
              <a:cxn ang="0">
                <a:pos x="798" y="846"/>
              </a:cxn>
              <a:cxn ang="0">
                <a:pos x="735" y="1048"/>
              </a:cxn>
              <a:cxn ang="0">
                <a:pos x="770" y="826"/>
              </a:cxn>
              <a:cxn ang="0">
                <a:pos x="805" y="791"/>
              </a:cxn>
              <a:cxn ang="0">
                <a:pos x="874" y="638"/>
              </a:cxn>
              <a:cxn ang="0">
                <a:pos x="860" y="347"/>
              </a:cxn>
              <a:cxn ang="0">
                <a:pos x="784" y="298"/>
              </a:cxn>
              <a:cxn ang="0">
                <a:pos x="749" y="534"/>
              </a:cxn>
              <a:cxn ang="0">
                <a:pos x="618" y="756"/>
              </a:cxn>
              <a:cxn ang="0">
                <a:pos x="645" y="479"/>
              </a:cxn>
              <a:cxn ang="0">
                <a:pos x="722" y="375"/>
              </a:cxn>
              <a:cxn ang="0">
                <a:pos x="791" y="187"/>
              </a:cxn>
              <a:cxn ang="0">
                <a:pos x="840" y="41"/>
              </a:cxn>
              <a:cxn ang="0">
                <a:pos x="826" y="21"/>
              </a:cxn>
              <a:cxn ang="0">
                <a:pos x="569" y="305"/>
              </a:cxn>
              <a:cxn ang="0">
                <a:pos x="506" y="395"/>
              </a:cxn>
              <a:cxn ang="0">
                <a:pos x="493" y="562"/>
              </a:cxn>
              <a:cxn ang="0">
                <a:pos x="465" y="680"/>
              </a:cxn>
              <a:cxn ang="0">
                <a:pos x="423" y="812"/>
              </a:cxn>
              <a:cxn ang="0">
                <a:pos x="395" y="638"/>
              </a:cxn>
              <a:cxn ang="0">
                <a:pos x="458" y="506"/>
              </a:cxn>
              <a:cxn ang="0">
                <a:pos x="479" y="430"/>
              </a:cxn>
              <a:cxn ang="0">
                <a:pos x="409" y="257"/>
              </a:cxn>
              <a:cxn ang="0">
                <a:pos x="222" y="152"/>
              </a:cxn>
            </a:cxnLst>
            <a:rect l="0" t="0" r="r" b="b"/>
            <a:pathLst>
              <a:path w="1092" h="1701">
                <a:moveTo>
                  <a:pt x="222" y="152"/>
                </a:moveTo>
                <a:cubicBezTo>
                  <a:pt x="231" y="258"/>
                  <a:pt x="227" y="211"/>
                  <a:pt x="250" y="277"/>
                </a:cubicBezTo>
                <a:cubicBezTo>
                  <a:pt x="247" y="374"/>
                  <a:pt x="286" y="524"/>
                  <a:pt x="187" y="590"/>
                </a:cubicBezTo>
                <a:cubicBezTo>
                  <a:pt x="182" y="597"/>
                  <a:pt x="179" y="605"/>
                  <a:pt x="173" y="611"/>
                </a:cubicBezTo>
                <a:cubicBezTo>
                  <a:pt x="161" y="622"/>
                  <a:pt x="132" y="638"/>
                  <a:pt x="132" y="638"/>
                </a:cubicBezTo>
                <a:cubicBezTo>
                  <a:pt x="130" y="645"/>
                  <a:pt x="128" y="652"/>
                  <a:pt x="125" y="659"/>
                </a:cubicBezTo>
                <a:cubicBezTo>
                  <a:pt x="121" y="667"/>
                  <a:pt x="114" y="672"/>
                  <a:pt x="111" y="680"/>
                </a:cubicBezTo>
                <a:cubicBezTo>
                  <a:pt x="105" y="693"/>
                  <a:pt x="97" y="722"/>
                  <a:pt x="97" y="722"/>
                </a:cubicBezTo>
                <a:cubicBezTo>
                  <a:pt x="99" y="692"/>
                  <a:pt x="99" y="661"/>
                  <a:pt x="104" y="631"/>
                </a:cubicBezTo>
                <a:cubicBezTo>
                  <a:pt x="106" y="617"/>
                  <a:pt x="113" y="604"/>
                  <a:pt x="118" y="590"/>
                </a:cubicBezTo>
                <a:cubicBezTo>
                  <a:pt x="120" y="583"/>
                  <a:pt x="125" y="569"/>
                  <a:pt x="125" y="569"/>
                </a:cubicBezTo>
                <a:cubicBezTo>
                  <a:pt x="103" y="503"/>
                  <a:pt x="115" y="520"/>
                  <a:pt x="104" y="583"/>
                </a:cubicBezTo>
                <a:cubicBezTo>
                  <a:pt x="103" y="590"/>
                  <a:pt x="102" y="598"/>
                  <a:pt x="97" y="604"/>
                </a:cubicBezTo>
                <a:cubicBezTo>
                  <a:pt x="87" y="617"/>
                  <a:pt x="50" y="642"/>
                  <a:pt x="35" y="652"/>
                </a:cubicBezTo>
                <a:cubicBezTo>
                  <a:pt x="15" y="683"/>
                  <a:pt x="7" y="714"/>
                  <a:pt x="0" y="749"/>
                </a:cubicBezTo>
                <a:cubicBezTo>
                  <a:pt x="5" y="821"/>
                  <a:pt x="13" y="877"/>
                  <a:pt x="35" y="944"/>
                </a:cubicBezTo>
                <a:cubicBezTo>
                  <a:pt x="48" y="982"/>
                  <a:pt x="84" y="1009"/>
                  <a:pt x="97" y="1048"/>
                </a:cubicBezTo>
                <a:cubicBezTo>
                  <a:pt x="89" y="1111"/>
                  <a:pt x="59" y="1165"/>
                  <a:pt x="48" y="1228"/>
                </a:cubicBezTo>
                <a:cubicBezTo>
                  <a:pt x="54" y="1289"/>
                  <a:pt x="45" y="1302"/>
                  <a:pt x="90" y="1332"/>
                </a:cubicBezTo>
                <a:cubicBezTo>
                  <a:pt x="133" y="1396"/>
                  <a:pt x="120" y="1411"/>
                  <a:pt x="104" y="1492"/>
                </a:cubicBezTo>
                <a:cubicBezTo>
                  <a:pt x="110" y="1547"/>
                  <a:pt x="104" y="1561"/>
                  <a:pt x="146" y="1589"/>
                </a:cubicBezTo>
                <a:cubicBezTo>
                  <a:pt x="162" y="1614"/>
                  <a:pt x="173" y="1622"/>
                  <a:pt x="201" y="1631"/>
                </a:cubicBezTo>
                <a:cubicBezTo>
                  <a:pt x="275" y="1701"/>
                  <a:pt x="461" y="1684"/>
                  <a:pt x="534" y="1686"/>
                </a:cubicBezTo>
                <a:cubicBezTo>
                  <a:pt x="590" y="1684"/>
                  <a:pt x="646" y="1685"/>
                  <a:pt x="701" y="1679"/>
                </a:cubicBezTo>
                <a:cubicBezTo>
                  <a:pt x="715" y="1678"/>
                  <a:pt x="742" y="1665"/>
                  <a:pt x="742" y="1665"/>
                </a:cubicBezTo>
                <a:cubicBezTo>
                  <a:pt x="755" y="1653"/>
                  <a:pt x="771" y="1644"/>
                  <a:pt x="784" y="1631"/>
                </a:cubicBezTo>
                <a:cubicBezTo>
                  <a:pt x="815" y="1600"/>
                  <a:pt x="813" y="1548"/>
                  <a:pt x="860" y="1534"/>
                </a:cubicBezTo>
                <a:cubicBezTo>
                  <a:pt x="870" y="1503"/>
                  <a:pt x="880" y="1474"/>
                  <a:pt x="888" y="1443"/>
                </a:cubicBezTo>
                <a:cubicBezTo>
                  <a:pt x="900" y="1335"/>
                  <a:pt x="900" y="1294"/>
                  <a:pt x="895" y="1166"/>
                </a:cubicBezTo>
                <a:cubicBezTo>
                  <a:pt x="907" y="1036"/>
                  <a:pt x="967" y="837"/>
                  <a:pt x="1062" y="742"/>
                </a:cubicBezTo>
                <a:cubicBezTo>
                  <a:pt x="1078" y="694"/>
                  <a:pt x="1072" y="715"/>
                  <a:pt x="1082" y="680"/>
                </a:cubicBezTo>
                <a:cubicBezTo>
                  <a:pt x="1079" y="604"/>
                  <a:pt x="1092" y="517"/>
                  <a:pt x="1048" y="451"/>
                </a:cubicBezTo>
                <a:cubicBezTo>
                  <a:pt x="1046" y="481"/>
                  <a:pt x="1045" y="511"/>
                  <a:pt x="1041" y="541"/>
                </a:cubicBezTo>
                <a:cubicBezTo>
                  <a:pt x="1035" y="586"/>
                  <a:pt x="984" y="624"/>
                  <a:pt x="951" y="652"/>
                </a:cubicBezTo>
                <a:cubicBezTo>
                  <a:pt x="930" y="670"/>
                  <a:pt x="917" y="670"/>
                  <a:pt x="888" y="680"/>
                </a:cubicBezTo>
                <a:cubicBezTo>
                  <a:pt x="881" y="682"/>
                  <a:pt x="867" y="687"/>
                  <a:pt x="867" y="687"/>
                </a:cubicBezTo>
                <a:cubicBezTo>
                  <a:pt x="831" y="712"/>
                  <a:pt x="828" y="749"/>
                  <a:pt x="805" y="784"/>
                </a:cubicBezTo>
                <a:cubicBezTo>
                  <a:pt x="803" y="805"/>
                  <a:pt x="801" y="825"/>
                  <a:pt x="798" y="846"/>
                </a:cubicBezTo>
                <a:cubicBezTo>
                  <a:pt x="797" y="853"/>
                  <a:pt x="792" y="860"/>
                  <a:pt x="791" y="867"/>
                </a:cubicBezTo>
                <a:cubicBezTo>
                  <a:pt x="783" y="928"/>
                  <a:pt x="793" y="1009"/>
                  <a:pt x="735" y="1048"/>
                </a:cubicBezTo>
                <a:cubicBezTo>
                  <a:pt x="716" y="1079"/>
                  <a:pt x="710" y="1089"/>
                  <a:pt x="687" y="1055"/>
                </a:cubicBezTo>
                <a:cubicBezTo>
                  <a:pt x="692" y="970"/>
                  <a:pt x="692" y="878"/>
                  <a:pt x="770" y="826"/>
                </a:cubicBezTo>
                <a:cubicBezTo>
                  <a:pt x="775" y="819"/>
                  <a:pt x="778" y="811"/>
                  <a:pt x="784" y="805"/>
                </a:cubicBezTo>
                <a:cubicBezTo>
                  <a:pt x="790" y="799"/>
                  <a:pt x="800" y="798"/>
                  <a:pt x="805" y="791"/>
                </a:cubicBezTo>
                <a:cubicBezTo>
                  <a:pt x="817" y="773"/>
                  <a:pt x="825" y="724"/>
                  <a:pt x="833" y="701"/>
                </a:cubicBezTo>
                <a:cubicBezTo>
                  <a:pt x="841" y="677"/>
                  <a:pt x="866" y="662"/>
                  <a:pt x="874" y="638"/>
                </a:cubicBezTo>
                <a:cubicBezTo>
                  <a:pt x="884" y="607"/>
                  <a:pt x="878" y="624"/>
                  <a:pt x="895" y="590"/>
                </a:cubicBezTo>
                <a:cubicBezTo>
                  <a:pt x="909" y="507"/>
                  <a:pt x="937" y="399"/>
                  <a:pt x="860" y="347"/>
                </a:cubicBezTo>
                <a:cubicBezTo>
                  <a:pt x="848" y="327"/>
                  <a:pt x="849" y="322"/>
                  <a:pt x="826" y="312"/>
                </a:cubicBezTo>
                <a:cubicBezTo>
                  <a:pt x="813" y="306"/>
                  <a:pt x="784" y="298"/>
                  <a:pt x="784" y="298"/>
                </a:cubicBezTo>
                <a:cubicBezTo>
                  <a:pt x="776" y="440"/>
                  <a:pt x="785" y="377"/>
                  <a:pt x="763" y="486"/>
                </a:cubicBezTo>
                <a:cubicBezTo>
                  <a:pt x="763" y="486"/>
                  <a:pt x="752" y="531"/>
                  <a:pt x="749" y="534"/>
                </a:cubicBezTo>
                <a:cubicBezTo>
                  <a:pt x="719" y="565"/>
                  <a:pt x="676" y="580"/>
                  <a:pt x="645" y="611"/>
                </a:cubicBezTo>
                <a:cubicBezTo>
                  <a:pt x="622" y="678"/>
                  <a:pt x="624" y="644"/>
                  <a:pt x="618" y="756"/>
                </a:cubicBezTo>
                <a:cubicBezTo>
                  <a:pt x="593" y="683"/>
                  <a:pt x="601" y="715"/>
                  <a:pt x="590" y="659"/>
                </a:cubicBezTo>
                <a:cubicBezTo>
                  <a:pt x="595" y="576"/>
                  <a:pt x="579" y="523"/>
                  <a:pt x="645" y="479"/>
                </a:cubicBezTo>
                <a:cubicBezTo>
                  <a:pt x="655" y="448"/>
                  <a:pt x="676" y="449"/>
                  <a:pt x="694" y="423"/>
                </a:cubicBezTo>
                <a:cubicBezTo>
                  <a:pt x="705" y="408"/>
                  <a:pt x="711" y="390"/>
                  <a:pt x="722" y="375"/>
                </a:cubicBezTo>
                <a:cubicBezTo>
                  <a:pt x="731" y="349"/>
                  <a:pt x="741" y="328"/>
                  <a:pt x="756" y="305"/>
                </a:cubicBezTo>
                <a:cubicBezTo>
                  <a:pt x="764" y="266"/>
                  <a:pt x="769" y="220"/>
                  <a:pt x="791" y="187"/>
                </a:cubicBezTo>
                <a:cubicBezTo>
                  <a:pt x="798" y="151"/>
                  <a:pt x="813" y="120"/>
                  <a:pt x="833" y="90"/>
                </a:cubicBezTo>
                <a:cubicBezTo>
                  <a:pt x="835" y="74"/>
                  <a:pt x="837" y="57"/>
                  <a:pt x="840" y="41"/>
                </a:cubicBezTo>
                <a:cubicBezTo>
                  <a:pt x="842" y="30"/>
                  <a:pt x="854" y="16"/>
                  <a:pt x="847" y="7"/>
                </a:cubicBezTo>
                <a:cubicBezTo>
                  <a:pt x="842" y="0"/>
                  <a:pt x="833" y="16"/>
                  <a:pt x="826" y="21"/>
                </a:cubicBezTo>
                <a:cubicBezTo>
                  <a:pt x="771" y="100"/>
                  <a:pt x="721" y="205"/>
                  <a:pt x="631" y="250"/>
                </a:cubicBezTo>
                <a:cubicBezTo>
                  <a:pt x="603" y="287"/>
                  <a:pt x="592" y="273"/>
                  <a:pt x="569" y="305"/>
                </a:cubicBezTo>
                <a:cubicBezTo>
                  <a:pt x="523" y="369"/>
                  <a:pt x="589" y="299"/>
                  <a:pt x="534" y="354"/>
                </a:cubicBezTo>
                <a:cubicBezTo>
                  <a:pt x="518" y="402"/>
                  <a:pt x="540" y="347"/>
                  <a:pt x="506" y="395"/>
                </a:cubicBezTo>
                <a:cubicBezTo>
                  <a:pt x="497" y="407"/>
                  <a:pt x="491" y="429"/>
                  <a:pt x="486" y="444"/>
                </a:cubicBezTo>
                <a:cubicBezTo>
                  <a:pt x="480" y="488"/>
                  <a:pt x="479" y="520"/>
                  <a:pt x="493" y="562"/>
                </a:cubicBezTo>
                <a:cubicBezTo>
                  <a:pt x="491" y="594"/>
                  <a:pt x="493" y="627"/>
                  <a:pt x="486" y="659"/>
                </a:cubicBezTo>
                <a:cubicBezTo>
                  <a:pt x="484" y="669"/>
                  <a:pt x="471" y="672"/>
                  <a:pt x="465" y="680"/>
                </a:cubicBezTo>
                <a:cubicBezTo>
                  <a:pt x="459" y="688"/>
                  <a:pt x="455" y="698"/>
                  <a:pt x="451" y="708"/>
                </a:cubicBezTo>
                <a:cubicBezTo>
                  <a:pt x="437" y="741"/>
                  <a:pt x="434" y="778"/>
                  <a:pt x="423" y="812"/>
                </a:cubicBezTo>
                <a:cubicBezTo>
                  <a:pt x="408" y="944"/>
                  <a:pt x="422" y="897"/>
                  <a:pt x="402" y="958"/>
                </a:cubicBezTo>
                <a:cubicBezTo>
                  <a:pt x="344" y="865"/>
                  <a:pt x="368" y="742"/>
                  <a:pt x="395" y="638"/>
                </a:cubicBezTo>
                <a:cubicBezTo>
                  <a:pt x="401" y="615"/>
                  <a:pt x="429" y="551"/>
                  <a:pt x="430" y="548"/>
                </a:cubicBezTo>
                <a:cubicBezTo>
                  <a:pt x="436" y="532"/>
                  <a:pt x="458" y="506"/>
                  <a:pt x="458" y="506"/>
                </a:cubicBezTo>
                <a:cubicBezTo>
                  <a:pt x="460" y="495"/>
                  <a:pt x="462" y="483"/>
                  <a:pt x="465" y="472"/>
                </a:cubicBezTo>
                <a:cubicBezTo>
                  <a:pt x="469" y="458"/>
                  <a:pt x="479" y="430"/>
                  <a:pt x="479" y="430"/>
                </a:cubicBezTo>
                <a:cubicBezTo>
                  <a:pt x="471" y="366"/>
                  <a:pt x="449" y="328"/>
                  <a:pt x="430" y="270"/>
                </a:cubicBezTo>
                <a:cubicBezTo>
                  <a:pt x="427" y="262"/>
                  <a:pt x="417" y="260"/>
                  <a:pt x="409" y="257"/>
                </a:cubicBezTo>
                <a:cubicBezTo>
                  <a:pt x="377" y="243"/>
                  <a:pt x="354" y="240"/>
                  <a:pt x="326" y="222"/>
                </a:cubicBezTo>
                <a:cubicBezTo>
                  <a:pt x="290" y="169"/>
                  <a:pt x="240" y="205"/>
                  <a:pt x="222" y="152"/>
                </a:cubicBezTo>
                <a:close/>
              </a:path>
            </a:pathLst>
          </a:custGeom>
          <a:gradFill rotWithShape="1">
            <a:gsLst>
              <a:gs pos="0">
                <a:srgbClr val="FFF200"/>
              </a:gs>
              <a:gs pos="22500">
                <a:srgbClr val="FF7A00"/>
              </a:gs>
              <a:gs pos="35000">
                <a:srgbClr val="FF0300"/>
              </a:gs>
              <a:gs pos="50000">
                <a:srgbClr val="4D0808"/>
              </a:gs>
              <a:gs pos="65000">
                <a:srgbClr val="FF0300"/>
              </a:gs>
              <a:gs pos="77500">
                <a:srgbClr val="FF7A00"/>
              </a:gs>
              <a:gs pos="100000">
                <a:srgbClr val="FFF200"/>
              </a:gs>
            </a:gsLst>
            <a:lin ang="2700000" scaled="1"/>
          </a:gradFill>
          <a:ln w="9525">
            <a:solidFill>
              <a:srgbClr val="CC0000"/>
            </a:solidFill>
            <a:round/>
            <a:headEnd/>
            <a:tailEnd/>
          </a:ln>
          <a:effectLst/>
        </p:spPr>
        <p:txBody>
          <a:bodyPr/>
          <a:lstStyle/>
          <a:p>
            <a:endParaRPr lang="ru-RU"/>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0" repeatCount="indefinite"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1000" fill="hold"/>
                                        <p:tgtEl>
                                          <p:spTgt spid="7"/>
                                        </p:tgtEl>
                                        <p:attrNameLst>
                                          <p:attrName>ppt_w</p:attrName>
                                        </p:attrNameLst>
                                      </p:cBhvr>
                                      <p:tavLst>
                                        <p:tav tm="0">
                                          <p:val>
                                            <p:fltVal val="0"/>
                                          </p:val>
                                        </p:tav>
                                        <p:tav tm="100000">
                                          <p:val>
                                            <p:strVal val="#ppt_w"/>
                                          </p:val>
                                        </p:tav>
                                      </p:tavLst>
                                    </p:anim>
                                    <p:anim calcmode="lin" valueType="num">
                                      <p:cBhvr>
                                        <p:cTn id="8" dur="1000" fill="hold"/>
                                        <p:tgtEl>
                                          <p:spTgt spid="7"/>
                                        </p:tgtEl>
                                        <p:attrNameLst>
                                          <p:attrName>ppt_h</p:attrName>
                                        </p:attrNameLst>
                                      </p:cBhvr>
                                      <p:tavLst>
                                        <p:tav tm="0">
                                          <p:val>
                                            <p:fltVal val="0"/>
                                          </p:val>
                                        </p:tav>
                                        <p:tav tm="100000">
                                          <p:val>
                                            <p:strVal val="#ppt_h"/>
                                          </p:val>
                                        </p:tav>
                                      </p:tavLst>
                                    </p:anim>
                                    <p:animEffect transition="in" filter="fade">
                                      <p:cBhvr>
                                        <p:cTn id="9" dur="1000"/>
                                        <p:tgtEl>
                                          <p:spTgt spid="7"/>
                                        </p:tgtEl>
                                      </p:cBhvr>
                                    </p:animEffect>
                                  </p:childTnLst>
                                </p:cTn>
                              </p:par>
                              <p:par>
                                <p:cTn id="10" presetID="53" presetClass="entr" presetSubtype="0" repeatCount="indefinite" fill="hold" grpId="0" nodeType="with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p:cTn id="12" dur="1000" fill="hold"/>
                                        <p:tgtEl>
                                          <p:spTgt spid="6"/>
                                        </p:tgtEl>
                                        <p:attrNameLst>
                                          <p:attrName>ppt_w</p:attrName>
                                        </p:attrNameLst>
                                      </p:cBhvr>
                                      <p:tavLst>
                                        <p:tav tm="0">
                                          <p:val>
                                            <p:fltVal val="0"/>
                                          </p:val>
                                        </p:tav>
                                        <p:tav tm="100000">
                                          <p:val>
                                            <p:strVal val="#ppt_w"/>
                                          </p:val>
                                        </p:tav>
                                      </p:tavLst>
                                    </p:anim>
                                    <p:anim calcmode="lin" valueType="num">
                                      <p:cBhvr>
                                        <p:cTn id="13" dur="1000" fill="hold"/>
                                        <p:tgtEl>
                                          <p:spTgt spid="6"/>
                                        </p:tgtEl>
                                        <p:attrNameLst>
                                          <p:attrName>ppt_h</p:attrName>
                                        </p:attrNameLst>
                                      </p:cBhvr>
                                      <p:tavLst>
                                        <p:tav tm="0">
                                          <p:val>
                                            <p:fltVal val="0"/>
                                          </p:val>
                                        </p:tav>
                                        <p:tav tm="100000">
                                          <p:val>
                                            <p:strVal val="#ppt_h"/>
                                          </p:val>
                                        </p:tav>
                                      </p:tavLst>
                                    </p:anim>
                                    <p:animEffect transition="in" filter="fade">
                                      <p:cBhvr>
                                        <p:cTn id="14" dur="1000"/>
                                        <p:tgtEl>
                                          <p:spTgt spid="6"/>
                                        </p:tgtEl>
                                      </p:cBhvr>
                                    </p:animEffect>
                                  </p:childTnLst>
                                </p:cTn>
                              </p:par>
                              <p:par>
                                <p:cTn id="15" presetID="10" presetClass="entr" presetSubtype="0" repeatCount="2000" fill="hold" nodeType="with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H:\Пожары\VTS_01_1.VOB_snapshot_02.13_[2015.10.07_15.17.16].jpg"/>
          <p:cNvPicPr>
            <a:picLocks noChangeAspect="1" noChangeArrowheads="1"/>
          </p:cNvPicPr>
          <p:nvPr/>
        </p:nvPicPr>
        <p:blipFill>
          <a:blip r:embed="rId3"/>
          <a:srcRect/>
          <a:stretch>
            <a:fillRect/>
          </a:stretch>
        </p:blipFill>
        <p:spPr bwMode="auto">
          <a:xfrm>
            <a:off x="0" y="0"/>
            <a:ext cx="9144000" cy="6858000"/>
          </a:xfrm>
          <a:prstGeom prst="rect">
            <a:avLst/>
          </a:prstGeom>
          <a:noFill/>
        </p:spPr>
      </p:pic>
      <p:sp>
        <p:nvSpPr>
          <p:cNvPr id="2" name="Заголовок 1"/>
          <p:cNvSpPr>
            <a:spLocks noGrp="1"/>
          </p:cNvSpPr>
          <p:nvPr>
            <p:ph type="title"/>
          </p:nvPr>
        </p:nvSpPr>
        <p:spPr>
          <a:xfrm>
            <a:off x="457200" y="152400"/>
            <a:ext cx="8229600" cy="685800"/>
          </a:xfrm>
        </p:spPr>
        <p:txBody>
          <a:bodyPr rtlCol="0">
            <a:normAutofit/>
          </a:bodyPr>
          <a:lstStyle/>
          <a:p>
            <a:pPr marL="54864" eaLnBrk="1" fontAlgn="auto" hangingPunct="1">
              <a:spcAft>
                <a:spcPts val="0"/>
              </a:spcAft>
              <a:defRPr/>
            </a:pPr>
            <a:r>
              <a:rPr lang="ru-RU" sz="3600" b="1" dirty="0" smtClean="0">
                <a:solidFill>
                  <a:srgbClr val="FF0000"/>
                </a:solidFill>
                <a:effectLst>
                  <a:outerShdw blurRad="38100" dist="38100" dir="2700000" algn="tl">
                    <a:srgbClr val="000000">
                      <a:alpha val="43137"/>
                    </a:srgbClr>
                  </a:outerShdw>
                </a:effectLst>
              </a:rPr>
              <a:t>Условия протекания и стадии пожара</a:t>
            </a:r>
            <a:endParaRPr lang="ru-RU" sz="3600" b="1" dirty="0">
              <a:solidFill>
                <a:srgbClr val="FF0000"/>
              </a:solidFill>
              <a:effectLst>
                <a:outerShdw blurRad="38100" dist="38100" dir="2700000" algn="tl">
                  <a:srgbClr val="000000">
                    <a:alpha val="43137"/>
                  </a:srgbClr>
                </a:outerShdw>
              </a:effectLst>
            </a:endParaRPr>
          </a:p>
        </p:txBody>
      </p:sp>
      <p:sp>
        <p:nvSpPr>
          <p:cNvPr id="18435" name="Содержимое 2"/>
          <p:cNvSpPr>
            <a:spLocks noGrp="1"/>
          </p:cNvSpPr>
          <p:nvPr>
            <p:ph idx="1"/>
          </p:nvPr>
        </p:nvSpPr>
        <p:spPr>
          <a:xfrm>
            <a:off x="533400" y="838200"/>
            <a:ext cx="8229600" cy="4525963"/>
          </a:xfrm>
        </p:spPr>
        <p:txBody>
          <a:bodyPr rtlCol="0">
            <a:noAutofit/>
          </a:bodyPr>
          <a:lstStyle/>
          <a:p>
            <a:pPr eaLnBrk="1" fontAlgn="auto" hangingPunct="1">
              <a:spcAft>
                <a:spcPts val="0"/>
              </a:spcAft>
              <a:buFont typeface="Arial" pitchFamily="34" charset="0"/>
              <a:buChar char="•"/>
              <a:defRPr/>
            </a:pPr>
            <a:r>
              <a:rPr lang="ru-RU" sz="1800" b="1" dirty="0" smtClean="0">
                <a:solidFill>
                  <a:schemeClr val="bg1"/>
                </a:solidFill>
                <a:effectLst>
                  <a:outerShdw blurRad="38100" dist="38100" dir="2700000" algn="tl">
                    <a:srgbClr val="000000">
                      <a:alpha val="43137"/>
                    </a:srgbClr>
                  </a:outerShdw>
                </a:effectLst>
              </a:rPr>
              <a:t>Для того, чтобы произошло возгорание необходимо наличие трёх условий:</a:t>
            </a:r>
          </a:p>
          <a:p>
            <a:pPr eaLnBrk="1" fontAlgn="auto" hangingPunct="1">
              <a:spcAft>
                <a:spcPts val="0"/>
              </a:spcAft>
              <a:buFont typeface="Arial" pitchFamily="34" charset="0"/>
              <a:buChar char="•"/>
              <a:defRPr/>
            </a:pPr>
            <a:r>
              <a:rPr lang="ru-RU" sz="1800" b="1" dirty="0" smtClean="0">
                <a:solidFill>
                  <a:schemeClr val="bg1"/>
                </a:solidFill>
                <a:effectLst>
                  <a:outerShdw blurRad="38100" dist="38100" dir="2700000" algn="tl">
                    <a:srgbClr val="000000">
                      <a:alpha val="43137"/>
                    </a:srgbClr>
                  </a:outerShdw>
                </a:effectLst>
              </a:rPr>
              <a:t>Горючие вещества и материалы</a:t>
            </a:r>
          </a:p>
          <a:p>
            <a:pPr eaLnBrk="1" fontAlgn="auto" hangingPunct="1">
              <a:spcAft>
                <a:spcPts val="0"/>
              </a:spcAft>
              <a:buFont typeface="Arial" pitchFamily="34" charset="0"/>
              <a:buChar char="•"/>
              <a:defRPr/>
            </a:pPr>
            <a:r>
              <a:rPr lang="ru-RU" sz="1800" b="1" dirty="0" smtClean="0">
                <a:solidFill>
                  <a:schemeClr val="bg1"/>
                </a:solidFill>
                <a:effectLst>
                  <a:outerShdw blurRad="38100" dist="38100" dir="2700000" algn="tl">
                    <a:srgbClr val="000000">
                      <a:alpha val="43137"/>
                    </a:srgbClr>
                  </a:outerShdw>
                </a:effectLst>
              </a:rPr>
              <a:t>Источник зажигания — открытый огонь, химическая реакция, электроток.</a:t>
            </a:r>
          </a:p>
          <a:p>
            <a:pPr eaLnBrk="1" fontAlgn="auto" hangingPunct="1">
              <a:spcAft>
                <a:spcPts val="0"/>
              </a:spcAft>
              <a:buFont typeface="Arial" pitchFamily="34" charset="0"/>
              <a:buChar char="•"/>
              <a:defRPr/>
            </a:pPr>
            <a:r>
              <a:rPr lang="ru-RU" sz="1800" b="1" dirty="0" smtClean="0">
                <a:solidFill>
                  <a:schemeClr val="bg1"/>
                </a:solidFill>
                <a:effectLst>
                  <a:outerShdw blurRad="38100" dist="38100" dir="2700000" algn="tl">
                    <a:srgbClr val="000000">
                      <a:alpha val="43137"/>
                    </a:srgbClr>
                  </a:outerShdw>
                </a:effectLst>
              </a:rPr>
              <a:t>Наличие окислителя, например кислорода воздуха.</a:t>
            </a:r>
          </a:p>
          <a:p>
            <a:pPr eaLnBrk="1" fontAlgn="auto" hangingPunct="1">
              <a:spcAft>
                <a:spcPts val="0"/>
              </a:spcAft>
              <a:buFont typeface="Arial" pitchFamily="34" charset="0"/>
              <a:buChar char="•"/>
              <a:defRPr/>
            </a:pPr>
            <a:endParaRPr lang="ru-RU" sz="1800" b="1" dirty="0" smtClean="0">
              <a:solidFill>
                <a:schemeClr val="bg1"/>
              </a:solidFill>
              <a:effectLst>
                <a:outerShdw blurRad="38100" dist="38100" dir="2700000" algn="tl">
                  <a:srgbClr val="000000">
                    <a:alpha val="43137"/>
                  </a:srgbClr>
                </a:outerShdw>
              </a:effectLst>
            </a:endParaRPr>
          </a:p>
          <a:p>
            <a:pPr eaLnBrk="1" fontAlgn="auto" hangingPunct="1">
              <a:spcAft>
                <a:spcPts val="0"/>
              </a:spcAft>
              <a:buFont typeface="Arial" pitchFamily="34" charset="0"/>
              <a:buChar char="•"/>
              <a:defRPr/>
            </a:pPr>
            <a:r>
              <a:rPr lang="ru-RU" sz="1800" b="1" dirty="0" smtClean="0">
                <a:solidFill>
                  <a:schemeClr val="bg1"/>
                </a:solidFill>
                <a:effectLst>
                  <a:outerShdw blurRad="38100" dist="38100" dir="2700000" algn="tl">
                    <a:srgbClr val="000000">
                      <a:alpha val="43137"/>
                    </a:srgbClr>
                  </a:outerShdw>
                </a:effectLst>
              </a:rPr>
              <a:t>Для того, чтобы произошёл пожар необходимо выполнение ещё одного условия: наличие путей распространения пожара — горючих веществ, которые способствуют распространению огня.</a:t>
            </a:r>
          </a:p>
          <a:p>
            <a:pPr eaLnBrk="1" fontAlgn="auto" hangingPunct="1">
              <a:spcAft>
                <a:spcPts val="0"/>
              </a:spcAft>
              <a:buFont typeface="Arial" pitchFamily="34" charset="0"/>
              <a:buChar char="•"/>
              <a:defRPr/>
            </a:pPr>
            <a:endParaRPr lang="ru-RU" sz="1800" b="1" dirty="0" smtClean="0">
              <a:solidFill>
                <a:schemeClr val="bg1"/>
              </a:solidFill>
              <a:effectLst>
                <a:outerShdw blurRad="38100" dist="38100" dir="2700000" algn="tl">
                  <a:srgbClr val="000000">
                    <a:alpha val="43137"/>
                  </a:srgbClr>
                </a:outerShdw>
              </a:effectLst>
            </a:endParaRPr>
          </a:p>
          <a:p>
            <a:pPr eaLnBrk="1" fontAlgn="auto" hangingPunct="1">
              <a:spcAft>
                <a:spcPts val="0"/>
              </a:spcAft>
              <a:buFont typeface="Arial" pitchFamily="34" charset="0"/>
              <a:buChar char="•"/>
              <a:defRPr/>
            </a:pPr>
            <a:r>
              <a:rPr lang="ru-RU" sz="1800" b="1" dirty="0" smtClean="0"/>
              <a:t>Сущность горения заключается в следующем — нагревание источников зажигания горючего материала до начала его теплового разложения. </a:t>
            </a:r>
          </a:p>
          <a:p>
            <a:pPr eaLnBrk="1" fontAlgn="auto" hangingPunct="1">
              <a:spcAft>
                <a:spcPts val="0"/>
              </a:spcAft>
              <a:buFont typeface="Arial" pitchFamily="34" charset="0"/>
              <a:buChar char="•"/>
              <a:defRPr/>
            </a:pPr>
            <a:r>
              <a:rPr lang="ru-RU" sz="1800" b="1" dirty="0" smtClean="0"/>
              <a:t>В процессе теплового разложения образуется угарный газ, вода и большое количество тепла. Выделяется также углекислый газ и сажа, которая оседает на окружающем рельефе местности. Время от начала зажигания горючего материала до его воспламенения — называет временем воспламенения.</a:t>
            </a:r>
          </a:p>
          <a:p>
            <a:pPr eaLnBrk="1" fontAlgn="auto" hangingPunct="1">
              <a:spcAft>
                <a:spcPts val="0"/>
              </a:spcAft>
              <a:buFont typeface="Arial" pitchFamily="34" charset="0"/>
              <a:buChar char="•"/>
              <a:defRPr/>
            </a:pPr>
            <a:endParaRPr lang="ru-RU" sz="1800" b="1" dirty="0" smtClean="0">
              <a:solidFill>
                <a:schemeClr val="bg1"/>
              </a:solidFill>
              <a:effectLst>
                <a:outerShdw blurRad="38100" dist="38100" dir="2700000" algn="tl">
                  <a:srgbClr val="000000">
                    <a:alpha val="43137"/>
                  </a:srgbClr>
                </a:outerShdw>
              </a:effectLst>
            </a:endParaRPr>
          </a:p>
          <a:p>
            <a:pPr eaLnBrk="1" fontAlgn="auto" hangingPunct="1">
              <a:spcAft>
                <a:spcPts val="0"/>
              </a:spcAft>
              <a:buFont typeface="Arial" pitchFamily="34" charset="0"/>
              <a:buChar char="•"/>
              <a:defRPr/>
            </a:pPr>
            <a:r>
              <a:rPr lang="ru-RU" sz="1800" b="1" dirty="0" smtClean="0">
                <a:solidFill>
                  <a:schemeClr val="bg1"/>
                </a:solidFill>
                <a:effectLst>
                  <a:outerShdw blurRad="38100" dist="38100" dir="2700000" algn="tl">
                    <a:srgbClr val="000000">
                      <a:alpha val="43137"/>
                    </a:srgbClr>
                  </a:outerShdw>
                </a:effectLst>
              </a:rPr>
              <a:t>Максимальное время воспламенения — может составлять несколько месяцев.</a:t>
            </a:r>
          </a:p>
          <a:p>
            <a:pPr eaLnBrk="1" fontAlgn="auto" hangingPunct="1">
              <a:spcAft>
                <a:spcPts val="0"/>
              </a:spcAft>
              <a:buFont typeface="Arial" pitchFamily="34" charset="0"/>
              <a:buChar char="•"/>
              <a:defRPr/>
            </a:pPr>
            <a:r>
              <a:rPr lang="ru-RU" sz="1800" b="1" dirty="0" smtClean="0">
                <a:solidFill>
                  <a:schemeClr val="bg1"/>
                </a:solidFill>
                <a:effectLst>
                  <a:outerShdw blurRad="38100" dist="38100" dir="2700000" algn="tl">
                    <a:srgbClr val="000000">
                      <a:alpha val="43137"/>
                    </a:srgbClr>
                  </a:outerShdw>
                </a:effectLst>
              </a:rPr>
              <a:t>С момента воспламенения начинается пожар.</a:t>
            </a:r>
          </a:p>
        </p:txBody>
      </p:sp>
    </p:spTree>
  </p:cSld>
  <p:clrMapOvr>
    <a:masterClrMapping/>
  </p:clrMapOvr>
  <p:transition>
    <p:wipe dir="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3" name="Picture 2" descr="H:\Пожары\VTS_01_1.VOB_snapshot_02.13_[2015.10.07_15.17.16].jpg"/>
          <p:cNvPicPr>
            <a:picLocks noChangeAspect="1" noChangeArrowheads="1"/>
          </p:cNvPicPr>
          <p:nvPr/>
        </p:nvPicPr>
        <p:blipFill>
          <a:blip r:embed="rId2"/>
          <a:srcRect/>
          <a:stretch>
            <a:fillRect/>
          </a:stretch>
        </p:blipFill>
        <p:spPr bwMode="auto">
          <a:xfrm>
            <a:off x="0" y="0"/>
            <a:ext cx="9144000" cy="6858000"/>
          </a:xfrm>
          <a:prstGeom prst="rect">
            <a:avLst/>
          </a:prstGeom>
          <a:noFill/>
        </p:spPr>
      </p:pic>
      <p:sp>
        <p:nvSpPr>
          <p:cNvPr id="2" name="Заголовок 1"/>
          <p:cNvSpPr>
            <a:spLocks noGrp="1"/>
          </p:cNvSpPr>
          <p:nvPr>
            <p:ph type="title"/>
          </p:nvPr>
        </p:nvSpPr>
        <p:spPr/>
        <p:txBody>
          <a:bodyPr/>
          <a:lstStyle/>
          <a:p>
            <a:endParaRPr lang="ru-RU"/>
          </a:p>
        </p:txBody>
      </p:sp>
      <p:sp>
        <p:nvSpPr>
          <p:cNvPr id="3" name="Содержимое 2"/>
          <p:cNvSpPr>
            <a:spLocks noGrp="1"/>
          </p:cNvSpPr>
          <p:nvPr>
            <p:ph idx="1"/>
          </p:nvPr>
        </p:nvSpPr>
        <p:spPr/>
        <p:txBody>
          <a:bodyPr/>
          <a:lstStyle/>
          <a:p>
            <a:endParaRPr lang="ru-RU"/>
          </a:p>
        </p:txBody>
      </p:sp>
      <p:sp>
        <p:nvSpPr>
          <p:cNvPr id="4" name="Freeform 113"/>
          <p:cNvSpPr>
            <a:spLocks/>
          </p:cNvSpPr>
          <p:nvPr/>
        </p:nvSpPr>
        <p:spPr bwMode="auto">
          <a:xfrm>
            <a:off x="6372225" y="765175"/>
            <a:ext cx="2520950" cy="5770563"/>
          </a:xfrm>
          <a:custGeom>
            <a:avLst/>
            <a:gdLst/>
            <a:ahLst/>
            <a:cxnLst>
              <a:cxn ang="0">
                <a:pos x="472" y="1052"/>
              </a:cxn>
              <a:cxn ang="0">
                <a:pos x="416" y="948"/>
              </a:cxn>
              <a:cxn ang="0">
                <a:pos x="499" y="816"/>
              </a:cxn>
              <a:cxn ang="0">
                <a:pos x="305" y="788"/>
              </a:cxn>
              <a:cxn ang="0">
                <a:pos x="451" y="649"/>
              </a:cxn>
              <a:cxn ang="0">
                <a:pos x="249" y="622"/>
              </a:cxn>
              <a:cxn ang="0">
                <a:pos x="645" y="497"/>
              </a:cxn>
              <a:cxn ang="0">
                <a:pos x="506" y="427"/>
              </a:cxn>
              <a:cxn ang="0">
                <a:pos x="333" y="420"/>
              </a:cxn>
              <a:cxn ang="0">
                <a:pos x="687" y="316"/>
              </a:cxn>
              <a:cxn ang="0">
                <a:pos x="784" y="351"/>
              </a:cxn>
              <a:cxn ang="0">
                <a:pos x="617" y="177"/>
              </a:cxn>
              <a:cxn ang="0">
                <a:pos x="506" y="330"/>
              </a:cxn>
              <a:cxn ang="0">
                <a:pos x="714" y="53"/>
              </a:cxn>
              <a:cxn ang="0">
                <a:pos x="930" y="469"/>
              </a:cxn>
              <a:cxn ang="0">
                <a:pos x="1145" y="226"/>
              </a:cxn>
              <a:cxn ang="0">
                <a:pos x="902" y="573"/>
              </a:cxn>
              <a:cxn ang="0">
                <a:pos x="1124" y="545"/>
              </a:cxn>
              <a:cxn ang="0">
                <a:pos x="1332" y="733"/>
              </a:cxn>
              <a:cxn ang="0">
                <a:pos x="1630" y="858"/>
              </a:cxn>
              <a:cxn ang="0">
                <a:pos x="1540" y="1017"/>
              </a:cxn>
              <a:cxn ang="0">
                <a:pos x="1034" y="899"/>
              </a:cxn>
              <a:cxn ang="0">
                <a:pos x="1561" y="1010"/>
              </a:cxn>
              <a:cxn ang="0">
                <a:pos x="1693" y="858"/>
              </a:cxn>
              <a:cxn ang="0">
                <a:pos x="1353" y="1031"/>
              </a:cxn>
              <a:cxn ang="0">
                <a:pos x="1318" y="1198"/>
              </a:cxn>
              <a:cxn ang="0">
                <a:pos x="1221" y="1010"/>
              </a:cxn>
              <a:cxn ang="0">
                <a:pos x="1200" y="1218"/>
              </a:cxn>
              <a:cxn ang="0">
                <a:pos x="1110" y="1052"/>
              </a:cxn>
              <a:cxn ang="0">
                <a:pos x="923" y="1017"/>
              </a:cxn>
              <a:cxn ang="0">
                <a:pos x="888" y="989"/>
              </a:cxn>
              <a:cxn ang="0">
                <a:pos x="680" y="1163"/>
              </a:cxn>
              <a:cxn ang="0">
                <a:pos x="506" y="1205"/>
              </a:cxn>
              <a:cxn ang="0">
                <a:pos x="590" y="996"/>
              </a:cxn>
              <a:cxn ang="0">
                <a:pos x="374" y="1100"/>
              </a:cxn>
              <a:cxn ang="0">
                <a:pos x="354" y="982"/>
              </a:cxn>
              <a:cxn ang="0">
                <a:pos x="472" y="774"/>
              </a:cxn>
              <a:cxn ang="0">
                <a:pos x="624" y="642"/>
              </a:cxn>
              <a:cxn ang="0">
                <a:pos x="222" y="795"/>
              </a:cxn>
              <a:cxn ang="0">
                <a:pos x="347" y="601"/>
              </a:cxn>
              <a:cxn ang="0">
                <a:pos x="20" y="740"/>
              </a:cxn>
              <a:cxn ang="0">
                <a:pos x="374" y="767"/>
              </a:cxn>
              <a:cxn ang="0">
                <a:pos x="360" y="795"/>
              </a:cxn>
              <a:cxn ang="0">
                <a:pos x="256" y="830"/>
              </a:cxn>
              <a:cxn ang="0">
                <a:pos x="152" y="962"/>
              </a:cxn>
            </a:cxnLst>
            <a:rect l="0" t="0" r="r" b="b"/>
            <a:pathLst>
              <a:path w="1716" h="1231">
                <a:moveTo>
                  <a:pt x="534" y="1163"/>
                </a:moveTo>
                <a:cubicBezTo>
                  <a:pt x="551" y="1112"/>
                  <a:pt x="566" y="1077"/>
                  <a:pt x="534" y="1010"/>
                </a:cubicBezTo>
                <a:cubicBezTo>
                  <a:pt x="523" y="987"/>
                  <a:pt x="472" y="1052"/>
                  <a:pt x="472" y="1052"/>
                </a:cubicBezTo>
                <a:cubicBezTo>
                  <a:pt x="435" y="1040"/>
                  <a:pt x="455" y="1051"/>
                  <a:pt x="423" y="1003"/>
                </a:cubicBezTo>
                <a:cubicBezTo>
                  <a:pt x="418" y="996"/>
                  <a:pt x="409" y="982"/>
                  <a:pt x="409" y="982"/>
                </a:cubicBezTo>
                <a:cubicBezTo>
                  <a:pt x="411" y="971"/>
                  <a:pt x="408" y="956"/>
                  <a:pt x="416" y="948"/>
                </a:cubicBezTo>
                <a:cubicBezTo>
                  <a:pt x="430" y="934"/>
                  <a:pt x="500" y="929"/>
                  <a:pt x="513" y="927"/>
                </a:cubicBezTo>
                <a:cubicBezTo>
                  <a:pt x="520" y="922"/>
                  <a:pt x="532" y="921"/>
                  <a:pt x="534" y="913"/>
                </a:cubicBezTo>
                <a:cubicBezTo>
                  <a:pt x="538" y="895"/>
                  <a:pt x="531" y="821"/>
                  <a:pt x="499" y="816"/>
                </a:cubicBezTo>
                <a:cubicBezTo>
                  <a:pt x="462" y="810"/>
                  <a:pt x="425" y="811"/>
                  <a:pt x="388" y="809"/>
                </a:cubicBezTo>
                <a:cubicBezTo>
                  <a:pt x="322" y="765"/>
                  <a:pt x="333" y="797"/>
                  <a:pt x="236" y="858"/>
                </a:cubicBezTo>
                <a:cubicBezTo>
                  <a:pt x="256" y="829"/>
                  <a:pt x="284" y="815"/>
                  <a:pt x="305" y="788"/>
                </a:cubicBezTo>
                <a:cubicBezTo>
                  <a:pt x="331" y="755"/>
                  <a:pt x="338" y="708"/>
                  <a:pt x="367" y="677"/>
                </a:cubicBezTo>
                <a:cubicBezTo>
                  <a:pt x="382" y="661"/>
                  <a:pt x="409" y="663"/>
                  <a:pt x="430" y="656"/>
                </a:cubicBezTo>
                <a:cubicBezTo>
                  <a:pt x="437" y="654"/>
                  <a:pt x="451" y="649"/>
                  <a:pt x="451" y="649"/>
                </a:cubicBezTo>
                <a:cubicBezTo>
                  <a:pt x="377" y="645"/>
                  <a:pt x="284" y="629"/>
                  <a:pt x="208" y="642"/>
                </a:cubicBezTo>
                <a:cubicBezTo>
                  <a:pt x="210" y="654"/>
                  <a:pt x="203" y="674"/>
                  <a:pt x="215" y="677"/>
                </a:cubicBezTo>
                <a:cubicBezTo>
                  <a:pt x="225" y="679"/>
                  <a:pt x="246" y="627"/>
                  <a:pt x="249" y="622"/>
                </a:cubicBezTo>
                <a:cubicBezTo>
                  <a:pt x="269" y="593"/>
                  <a:pt x="316" y="562"/>
                  <a:pt x="347" y="545"/>
                </a:cubicBezTo>
                <a:cubicBezTo>
                  <a:pt x="421" y="503"/>
                  <a:pt x="510" y="510"/>
                  <a:pt x="590" y="490"/>
                </a:cubicBezTo>
                <a:cubicBezTo>
                  <a:pt x="608" y="492"/>
                  <a:pt x="628" y="491"/>
                  <a:pt x="645" y="497"/>
                </a:cubicBezTo>
                <a:cubicBezTo>
                  <a:pt x="654" y="500"/>
                  <a:pt x="674" y="512"/>
                  <a:pt x="666" y="517"/>
                </a:cubicBezTo>
                <a:cubicBezTo>
                  <a:pt x="654" y="525"/>
                  <a:pt x="638" y="513"/>
                  <a:pt x="624" y="511"/>
                </a:cubicBezTo>
                <a:cubicBezTo>
                  <a:pt x="577" y="495"/>
                  <a:pt x="545" y="455"/>
                  <a:pt x="506" y="427"/>
                </a:cubicBezTo>
                <a:cubicBezTo>
                  <a:pt x="472" y="403"/>
                  <a:pt x="435" y="389"/>
                  <a:pt x="395" y="379"/>
                </a:cubicBezTo>
                <a:cubicBezTo>
                  <a:pt x="355" y="395"/>
                  <a:pt x="353" y="402"/>
                  <a:pt x="340" y="441"/>
                </a:cubicBezTo>
                <a:cubicBezTo>
                  <a:pt x="338" y="434"/>
                  <a:pt x="329" y="426"/>
                  <a:pt x="333" y="420"/>
                </a:cubicBezTo>
                <a:cubicBezTo>
                  <a:pt x="335" y="416"/>
                  <a:pt x="419" y="336"/>
                  <a:pt x="430" y="330"/>
                </a:cubicBezTo>
                <a:cubicBezTo>
                  <a:pt x="449" y="320"/>
                  <a:pt x="492" y="309"/>
                  <a:pt x="492" y="309"/>
                </a:cubicBezTo>
                <a:cubicBezTo>
                  <a:pt x="557" y="311"/>
                  <a:pt x="622" y="310"/>
                  <a:pt x="687" y="316"/>
                </a:cubicBezTo>
                <a:cubicBezTo>
                  <a:pt x="701" y="317"/>
                  <a:pt x="728" y="330"/>
                  <a:pt x="728" y="330"/>
                </a:cubicBezTo>
                <a:cubicBezTo>
                  <a:pt x="763" y="365"/>
                  <a:pt x="776" y="378"/>
                  <a:pt x="798" y="420"/>
                </a:cubicBezTo>
                <a:cubicBezTo>
                  <a:pt x="796" y="411"/>
                  <a:pt x="789" y="364"/>
                  <a:pt x="784" y="351"/>
                </a:cubicBezTo>
                <a:cubicBezTo>
                  <a:pt x="780" y="342"/>
                  <a:pt x="752" y="307"/>
                  <a:pt x="749" y="302"/>
                </a:cubicBezTo>
                <a:cubicBezTo>
                  <a:pt x="727" y="268"/>
                  <a:pt x="719" y="240"/>
                  <a:pt x="694" y="205"/>
                </a:cubicBezTo>
                <a:cubicBezTo>
                  <a:pt x="678" y="183"/>
                  <a:pt x="617" y="177"/>
                  <a:pt x="617" y="177"/>
                </a:cubicBezTo>
                <a:cubicBezTo>
                  <a:pt x="636" y="233"/>
                  <a:pt x="606" y="454"/>
                  <a:pt x="603" y="511"/>
                </a:cubicBezTo>
                <a:cubicBezTo>
                  <a:pt x="582" y="474"/>
                  <a:pt x="545" y="445"/>
                  <a:pt x="527" y="406"/>
                </a:cubicBezTo>
                <a:cubicBezTo>
                  <a:pt x="514" y="377"/>
                  <a:pt x="512" y="360"/>
                  <a:pt x="506" y="330"/>
                </a:cubicBezTo>
                <a:cubicBezTo>
                  <a:pt x="523" y="190"/>
                  <a:pt x="513" y="192"/>
                  <a:pt x="603" y="101"/>
                </a:cubicBezTo>
                <a:cubicBezTo>
                  <a:pt x="630" y="73"/>
                  <a:pt x="655" y="72"/>
                  <a:pt x="694" y="59"/>
                </a:cubicBezTo>
                <a:cubicBezTo>
                  <a:pt x="701" y="57"/>
                  <a:pt x="714" y="53"/>
                  <a:pt x="714" y="53"/>
                </a:cubicBezTo>
                <a:cubicBezTo>
                  <a:pt x="749" y="30"/>
                  <a:pt x="810" y="0"/>
                  <a:pt x="825" y="53"/>
                </a:cubicBezTo>
                <a:cubicBezTo>
                  <a:pt x="812" y="233"/>
                  <a:pt x="765" y="485"/>
                  <a:pt x="846" y="642"/>
                </a:cubicBezTo>
                <a:cubicBezTo>
                  <a:pt x="862" y="581"/>
                  <a:pt x="891" y="518"/>
                  <a:pt x="930" y="469"/>
                </a:cubicBezTo>
                <a:cubicBezTo>
                  <a:pt x="940" y="424"/>
                  <a:pt x="979" y="394"/>
                  <a:pt x="1006" y="358"/>
                </a:cubicBezTo>
                <a:cubicBezTo>
                  <a:pt x="1028" y="329"/>
                  <a:pt x="1036" y="303"/>
                  <a:pt x="1068" y="282"/>
                </a:cubicBezTo>
                <a:cubicBezTo>
                  <a:pt x="1088" y="253"/>
                  <a:pt x="1116" y="245"/>
                  <a:pt x="1145" y="226"/>
                </a:cubicBezTo>
                <a:cubicBezTo>
                  <a:pt x="1303" y="230"/>
                  <a:pt x="1392" y="169"/>
                  <a:pt x="1436" y="295"/>
                </a:cubicBezTo>
                <a:cubicBezTo>
                  <a:pt x="1264" y="308"/>
                  <a:pt x="1103" y="365"/>
                  <a:pt x="964" y="469"/>
                </a:cubicBezTo>
                <a:cubicBezTo>
                  <a:pt x="946" y="506"/>
                  <a:pt x="920" y="536"/>
                  <a:pt x="902" y="573"/>
                </a:cubicBezTo>
                <a:cubicBezTo>
                  <a:pt x="907" y="580"/>
                  <a:pt x="908" y="592"/>
                  <a:pt x="916" y="594"/>
                </a:cubicBezTo>
                <a:cubicBezTo>
                  <a:pt x="945" y="601"/>
                  <a:pt x="976" y="584"/>
                  <a:pt x="1006" y="580"/>
                </a:cubicBezTo>
                <a:cubicBezTo>
                  <a:pt x="1050" y="565"/>
                  <a:pt x="1078" y="552"/>
                  <a:pt x="1124" y="545"/>
                </a:cubicBezTo>
                <a:cubicBezTo>
                  <a:pt x="1203" y="547"/>
                  <a:pt x="1282" y="544"/>
                  <a:pt x="1360" y="552"/>
                </a:cubicBezTo>
                <a:cubicBezTo>
                  <a:pt x="1436" y="559"/>
                  <a:pt x="1521" y="643"/>
                  <a:pt x="1603" y="663"/>
                </a:cubicBezTo>
                <a:cubicBezTo>
                  <a:pt x="1707" y="732"/>
                  <a:pt x="1626" y="671"/>
                  <a:pt x="1332" y="733"/>
                </a:cubicBezTo>
                <a:cubicBezTo>
                  <a:pt x="1228" y="755"/>
                  <a:pt x="1114" y="775"/>
                  <a:pt x="1013" y="809"/>
                </a:cubicBezTo>
                <a:cubicBezTo>
                  <a:pt x="1144" y="813"/>
                  <a:pt x="1249" y="827"/>
                  <a:pt x="1374" y="837"/>
                </a:cubicBezTo>
                <a:cubicBezTo>
                  <a:pt x="1463" y="824"/>
                  <a:pt x="1542" y="849"/>
                  <a:pt x="1630" y="858"/>
                </a:cubicBezTo>
                <a:cubicBezTo>
                  <a:pt x="1628" y="895"/>
                  <a:pt x="1631" y="933"/>
                  <a:pt x="1624" y="969"/>
                </a:cubicBezTo>
                <a:cubicBezTo>
                  <a:pt x="1623" y="976"/>
                  <a:pt x="1589" y="1000"/>
                  <a:pt x="1582" y="1003"/>
                </a:cubicBezTo>
                <a:cubicBezTo>
                  <a:pt x="1569" y="1009"/>
                  <a:pt x="1540" y="1017"/>
                  <a:pt x="1540" y="1017"/>
                </a:cubicBezTo>
                <a:cubicBezTo>
                  <a:pt x="1459" y="1015"/>
                  <a:pt x="1378" y="1016"/>
                  <a:pt x="1297" y="1010"/>
                </a:cubicBezTo>
                <a:cubicBezTo>
                  <a:pt x="1286" y="1009"/>
                  <a:pt x="1246" y="987"/>
                  <a:pt x="1235" y="982"/>
                </a:cubicBezTo>
                <a:cubicBezTo>
                  <a:pt x="1167" y="953"/>
                  <a:pt x="1104" y="923"/>
                  <a:pt x="1034" y="899"/>
                </a:cubicBezTo>
                <a:cubicBezTo>
                  <a:pt x="973" y="909"/>
                  <a:pt x="980" y="911"/>
                  <a:pt x="992" y="969"/>
                </a:cubicBezTo>
                <a:cubicBezTo>
                  <a:pt x="1055" y="937"/>
                  <a:pt x="1110" y="969"/>
                  <a:pt x="1172" y="982"/>
                </a:cubicBezTo>
                <a:cubicBezTo>
                  <a:pt x="1297" y="1008"/>
                  <a:pt x="1436" y="1005"/>
                  <a:pt x="1561" y="1010"/>
                </a:cubicBezTo>
                <a:cubicBezTo>
                  <a:pt x="1592" y="1000"/>
                  <a:pt x="1616" y="964"/>
                  <a:pt x="1630" y="934"/>
                </a:cubicBezTo>
                <a:cubicBezTo>
                  <a:pt x="1633" y="927"/>
                  <a:pt x="1632" y="919"/>
                  <a:pt x="1637" y="913"/>
                </a:cubicBezTo>
                <a:cubicBezTo>
                  <a:pt x="1652" y="895"/>
                  <a:pt x="1676" y="883"/>
                  <a:pt x="1693" y="858"/>
                </a:cubicBezTo>
                <a:cubicBezTo>
                  <a:pt x="1716" y="925"/>
                  <a:pt x="1683" y="1024"/>
                  <a:pt x="1651" y="1087"/>
                </a:cubicBezTo>
                <a:cubicBezTo>
                  <a:pt x="1531" y="1081"/>
                  <a:pt x="1506" y="1080"/>
                  <a:pt x="1401" y="1045"/>
                </a:cubicBezTo>
                <a:cubicBezTo>
                  <a:pt x="1385" y="1040"/>
                  <a:pt x="1368" y="1037"/>
                  <a:pt x="1353" y="1031"/>
                </a:cubicBezTo>
                <a:cubicBezTo>
                  <a:pt x="1334" y="1023"/>
                  <a:pt x="1297" y="1003"/>
                  <a:pt x="1297" y="1003"/>
                </a:cubicBezTo>
                <a:cubicBezTo>
                  <a:pt x="1310" y="1084"/>
                  <a:pt x="1378" y="1133"/>
                  <a:pt x="1401" y="1211"/>
                </a:cubicBezTo>
                <a:cubicBezTo>
                  <a:pt x="1362" y="1231"/>
                  <a:pt x="1357" y="1220"/>
                  <a:pt x="1318" y="1198"/>
                </a:cubicBezTo>
                <a:cubicBezTo>
                  <a:pt x="1308" y="1183"/>
                  <a:pt x="1292" y="1172"/>
                  <a:pt x="1283" y="1156"/>
                </a:cubicBezTo>
                <a:cubicBezTo>
                  <a:pt x="1278" y="1148"/>
                  <a:pt x="1281" y="1137"/>
                  <a:pt x="1277" y="1128"/>
                </a:cubicBezTo>
                <a:cubicBezTo>
                  <a:pt x="1261" y="1089"/>
                  <a:pt x="1242" y="1047"/>
                  <a:pt x="1221" y="1010"/>
                </a:cubicBezTo>
                <a:cubicBezTo>
                  <a:pt x="1205" y="982"/>
                  <a:pt x="1204" y="966"/>
                  <a:pt x="1172" y="955"/>
                </a:cubicBezTo>
                <a:cubicBezTo>
                  <a:pt x="1178" y="1020"/>
                  <a:pt x="1195" y="1073"/>
                  <a:pt x="1207" y="1135"/>
                </a:cubicBezTo>
                <a:cubicBezTo>
                  <a:pt x="1205" y="1163"/>
                  <a:pt x="1210" y="1192"/>
                  <a:pt x="1200" y="1218"/>
                </a:cubicBezTo>
                <a:cubicBezTo>
                  <a:pt x="1197" y="1225"/>
                  <a:pt x="1184" y="1216"/>
                  <a:pt x="1179" y="1211"/>
                </a:cubicBezTo>
                <a:cubicBezTo>
                  <a:pt x="1170" y="1202"/>
                  <a:pt x="1145" y="1121"/>
                  <a:pt x="1138" y="1107"/>
                </a:cubicBezTo>
                <a:cubicBezTo>
                  <a:pt x="1129" y="1088"/>
                  <a:pt x="1110" y="1052"/>
                  <a:pt x="1110" y="1052"/>
                </a:cubicBezTo>
                <a:cubicBezTo>
                  <a:pt x="1102" y="984"/>
                  <a:pt x="1091" y="909"/>
                  <a:pt x="1068" y="844"/>
                </a:cubicBezTo>
                <a:cubicBezTo>
                  <a:pt x="1024" y="855"/>
                  <a:pt x="1014" y="889"/>
                  <a:pt x="978" y="913"/>
                </a:cubicBezTo>
                <a:cubicBezTo>
                  <a:pt x="925" y="997"/>
                  <a:pt x="937" y="960"/>
                  <a:pt x="923" y="1017"/>
                </a:cubicBezTo>
                <a:cubicBezTo>
                  <a:pt x="916" y="1135"/>
                  <a:pt x="927" y="1114"/>
                  <a:pt x="881" y="1184"/>
                </a:cubicBezTo>
                <a:cubicBezTo>
                  <a:pt x="870" y="1140"/>
                  <a:pt x="888" y="1103"/>
                  <a:pt x="895" y="1059"/>
                </a:cubicBezTo>
                <a:cubicBezTo>
                  <a:pt x="893" y="1036"/>
                  <a:pt x="893" y="1012"/>
                  <a:pt x="888" y="989"/>
                </a:cubicBezTo>
                <a:cubicBezTo>
                  <a:pt x="886" y="981"/>
                  <a:pt x="882" y="969"/>
                  <a:pt x="874" y="969"/>
                </a:cubicBezTo>
                <a:cubicBezTo>
                  <a:pt x="853" y="969"/>
                  <a:pt x="808" y="1039"/>
                  <a:pt x="798" y="1052"/>
                </a:cubicBezTo>
                <a:cubicBezTo>
                  <a:pt x="767" y="1093"/>
                  <a:pt x="730" y="1146"/>
                  <a:pt x="680" y="1163"/>
                </a:cubicBezTo>
                <a:cubicBezTo>
                  <a:pt x="657" y="1095"/>
                  <a:pt x="695" y="910"/>
                  <a:pt x="631" y="1017"/>
                </a:cubicBezTo>
                <a:cubicBezTo>
                  <a:pt x="625" y="1142"/>
                  <a:pt x="647" y="1179"/>
                  <a:pt x="534" y="1211"/>
                </a:cubicBezTo>
                <a:cubicBezTo>
                  <a:pt x="525" y="1209"/>
                  <a:pt x="507" y="1214"/>
                  <a:pt x="506" y="1205"/>
                </a:cubicBezTo>
                <a:cubicBezTo>
                  <a:pt x="500" y="1167"/>
                  <a:pt x="530" y="1076"/>
                  <a:pt x="555" y="1038"/>
                </a:cubicBezTo>
                <a:cubicBezTo>
                  <a:pt x="560" y="1030"/>
                  <a:pt x="570" y="1025"/>
                  <a:pt x="576" y="1017"/>
                </a:cubicBezTo>
                <a:cubicBezTo>
                  <a:pt x="581" y="1011"/>
                  <a:pt x="598" y="1000"/>
                  <a:pt x="590" y="996"/>
                </a:cubicBezTo>
                <a:cubicBezTo>
                  <a:pt x="584" y="993"/>
                  <a:pt x="544" y="1023"/>
                  <a:pt x="527" y="1031"/>
                </a:cubicBezTo>
                <a:cubicBezTo>
                  <a:pt x="514" y="1037"/>
                  <a:pt x="499" y="1040"/>
                  <a:pt x="485" y="1045"/>
                </a:cubicBezTo>
                <a:cubicBezTo>
                  <a:pt x="450" y="1069"/>
                  <a:pt x="410" y="1077"/>
                  <a:pt x="374" y="1100"/>
                </a:cubicBezTo>
                <a:cubicBezTo>
                  <a:pt x="360" y="1109"/>
                  <a:pt x="347" y="1119"/>
                  <a:pt x="333" y="1128"/>
                </a:cubicBezTo>
                <a:cubicBezTo>
                  <a:pt x="326" y="1133"/>
                  <a:pt x="312" y="1142"/>
                  <a:pt x="312" y="1142"/>
                </a:cubicBezTo>
                <a:cubicBezTo>
                  <a:pt x="322" y="1088"/>
                  <a:pt x="323" y="1028"/>
                  <a:pt x="354" y="982"/>
                </a:cubicBezTo>
                <a:cubicBezTo>
                  <a:pt x="360" y="946"/>
                  <a:pt x="374" y="932"/>
                  <a:pt x="388" y="899"/>
                </a:cubicBezTo>
                <a:cubicBezTo>
                  <a:pt x="404" y="862"/>
                  <a:pt x="414" y="825"/>
                  <a:pt x="444" y="795"/>
                </a:cubicBezTo>
                <a:cubicBezTo>
                  <a:pt x="452" y="787"/>
                  <a:pt x="464" y="782"/>
                  <a:pt x="472" y="774"/>
                </a:cubicBezTo>
                <a:cubicBezTo>
                  <a:pt x="520" y="725"/>
                  <a:pt x="465" y="762"/>
                  <a:pt x="513" y="733"/>
                </a:cubicBezTo>
                <a:cubicBezTo>
                  <a:pt x="550" y="683"/>
                  <a:pt x="526" y="710"/>
                  <a:pt x="603" y="656"/>
                </a:cubicBezTo>
                <a:cubicBezTo>
                  <a:pt x="610" y="651"/>
                  <a:pt x="624" y="642"/>
                  <a:pt x="624" y="642"/>
                </a:cubicBezTo>
                <a:cubicBezTo>
                  <a:pt x="556" y="625"/>
                  <a:pt x="502" y="662"/>
                  <a:pt x="444" y="691"/>
                </a:cubicBezTo>
                <a:cubicBezTo>
                  <a:pt x="378" y="724"/>
                  <a:pt x="309" y="759"/>
                  <a:pt x="236" y="774"/>
                </a:cubicBezTo>
                <a:cubicBezTo>
                  <a:pt x="231" y="781"/>
                  <a:pt x="224" y="803"/>
                  <a:pt x="222" y="795"/>
                </a:cubicBezTo>
                <a:cubicBezTo>
                  <a:pt x="211" y="751"/>
                  <a:pt x="242" y="693"/>
                  <a:pt x="277" y="670"/>
                </a:cubicBezTo>
                <a:cubicBezTo>
                  <a:pt x="296" y="641"/>
                  <a:pt x="321" y="616"/>
                  <a:pt x="354" y="608"/>
                </a:cubicBezTo>
                <a:cubicBezTo>
                  <a:pt x="389" y="590"/>
                  <a:pt x="394" y="590"/>
                  <a:pt x="347" y="601"/>
                </a:cubicBezTo>
                <a:cubicBezTo>
                  <a:pt x="317" y="608"/>
                  <a:pt x="285" y="618"/>
                  <a:pt x="256" y="629"/>
                </a:cubicBezTo>
                <a:cubicBezTo>
                  <a:pt x="169" y="660"/>
                  <a:pt x="86" y="699"/>
                  <a:pt x="0" y="733"/>
                </a:cubicBezTo>
                <a:cubicBezTo>
                  <a:pt x="7" y="735"/>
                  <a:pt x="16" y="734"/>
                  <a:pt x="20" y="740"/>
                </a:cubicBezTo>
                <a:cubicBezTo>
                  <a:pt x="28" y="752"/>
                  <a:pt x="20" y="777"/>
                  <a:pt x="34" y="781"/>
                </a:cubicBezTo>
                <a:cubicBezTo>
                  <a:pt x="43" y="783"/>
                  <a:pt x="53" y="786"/>
                  <a:pt x="62" y="788"/>
                </a:cubicBezTo>
                <a:cubicBezTo>
                  <a:pt x="167" y="784"/>
                  <a:pt x="271" y="785"/>
                  <a:pt x="374" y="767"/>
                </a:cubicBezTo>
                <a:cubicBezTo>
                  <a:pt x="397" y="769"/>
                  <a:pt x="425" y="760"/>
                  <a:pt x="444" y="774"/>
                </a:cubicBezTo>
                <a:cubicBezTo>
                  <a:pt x="456" y="783"/>
                  <a:pt x="417" y="786"/>
                  <a:pt x="402" y="788"/>
                </a:cubicBezTo>
                <a:cubicBezTo>
                  <a:pt x="388" y="790"/>
                  <a:pt x="374" y="793"/>
                  <a:pt x="360" y="795"/>
                </a:cubicBezTo>
                <a:cubicBezTo>
                  <a:pt x="342" y="801"/>
                  <a:pt x="323" y="802"/>
                  <a:pt x="305" y="809"/>
                </a:cubicBezTo>
                <a:cubicBezTo>
                  <a:pt x="297" y="812"/>
                  <a:pt x="292" y="820"/>
                  <a:pt x="284" y="823"/>
                </a:cubicBezTo>
                <a:cubicBezTo>
                  <a:pt x="275" y="827"/>
                  <a:pt x="265" y="828"/>
                  <a:pt x="256" y="830"/>
                </a:cubicBezTo>
                <a:cubicBezTo>
                  <a:pt x="231" y="856"/>
                  <a:pt x="199" y="883"/>
                  <a:pt x="180" y="913"/>
                </a:cubicBezTo>
                <a:cubicBezTo>
                  <a:pt x="174" y="922"/>
                  <a:pt x="171" y="932"/>
                  <a:pt x="166" y="941"/>
                </a:cubicBezTo>
                <a:cubicBezTo>
                  <a:pt x="162" y="948"/>
                  <a:pt x="145" y="967"/>
                  <a:pt x="152" y="962"/>
                </a:cubicBezTo>
                <a:cubicBezTo>
                  <a:pt x="239" y="892"/>
                  <a:pt x="253" y="842"/>
                  <a:pt x="381" y="823"/>
                </a:cubicBezTo>
                <a:cubicBezTo>
                  <a:pt x="442" y="803"/>
                  <a:pt x="505" y="795"/>
                  <a:pt x="569" y="795"/>
                </a:cubicBezTo>
              </a:path>
            </a:pathLst>
          </a:custGeom>
          <a:gradFill rotWithShape="1">
            <a:gsLst>
              <a:gs pos="0">
                <a:srgbClr val="000000"/>
              </a:gs>
              <a:gs pos="10000">
                <a:srgbClr val="000040"/>
              </a:gs>
              <a:gs pos="25000">
                <a:srgbClr val="400040"/>
              </a:gs>
              <a:gs pos="37500">
                <a:srgbClr val="8F0040"/>
              </a:gs>
              <a:gs pos="45000">
                <a:srgbClr val="F27300"/>
              </a:gs>
              <a:gs pos="50000">
                <a:srgbClr val="FFBF00"/>
              </a:gs>
              <a:gs pos="55001">
                <a:srgbClr val="F27300"/>
              </a:gs>
              <a:gs pos="62500">
                <a:srgbClr val="8F0040"/>
              </a:gs>
              <a:gs pos="75000">
                <a:srgbClr val="400040"/>
              </a:gs>
              <a:gs pos="90000">
                <a:srgbClr val="000040"/>
              </a:gs>
              <a:gs pos="100000">
                <a:srgbClr val="000000"/>
              </a:gs>
            </a:gsLst>
            <a:lin ang="2700000" scaled="1"/>
          </a:gradFill>
          <a:ln w="9525">
            <a:solidFill>
              <a:srgbClr val="CC0000"/>
            </a:solidFill>
            <a:round/>
            <a:headEnd/>
            <a:tailEnd/>
          </a:ln>
          <a:effectLst/>
        </p:spPr>
        <p:txBody>
          <a:bodyPr/>
          <a:lstStyle/>
          <a:p>
            <a:endParaRPr lang="ru-RU"/>
          </a:p>
        </p:txBody>
      </p:sp>
      <p:sp>
        <p:nvSpPr>
          <p:cNvPr id="5" name="Freeform 112"/>
          <p:cNvSpPr>
            <a:spLocks/>
          </p:cNvSpPr>
          <p:nvPr/>
        </p:nvSpPr>
        <p:spPr bwMode="auto">
          <a:xfrm flipH="1">
            <a:off x="250825" y="620713"/>
            <a:ext cx="2520950" cy="5770562"/>
          </a:xfrm>
          <a:custGeom>
            <a:avLst/>
            <a:gdLst/>
            <a:ahLst/>
            <a:cxnLst>
              <a:cxn ang="0">
                <a:pos x="472" y="1052"/>
              </a:cxn>
              <a:cxn ang="0">
                <a:pos x="416" y="948"/>
              </a:cxn>
              <a:cxn ang="0">
                <a:pos x="499" y="816"/>
              </a:cxn>
              <a:cxn ang="0">
                <a:pos x="305" y="788"/>
              </a:cxn>
              <a:cxn ang="0">
                <a:pos x="451" y="649"/>
              </a:cxn>
              <a:cxn ang="0">
                <a:pos x="249" y="622"/>
              </a:cxn>
              <a:cxn ang="0">
                <a:pos x="645" y="497"/>
              </a:cxn>
              <a:cxn ang="0">
                <a:pos x="506" y="427"/>
              </a:cxn>
              <a:cxn ang="0">
                <a:pos x="333" y="420"/>
              </a:cxn>
              <a:cxn ang="0">
                <a:pos x="687" y="316"/>
              </a:cxn>
              <a:cxn ang="0">
                <a:pos x="784" y="351"/>
              </a:cxn>
              <a:cxn ang="0">
                <a:pos x="617" y="177"/>
              </a:cxn>
              <a:cxn ang="0">
                <a:pos x="506" y="330"/>
              </a:cxn>
              <a:cxn ang="0">
                <a:pos x="714" y="53"/>
              </a:cxn>
              <a:cxn ang="0">
                <a:pos x="930" y="469"/>
              </a:cxn>
              <a:cxn ang="0">
                <a:pos x="1145" y="226"/>
              </a:cxn>
              <a:cxn ang="0">
                <a:pos x="902" y="573"/>
              </a:cxn>
              <a:cxn ang="0">
                <a:pos x="1124" y="545"/>
              </a:cxn>
              <a:cxn ang="0">
                <a:pos x="1332" y="733"/>
              </a:cxn>
              <a:cxn ang="0">
                <a:pos x="1630" y="858"/>
              </a:cxn>
              <a:cxn ang="0">
                <a:pos x="1540" y="1017"/>
              </a:cxn>
              <a:cxn ang="0">
                <a:pos x="1034" y="899"/>
              </a:cxn>
              <a:cxn ang="0">
                <a:pos x="1561" y="1010"/>
              </a:cxn>
              <a:cxn ang="0">
                <a:pos x="1693" y="858"/>
              </a:cxn>
              <a:cxn ang="0">
                <a:pos x="1353" y="1031"/>
              </a:cxn>
              <a:cxn ang="0">
                <a:pos x="1318" y="1198"/>
              </a:cxn>
              <a:cxn ang="0">
                <a:pos x="1221" y="1010"/>
              </a:cxn>
              <a:cxn ang="0">
                <a:pos x="1200" y="1218"/>
              </a:cxn>
              <a:cxn ang="0">
                <a:pos x="1110" y="1052"/>
              </a:cxn>
              <a:cxn ang="0">
                <a:pos x="923" y="1017"/>
              </a:cxn>
              <a:cxn ang="0">
                <a:pos x="888" y="989"/>
              </a:cxn>
              <a:cxn ang="0">
                <a:pos x="680" y="1163"/>
              </a:cxn>
              <a:cxn ang="0">
                <a:pos x="506" y="1205"/>
              </a:cxn>
              <a:cxn ang="0">
                <a:pos x="590" y="996"/>
              </a:cxn>
              <a:cxn ang="0">
                <a:pos x="374" y="1100"/>
              </a:cxn>
              <a:cxn ang="0">
                <a:pos x="354" y="982"/>
              </a:cxn>
              <a:cxn ang="0">
                <a:pos x="472" y="774"/>
              </a:cxn>
              <a:cxn ang="0">
                <a:pos x="624" y="642"/>
              </a:cxn>
              <a:cxn ang="0">
                <a:pos x="222" y="795"/>
              </a:cxn>
              <a:cxn ang="0">
                <a:pos x="347" y="601"/>
              </a:cxn>
              <a:cxn ang="0">
                <a:pos x="20" y="740"/>
              </a:cxn>
              <a:cxn ang="0">
                <a:pos x="374" y="767"/>
              </a:cxn>
              <a:cxn ang="0">
                <a:pos x="360" y="795"/>
              </a:cxn>
              <a:cxn ang="0">
                <a:pos x="256" y="830"/>
              </a:cxn>
              <a:cxn ang="0">
                <a:pos x="152" y="962"/>
              </a:cxn>
            </a:cxnLst>
            <a:rect l="0" t="0" r="r" b="b"/>
            <a:pathLst>
              <a:path w="1716" h="1231">
                <a:moveTo>
                  <a:pt x="534" y="1163"/>
                </a:moveTo>
                <a:cubicBezTo>
                  <a:pt x="551" y="1112"/>
                  <a:pt x="566" y="1077"/>
                  <a:pt x="534" y="1010"/>
                </a:cubicBezTo>
                <a:cubicBezTo>
                  <a:pt x="523" y="987"/>
                  <a:pt x="472" y="1052"/>
                  <a:pt x="472" y="1052"/>
                </a:cubicBezTo>
                <a:cubicBezTo>
                  <a:pt x="435" y="1040"/>
                  <a:pt x="455" y="1051"/>
                  <a:pt x="423" y="1003"/>
                </a:cubicBezTo>
                <a:cubicBezTo>
                  <a:pt x="418" y="996"/>
                  <a:pt x="409" y="982"/>
                  <a:pt x="409" y="982"/>
                </a:cubicBezTo>
                <a:cubicBezTo>
                  <a:pt x="411" y="971"/>
                  <a:pt x="408" y="956"/>
                  <a:pt x="416" y="948"/>
                </a:cubicBezTo>
                <a:cubicBezTo>
                  <a:pt x="430" y="934"/>
                  <a:pt x="500" y="929"/>
                  <a:pt x="513" y="927"/>
                </a:cubicBezTo>
                <a:cubicBezTo>
                  <a:pt x="520" y="922"/>
                  <a:pt x="532" y="921"/>
                  <a:pt x="534" y="913"/>
                </a:cubicBezTo>
                <a:cubicBezTo>
                  <a:pt x="538" y="895"/>
                  <a:pt x="531" y="821"/>
                  <a:pt x="499" y="816"/>
                </a:cubicBezTo>
                <a:cubicBezTo>
                  <a:pt x="462" y="810"/>
                  <a:pt x="425" y="811"/>
                  <a:pt x="388" y="809"/>
                </a:cubicBezTo>
                <a:cubicBezTo>
                  <a:pt x="322" y="765"/>
                  <a:pt x="333" y="797"/>
                  <a:pt x="236" y="858"/>
                </a:cubicBezTo>
                <a:cubicBezTo>
                  <a:pt x="256" y="829"/>
                  <a:pt x="284" y="815"/>
                  <a:pt x="305" y="788"/>
                </a:cubicBezTo>
                <a:cubicBezTo>
                  <a:pt x="331" y="755"/>
                  <a:pt x="338" y="708"/>
                  <a:pt x="367" y="677"/>
                </a:cubicBezTo>
                <a:cubicBezTo>
                  <a:pt x="382" y="661"/>
                  <a:pt x="409" y="663"/>
                  <a:pt x="430" y="656"/>
                </a:cubicBezTo>
                <a:cubicBezTo>
                  <a:pt x="437" y="654"/>
                  <a:pt x="451" y="649"/>
                  <a:pt x="451" y="649"/>
                </a:cubicBezTo>
                <a:cubicBezTo>
                  <a:pt x="377" y="645"/>
                  <a:pt x="284" y="629"/>
                  <a:pt x="208" y="642"/>
                </a:cubicBezTo>
                <a:cubicBezTo>
                  <a:pt x="210" y="654"/>
                  <a:pt x="203" y="674"/>
                  <a:pt x="215" y="677"/>
                </a:cubicBezTo>
                <a:cubicBezTo>
                  <a:pt x="225" y="679"/>
                  <a:pt x="246" y="627"/>
                  <a:pt x="249" y="622"/>
                </a:cubicBezTo>
                <a:cubicBezTo>
                  <a:pt x="269" y="593"/>
                  <a:pt x="316" y="562"/>
                  <a:pt x="347" y="545"/>
                </a:cubicBezTo>
                <a:cubicBezTo>
                  <a:pt x="421" y="503"/>
                  <a:pt x="510" y="510"/>
                  <a:pt x="590" y="490"/>
                </a:cubicBezTo>
                <a:cubicBezTo>
                  <a:pt x="608" y="492"/>
                  <a:pt x="628" y="491"/>
                  <a:pt x="645" y="497"/>
                </a:cubicBezTo>
                <a:cubicBezTo>
                  <a:pt x="654" y="500"/>
                  <a:pt x="674" y="512"/>
                  <a:pt x="666" y="517"/>
                </a:cubicBezTo>
                <a:cubicBezTo>
                  <a:pt x="654" y="525"/>
                  <a:pt x="638" y="513"/>
                  <a:pt x="624" y="511"/>
                </a:cubicBezTo>
                <a:cubicBezTo>
                  <a:pt x="577" y="495"/>
                  <a:pt x="545" y="455"/>
                  <a:pt x="506" y="427"/>
                </a:cubicBezTo>
                <a:cubicBezTo>
                  <a:pt x="472" y="403"/>
                  <a:pt x="435" y="389"/>
                  <a:pt x="395" y="379"/>
                </a:cubicBezTo>
                <a:cubicBezTo>
                  <a:pt x="355" y="395"/>
                  <a:pt x="353" y="402"/>
                  <a:pt x="340" y="441"/>
                </a:cubicBezTo>
                <a:cubicBezTo>
                  <a:pt x="338" y="434"/>
                  <a:pt x="329" y="426"/>
                  <a:pt x="333" y="420"/>
                </a:cubicBezTo>
                <a:cubicBezTo>
                  <a:pt x="335" y="416"/>
                  <a:pt x="419" y="336"/>
                  <a:pt x="430" y="330"/>
                </a:cubicBezTo>
                <a:cubicBezTo>
                  <a:pt x="449" y="320"/>
                  <a:pt x="492" y="309"/>
                  <a:pt x="492" y="309"/>
                </a:cubicBezTo>
                <a:cubicBezTo>
                  <a:pt x="557" y="311"/>
                  <a:pt x="622" y="310"/>
                  <a:pt x="687" y="316"/>
                </a:cubicBezTo>
                <a:cubicBezTo>
                  <a:pt x="701" y="317"/>
                  <a:pt x="728" y="330"/>
                  <a:pt x="728" y="330"/>
                </a:cubicBezTo>
                <a:cubicBezTo>
                  <a:pt x="763" y="365"/>
                  <a:pt x="776" y="378"/>
                  <a:pt x="798" y="420"/>
                </a:cubicBezTo>
                <a:cubicBezTo>
                  <a:pt x="796" y="411"/>
                  <a:pt x="789" y="364"/>
                  <a:pt x="784" y="351"/>
                </a:cubicBezTo>
                <a:cubicBezTo>
                  <a:pt x="780" y="342"/>
                  <a:pt x="752" y="307"/>
                  <a:pt x="749" y="302"/>
                </a:cubicBezTo>
                <a:cubicBezTo>
                  <a:pt x="727" y="268"/>
                  <a:pt x="719" y="240"/>
                  <a:pt x="694" y="205"/>
                </a:cubicBezTo>
                <a:cubicBezTo>
                  <a:pt x="678" y="183"/>
                  <a:pt x="617" y="177"/>
                  <a:pt x="617" y="177"/>
                </a:cubicBezTo>
                <a:cubicBezTo>
                  <a:pt x="636" y="233"/>
                  <a:pt x="606" y="454"/>
                  <a:pt x="603" y="511"/>
                </a:cubicBezTo>
                <a:cubicBezTo>
                  <a:pt x="582" y="474"/>
                  <a:pt x="545" y="445"/>
                  <a:pt x="527" y="406"/>
                </a:cubicBezTo>
                <a:cubicBezTo>
                  <a:pt x="514" y="377"/>
                  <a:pt x="512" y="360"/>
                  <a:pt x="506" y="330"/>
                </a:cubicBezTo>
                <a:cubicBezTo>
                  <a:pt x="523" y="190"/>
                  <a:pt x="513" y="192"/>
                  <a:pt x="603" y="101"/>
                </a:cubicBezTo>
                <a:cubicBezTo>
                  <a:pt x="630" y="73"/>
                  <a:pt x="655" y="72"/>
                  <a:pt x="694" y="59"/>
                </a:cubicBezTo>
                <a:cubicBezTo>
                  <a:pt x="701" y="57"/>
                  <a:pt x="714" y="53"/>
                  <a:pt x="714" y="53"/>
                </a:cubicBezTo>
                <a:cubicBezTo>
                  <a:pt x="749" y="30"/>
                  <a:pt x="810" y="0"/>
                  <a:pt x="825" y="53"/>
                </a:cubicBezTo>
                <a:cubicBezTo>
                  <a:pt x="812" y="233"/>
                  <a:pt x="765" y="485"/>
                  <a:pt x="846" y="642"/>
                </a:cubicBezTo>
                <a:cubicBezTo>
                  <a:pt x="862" y="581"/>
                  <a:pt x="891" y="518"/>
                  <a:pt x="930" y="469"/>
                </a:cubicBezTo>
                <a:cubicBezTo>
                  <a:pt x="940" y="424"/>
                  <a:pt x="979" y="394"/>
                  <a:pt x="1006" y="358"/>
                </a:cubicBezTo>
                <a:cubicBezTo>
                  <a:pt x="1028" y="329"/>
                  <a:pt x="1036" y="303"/>
                  <a:pt x="1068" y="282"/>
                </a:cubicBezTo>
                <a:cubicBezTo>
                  <a:pt x="1088" y="253"/>
                  <a:pt x="1116" y="245"/>
                  <a:pt x="1145" y="226"/>
                </a:cubicBezTo>
                <a:cubicBezTo>
                  <a:pt x="1303" y="230"/>
                  <a:pt x="1392" y="169"/>
                  <a:pt x="1436" y="295"/>
                </a:cubicBezTo>
                <a:cubicBezTo>
                  <a:pt x="1264" y="308"/>
                  <a:pt x="1103" y="365"/>
                  <a:pt x="964" y="469"/>
                </a:cubicBezTo>
                <a:cubicBezTo>
                  <a:pt x="946" y="506"/>
                  <a:pt x="920" y="536"/>
                  <a:pt x="902" y="573"/>
                </a:cubicBezTo>
                <a:cubicBezTo>
                  <a:pt x="907" y="580"/>
                  <a:pt x="908" y="592"/>
                  <a:pt x="916" y="594"/>
                </a:cubicBezTo>
                <a:cubicBezTo>
                  <a:pt x="945" y="601"/>
                  <a:pt x="976" y="584"/>
                  <a:pt x="1006" y="580"/>
                </a:cubicBezTo>
                <a:cubicBezTo>
                  <a:pt x="1050" y="565"/>
                  <a:pt x="1078" y="552"/>
                  <a:pt x="1124" y="545"/>
                </a:cubicBezTo>
                <a:cubicBezTo>
                  <a:pt x="1203" y="547"/>
                  <a:pt x="1282" y="544"/>
                  <a:pt x="1360" y="552"/>
                </a:cubicBezTo>
                <a:cubicBezTo>
                  <a:pt x="1436" y="559"/>
                  <a:pt x="1521" y="643"/>
                  <a:pt x="1603" y="663"/>
                </a:cubicBezTo>
                <a:cubicBezTo>
                  <a:pt x="1707" y="732"/>
                  <a:pt x="1626" y="671"/>
                  <a:pt x="1332" y="733"/>
                </a:cubicBezTo>
                <a:cubicBezTo>
                  <a:pt x="1228" y="755"/>
                  <a:pt x="1114" y="775"/>
                  <a:pt x="1013" y="809"/>
                </a:cubicBezTo>
                <a:cubicBezTo>
                  <a:pt x="1144" y="813"/>
                  <a:pt x="1249" y="827"/>
                  <a:pt x="1374" y="837"/>
                </a:cubicBezTo>
                <a:cubicBezTo>
                  <a:pt x="1463" y="824"/>
                  <a:pt x="1542" y="849"/>
                  <a:pt x="1630" y="858"/>
                </a:cubicBezTo>
                <a:cubicBezTo>
                  <a:pt x="1628" y="895"/>
                  <a:pt x="1631" y="933"/>
                  <a:pt x="1624" y="969"/>
                </a:cubicBezTo>
                <a:cubicBezTo>
                  <a:pt x="1623" y="976"/>
                  <a:pt x="1589" y="1000"/>
                  <a:pt x="1582" y="1003"/>
                </a:cubicBezTo>
                <a:cubicBezTo>
                  <a:pt x="1569" y="1009"/>
                  <a:pt x="1540" y="1017"/>
                  <a:pt x="1540" y="1017"/>
                </a:cubicBezTo>
                <a:cubicBezTo>
                  <a:pt x="1459" y="1015"/>
                  <a:pt x="1378" y="1016"/>
                  <a:pt x="1297" y="1010"/>
                </a:cubicBezTo>
                <a:cubicBezTo>
                  <a:pt x="1286" y="1009"/>
                  <a:pt x="1246" y="987"/>
                  <a:pt x="1235" y="982"/>
                </a:cubicBezTo>
                <a:cubicBezTo>
                  <a:pt x="1167" y="953"/>
                  <a:pt x="1104" y="923"/>
                  <a:pt x="1034" y="899"/>
                </a:cubicBezTo>
                <a:cubicBezTo>
                  <a:pt x="973" y="909"/>
                  <a:pt x="980" y="911"/>
                  <a:pt x="992" y="969"/>
                </a:cubicBezTo>
                <a:cubicBezTo>
                  <a:pt x="1055" y="937"/>
                  <a:pt x="1110" y="969"/>
                  <a:pt x="1172" y="982"/>
                </a:cubicBezTo>
                <a:cubicBezTo>
                  <a:pt x="1297" y="1008"/>
                  <a:pt x="1436" y="1005"/>
                  <a:pt x="1561" y="1010"/>
                </a:cubicBezTo>
                <a:cubicBezTo>
                  <a:pt x="1592" y="1000"/>
                  <a:pt x="1616" y="964"/>
                  <a:pt x="1630" y="934"/>
                </a:cubicBezTo>
                <a:cubicBezTo>
                  <a:pt x="1633" y="927"/>
                  <a:pt x="1632" y="919"/>
                  <a:pt x="1637" y="913"/>
                </a:cubicBezTo>
                <a:cubicBezTo>
                  <a:pt x="1652" y="895"/>
                  <a:pt x="1676" y="883"/>
                  <a:pt x="1693" y="858"/>
                </a:cubicBezTo>
                <a:cubicBezTo>
                  <a:pt x="1716" y="925"/>
                  <a:pt x="1683" y="1024"/>
                  <a:pt x="1651" y="1087"/>
                </a:cubicBezTo>
                <a:cubicBezTo>
                  <a:pt x="1531" y="1081"/>
                  <a:pt x="1506" y="1080"/>
                  <a:pt x="1401" y="1045"/>
                </a:cubicBezTo>
                <a:cubicBezTo>
                  <a:pt x="1385" y="1040"/>
                  <a:pt x="1368" y="1037"/>
                  <a:pt x="1353" y="1031"/>
                </a:cubicBezTo>
                <a:cubicBezTo>
                  <a:pt x="1334" y="1023"/>
                  <a:pt x="1297" y="1003"/>
                  <a:pt x="1297" y="1003"/>
                </a:cubicBezTo>
                <a:cubicBezTo>
                  <a:pt x="1310" y="1084"/>
                  <a:pt x="1378" y="1133"/>
                  <a:pt x="1401" y="1211"/>
                </a:cubicBezTo>
                <a:cubicBezTo>
                  <a:pt x="1362" y="1231"/>
                  <a:pt x="1357" y="1220"/>
                  <a:pt x="1318" y="1198"/>
                </a:cubicBezTo>
                <a:cubicBezTo>
                  <a:pt x="1308" y="1183"/>
                  <a:pt x="1292" y="1172"/>
                  <a:pt x="1283" y="1156"/>
                </a:cubicBezTo>
                <a:cubicBezTo>
                  <a:pt x="1278" y="1148"/>
                  <a:pt x="1281" y="1137"/>
                  <a:pt x="1277" y="1128"/>
                </a:cubicBezTo>
                <a:cubicBezTo>
                  <a:pt x="1261" y="1089"/>
                  <a:pt x="1242" y="1047"/>
                  <a:pt x="1221" y="1010"/>
                </a:cubicBezTo>
                <a:cubicBezTo>
                  <a:pt x="1205" y="982"/>
                  <a:pt x="1204" y="966"/>
                  <a:pt x="1172" y="955"/>
                </a:cubicBezTo>
                <a:cubicBezTo>
                  <a:pt x="1178" y="1020"/>
                  <a:pt x="1195" y="1073"/>
                  <a:pt x="1207" y="1135"/>
                </a:cubicBezTo>
                <a:cubicBezTo>
                  <a:pt x="1205" y="1163"/>
                  <a:pt x="1210" y="1192"/>
                  <a:pt x="1200" y="1218"/>
                </a:cubicBezTo>
                <a:cubicBezTo>
                  <a:pt x="1197" y="1225"/>
                  <a:pt x="1184" y="1216"/>
                  <a:pt x="1179" y="1211"/>
                </a:cubicBezTo>
                <a:cubicBezTo>
                  <a:pt x="1170" y="1202"/>
                  <a:pt x="1145" y="1121"/>
                  <a:pt x="1138" y="1107"/>
                </a:cubicBezTo>
                <a:cubicBezTo>
                  <a:pt x="1129" y="1088"/>
                  <a:pt x="1110" y="1052"/>
                  <a:pt x="1110" y="1052"/>
                </a:cubicBezTo>
                <a:cubicBezTo>
                  <a:pt x="1102" y="984"/>
                  <a:pt x="1091" y="909"/>
                  <a:pt x="1068" y="844"/>
                </a:cubicBezTo>
                <a:cubicBezTo>
                  <a:pt x="1024" y="855"/>
                  <a:pt x="1014" y="889"/>
                  <a:pt x="978" y="913"/>
                </a:cubicBezTo>
                <a:cubicBezTo>
                  <a:pt x="925" y="997"/>
                  <a:pt x="937" y="960"/>
                  <a:pt x="923" y="1017"/>
                </a:cubicBezTo>
                <a:cubicBezTo>
                  <a:pt x="916" y="1135"/>
                  <a:pt x="927" y="1114"/>
                  <a:pt x="881" y="1184"/>
                </a:cubicBezTo>
                <a:cubicBezTo>
                  <a:pt x="870" y="1140"/>
                  <a:pt x="888" y="1103"/>
                  <a:pt x="895" y="1059"/>
                </a:cubicBezTo>
                <a:cubicBezTo>
                  <a:pt x="893" y="1036"/>
                  <a:pt x="893" y="1012"/>
                  <a:pt x="888" y="989"/>
                </a:cubicBezTo>
                <a:cubicBezTo>
                  <a:pt x="886" y="981"/>
                  <a:pt x="882" y="969"/>
                  <a:pt x="874" y="969"/>
                </a:cubicBezTo>
                <a:cubicBezTo>
                  <a:pt x="853" y="969"/>
                  <a:pt x="808" y="1039"/>
                  <a:pt x="798" y="1052"/>
                </a:cubicBezTo>
                <a:cubicBezTo>
                  <a:pt x="767" y="1093"/>
                  <a:pt x="730" y="1146"/>
                  <a:pt x="680" y="1163"/>
                </a:cubicBezTo>
                <a:cubicBezTo>
                  <a:pt x="657" y="1095"/>
                  <a:pt x="695" y="910"/>
                  <a:pt x="631" y="1017"/>
                </a:cubicBezTo>
                <a:cubicBezTo>
                  <a:pt x="625" y="1142"/>
                  <a:pt x="647" y="1179"/>
                  <a:pt x="534" y="1211"/>
                </a:cubicBezTo>
                <a:cubicBezTo>
                  <a:pt x="525" y="1209"/>
                  <a:pt x="507" y="1214"/>
                  <a:pt x="506" y="1205"/>
                </a:cubicBezTo>
                <a:cubicBezTo>
                  <a:pt x="500" y="1167"/>
                  <a:pt x="530" y="1076"/>
                  <a:pt x="555" y="1038"/>
                </a:cubicBezTo>
                <a:cubicBezTo>
                  <a:pt x="560" y="1030"/>
                  <a:pt x="570" y="1025"/>
                  <a:pt x="576" y="1017"/>
                </a:cubicBezTo>
                <a:cubicBezTo>
                  <a:pt x="581" y="1011"/>
                  <a:pt x="598" y="1000"/>
                  <a:pt x="590" y="996"/>
                </a:cubicBezTo>
                <a:cubicBezTo>
                  <a:pt x="584" y="993"/>
                  <a:pt x="544" y="1023"/>
                  <a:pt x="527" y="1031"/>
                </a:cubicBezTo>
                <a:cubicBezTo>
                  <a:pt x="514" y="1037"/>
                  <a:pt x="499" y="1040"/>
                  <a:pt x="485" y="1045"/>
                </a:cubicBezTo>
                <a:cubicBezTo>
                  <a:pt x="450" y="1069"/>
                  <a:pt x="410" y="1077"/>
                  <a:pt x="374" y="1100"/>
                </a:cubicBezTo>
                <a:cubicBezTo>
                  <a:pt x="360" y="1109"/>
                  <a:pt x="347" y="1119"/>
                  <a:pt x="333" y="1128"/>
                </a:cubicBezTo>
                <a:cubicBezTo>
                  <a:pt x="326" y="1133"/>
                  <a:pt x="312" y="1142"/>
                  <a:pt x="312" y="1142"/>
                </a:cubicBezTo>
                <a:cubicBezTo>
                  <a:pt x="322" y="1088"/>
                  <a:pt x="323" y="1028"/>
                  <a:pt x="354" y="982"/>
                </a:cubicBezTo>
                <a:cubicBezTo>
                  <a:pt x="360" y="946"/>
                  <a:pt x="374" y="932"/>
                  <a:pt x="388" y="899"/>
                </a:cubicBezTo>
                <a:cubicBezTo>
                  <a:pt x="404" y="862"/>
                  <a:pt x="414" y="825"/>
                  <a:pt x="444" y="795"/>
                </a:cubicBezTo>
                <a:cubicBezTo>
                  <a:pt x="452" y="787"/>
                  <a:pt x="464" y="782"/>
                  <a:pt x="472" y="774"/>
                </a:cubicBezTo>
                <a:cubicBezTo>
                  <a:pt x="520" y="725"/>
                  <a:pt x="465" y="762"/>
                  <a:pt x="513" y="733"/>
                </a:cubicBezTo>
                <a:cubicBezTo>
                  <a:pt x="550" y="683"/>
                  <a:pt x="526" y="710"/>
                  <a:pt x="603" y="656"/>
                </a:cubicBezTo>
                <a:cubicBezTo>
                  <a:pt x="610" y="651"/>
                  <a:pt x="624" y="642"/>
                  <a:pt x="624" y="642"/>
                </a:cubicBezTo>
                <a:cubicBezTo>
                  <a:pt x="556" y="625"/>
                  <a:pt x="502" y="662"/>
                  <a:pt x="444" y="691"/>
                </a:cubicBezTo>
                <a:cubicBezTo>
                  <a:pt x="378" y="724"/>
                  <a:pt x="309" y="759"/>
                  <a:pt x="236" y="774"/>
                </a:cubicBezTo>
                <a:cubicBezTo>
                  <a:pt x="231" y="781"/>
                  <a:pt x="224" y="803"/>
                  <a:pt x="222" y="795"/>
                </a:cubicBezTo>
                <a:cubicBezTo>
                  <a:pt x="211" y="751"/>
                  <a:pt x="242" y="693"/>
                  <a:pt x="277" y="670"/>
                </a:cubicBezTo>
                <a:cubicBezTo>
                  <a:pt x="296" y="641"/>
                  <a:pt x="321" y="616"/>
                  <a:pt x="354" y="608"/>
                </a:cubicBezTo>
                <a:cubicBezTo>
                  <a:pt x="389" y="590"/>
                  <a:pt x="394" y="590"/>
                  <a:pt x="347" y="601"/>
                </a:cubicBezTo>
                <a:cubicBezTo>
                  <a:pt x="317" y="608"/>
                  <a:pt x="285" y="618"/>
                  <a:pt x="256" y="629"/>
                </a:cubicBezTo>
                <a:cubicBezTo>
                  <a:pt x="169" y="660"/>
                  <a:pt x="86" y="699"/>
                  <a:pt x="0" y="733"/>
                </a:cubicBezTo>
                <a:cubicBezTo>
                  <a:pt x="7" y="735"/>
                  <a:pt x="16" y="734"/>
                  <a:pt x="20" y="740"/>
                </a:cubicBezTo>
                <a:cubicBezTo>
                  <a:pt x="28" y="752"/>
                  <a:pt x="20" y="777"/>
                  <a:pt x="34" y="781"/>
                </a:cubicBezTo>
                <a:cubicBezTo>
                  <a:pt x="43" y="783"/>
                  <a:pt x="53" y="786"/>
                  <a:pt x="62" y="788"/>
                </a:cubicBezTo>
                <a:cubicBezTo>
                  <a:pt x="167" y="784"/>
                  <a:pt x="271" y="785"/>
                  <a:pt x="374" y="767"/>
                </a:cubicBezTo>
                <a:cubicBezTo>
                  <a:pt x="397" y="769"/>
                  <a:pt x="425" y="760"/>
                  <a:pt x="444" y="774"/>
                </a:cubicBezTo>
                <a:cubicBezTo>
                  <a:pt x="456" y="783"/>
                  <a:pt x="417" y="786"/>
                  <a:pt x="402" y="788"/>
                </a:cubicBezTo>
                <a:cubicBezTo>
                  <a:pt x="388" y="790"/>
                  <a:pt x="374" y="793"/>
                  <a:pt x="360" y="795"/>
                </a:cubicBezTo>
                <a:cubicBezTo>
                  <a:pt x="342" y="801"/>
                  <a:pt x="323" y="802"/>
                  <a:pt x="305" y="809"/>
                </a:cubicBezTo>
                <a:cubicBezTo>
                  <a:pt x="297" y="812"/>
                  <a:pt x="292" y="820"/>
                  <a:pt x="284" y="823"/>
                </a:cubicBezTo>
                <a:cubicBezTo>
                  <a:pt x="275" y="827"/>
                  <a:pt x="265" y="828"/>
                  <a:pt x="256" y="830"/>
                </a:cubicBezTo>
                <a:cubicBezTo>
                  <a:pt x="231" y="856"/>
                  <a:pt x="199" y="883"/>
                  <a:pt x="180" y="913"/>
                </a:cubicBezTo>
                <a:cubicBezTo>
                  <a:pt x="174" y="922"/>
                  <a:pt x="171" y="932"/>
                  <a:pt x="166" y="941"/>
                </a:cubicBezTo>
                <a:cubicBezTo>
                  <a:pt x="162" y="948"/>
                  <a:pt x="145" y="967"/>
                  <a:pt x="152" y="962"/>
                </a:cubicBezTo>
                <a:cubicBezTo>
                  <a:pt x="239" y="892"/>
                  <a:pt x="253" y="842"/>
                  <a:pt x="381" y="823"/>
                </a:cubicBezTo>
                <a:cubicBezTo>
                  <a:pt x="442" y="803"/>
                  <a:pt x="505" y="795"/>
                  <a:pt x="569" y="795"/>
                </a:cubicBezTo>
              </a:path>
            </a:pathLst>
          </a:custGeom>
          <a:gradFill rotWithShape="1">
            <a:gsLst>
              <a:gs pos="0">
                <a:srgbClr val="000000"/>
              </a:gs>
              <a:gs pos="10000">
                <a:srgbClr val="000040"/>
              </a:gs>
              <a:gs pos="25000">
                <a:srgbClr val="400040"/>
              </a:gs>
              <a:gs pos="37500">
                <a:srgbClr val="8F0040"/>
              </a:gs>
              <a:gs pos="45000">
                <a:srgbClr val="F27300"/>
              </a:gs>
              <a:gs pos="50000">
                <a:srgbClr val="FFBF00"/>
              </a:gs>
              <a:gs pos="55001">
                <a:srgbClr val="F27300"/>
              </a:gs>
              <a:gs pos="62500">
                <a:srgbClr val="8F0040"/>
              </a:gs>
              <a:gs pos="75000">
                <a:srgbClr val="400040"/>
              </a:gs>
              <a:gs pos="90000">
                <a:srgbClr val="000040"/>
              </a:gs>
              <a:gs pos="100000">
                <a:srgbClr val="000000"/>
              </a:gs>
            </a:gsLst>
            <a:lin ang="2700000" scaled="1"/>
          </a:gradFill>
          <a:ln w="9525">
            <a:solidFill>
              <a:srgbClr val="CC0000"/>
            </a:solidFill>
            <a:round/>
            <a:headEnd/>
            <a:tailEnd/>
          </a:ln>
          <a:effectLst/>
        </p:spPr>
        <p:txBody>
          <a:bodyPr/>
          <a:lstStyle/>
          <a:p>
            <a:endParaRPr lang="ru-RU"/>
          </a:p>
        </p:txBody>
      </p:sp>
      <p:sp>
        <p:nvSpPr>
          <p:cNvPr id="6" name="Freeform 82"/>
          <p:cNvSpPr>
            <a:spLocks/>
          </p:cNvSpPr>
          <p:nvPr/>
        </p:nvSpPr>
        <p:spPr bwMode="auto">
          <a:xfrm flipH="1">
            <a:off x="5508625" y="1052513"/>
            <a:ext cx="3455988" cy="5400675"/>
          </a:xfrm>
          <a:custGeom>
            <a:avLst/>
            <a:gdLst/>
            <a:ahLst/>
            <a:cxnLst>
              <a:cxn ang="0">
                <a:pos x="201" y="601"/>
              </a:cxn>
              <a:cxn ang="0">
                <a:pos x="146" y="677"/>
              </a:cxn>
              <a:cxn ang="0">
                <a:pos x="111" y="906"/>
              </a:cxn>
              <a:cxn ang="0">
                <a:pos x="132" y="968"/>
              </a:cxn>
              <a:cxn ang="0">
                <a:pos x="0" y="1302"/>
              </a:cxn>
              <a:cxn ang="0">
                <a:pos x="125" y="1489"/>
              </a:cxn>
              <a:cxn ang="0">
                <a:pos x="222" y="1628"/>
              </a:cxn>
              <a:cxn ang="0">
                <a:pos x="354" y="1891"/>
              </a:cxn>
              <a:cxn ang="0">
                <a:pos x="715" y="1815"/>
              </a:cxn>
              <a:cxn ang="0">
                <a:pos x="791" y="1662"/>
              </a:cxn>
              <a:cxn ang="0">
                <a:pos x="909" y="1475"/>
              </a:cxn>
              <a:cxn ang="0">
                <a:pos x="1041" y="1288"/>
              </a:cxn>
              <a:cxn ang="0">
                <a:pos x="1006" y="1170"/>
              </a:cxn>
              <a:cxn ang="0">
                <a:pos x="944" y="1003"/>
              </a:cxn>
              <a:cxn ang="0">
                <a:pos x="916" y="899"/>
              </a:cxn>
              <a:cxn ang="0">
                <a:pos x="944" y="614"/>
              </a:cxn>
              <a:cxn ang="0">
                <a:pos x="937" y="566"/>
              </a:cxn>
              <a:cxn ang="0">
                <a:pos x="868" y="656"/>
              </a:cxn>
              <a:cxn ang="0">
                <a:pos x="826" y="788"/>
              </a:cxn>
              <a:cxn ang="0">
                <a:pos x="805" y="871"/>
              </a:cxn>
              <a:cxn ang="0">
                <a:pos x="729" y="1253"/>
              </a:cxn>
              <a:cxn ang="0">
                <a:pos x="833" y="587"/>
              </a:cxn>
              <a:cxn ang="0">
                <a:pos x="958" y="406"/>
              </a:cxn>
              <a:cxn ang="0">
                <a:pos x="882" y="115"/>
              </a:cxn>
              <a:cxn ang="0">
                <a:pos x="805" y="288"/>
              </a:cxn>
              <a:cxn ang="0">
                <a:pos x="673" y="448"/>
              </a:cxn>
              <a:cxn ang="0">
                <a:pos x="611" y="698"/>
              </a:cxn>
              <a:cxn ang="0">
                <a:pos x="417" y="968"/>
              </a:cxn>
              <a:cxn ang="0">
                <a:pos x="548" y="614"/>
              </a:cxn>
              <a:cxn ang="0">
                <a:pos x="604" y="531"/>
              </a:cxn>
              <a:cxn ang="0">
                <a:pos x="611" y="226"/>
              </a:cxn>
              <a:cxn ang="0">
                <a:pos x="569" y="59"/>
              </a:cxn>
              <a:cxn ang="0">
                <a:pos x="542" y="184"/>
              </a:cxn>
              <a:cxn ang="0">
                <a:pos x="430" y="420"/>
              </a:cxn>
              <a:cxn ang="0">
                <a:pos x="313" y="330"/>
              </a:cxn>
            </a:cxnLst>
            <a:rect l="0" t="0" r="r" b="b"/>
            <a:pathLst>
              <a:path w="1041" h="1891">
                <a:moveTo>
                  <a:pt x="264" y="344"/>
                </a:moveTo>
                <a:cubicBezTo>
                  <a:pt x="258" y="479"/>
                  <a:pt x="272" y="513"/>
                  <a:pt x="201" y="601"/>
                </a:cubicBezTo>
                <a:cubicBezTo>
                  <a:pt x="183" y="663"/>
                  <a:pt x="213" y="577"/>
                  <a:pt x="174" y="635"/>
                </a:cubicBezTo>
                <a:cubicBezTo>
                  <a:pt x="138" y="689"/>
                  <a:pt x="199" y="642"/>
                  <a:pt x="146" y="677"/>
                </a:cubicBezTo>
                <a:cubicBezTo>
                  <a:pt x="133" y="716"/>
                  <a:pt x="103" y="743"/>
                  <a:pt x="90" y="781"/>
                </a:cubicBezTo>
                <a:cubicBezTo>
                  <a:pt x="95" y="826"/>
                  <a:pt x="99" y="863"/>
                  <a:pt x="111" y="906"/>
                </a:cubicBezTo>
                <a:cubicBezTo>
                  <a:pt x="115" y="920"/>
                  <a:pt x="120" y="934"/>
                  <a:pt x="125" y="948"/>
                </a:cubicBezTo>
                <a:cubicBezTo>
                  <a:pt x="127" y="955"/>
                  <a:pt x="132" y="968"/>
                  <a:pt x="132" y="968"/>
                </a:cubicBezTo>
                <a:cubicBezTo>
                  <a:pt x="138" y="1015"/>
                  <a:pt x="157" y="1069"/>
                  <a:pt x="132" y="1114"/>
                </a:cubicBezTo>
                <a:cubicBezTo>
                  <a:pt x="88" y="1194"/>
                  <a:pt x="25" y="1201"/>
                  <a:pt x="0" y="1302"/>
                </a:cubicBezTo>
                <a:cubicBezTo>
                  <a:pt x="6" y="1347"/>
                  <a:pt x="11" y="1387"/>
                  <a:pt x="49" y="1413"/>
                </a:cubicBezTo>
                <a:cubicBezTo>
                  <a:pt x="70" y="1443"/>
                  <a:pt x="94" y="1469"/>
                  <a:pt x="125" y="1489"/>
                </a:cubicBezTo>
                <a:cubicBezTo>
                  <a:pt x="148" y="1523"/>
                  <a:pt x="174" y="1550"/>
                  <a:pt x="195" y="1586"/>
                </a:cubicBezTo>
                <a:cubicBezTo>
                  <a:pt x="203" y="1600"/>
                  <a:pt x="222" y="1628"/>
                  <a:pt x="222" y="1628"/>
                </a:cubicBezTo>
                <a:cubicBezTo>
                  <a:pt x="237" y="1687"/>
                  <a:pt x="230" y="1838"/>
                  <a:pt x="271" y="1864"/>
                </a:cubicBezTo>
                <a:cubicBezTo>
                  <a:pt x="292" y="1877"/>
                  <a:pt x="329" y="1883"/>
                  <a:pt x="354" y="1891"/>
                </a:cubicBezTo>
                <a:cubicBezTo>
                  <a:pt x="462" y="1879"/>
                  <a:pt x="550" y="1875"/>
                  <a:pt x="666" y="1871"/>
                </a:cubicBezTo>
                <a:cubicBezTo>
                  <a:pt x="701" y="1848"/>
                  <a:pt x="682" y="1864"/>
                  <a:pt x="715" y="1815"/>
                </a:cubicBezTo>
                <a:cubicBezTo>
                  <a:pt x="724" y="1801"/>
                  <a:pt x="743" y="1773"/>
                  <a:pt x="743" y="1773"/>
                </a:cubicBezTo>
                <a:cubicBezTo>
                  <a:pt x="753" y="1734"/>
                  <a:pt x="775" y="1698"/>
                  <a:pt x="791" y="1662"/>
                </a:cubicBezTo>
                <a:cubicBezTo>
                  <a:pt x="810" y="1620"/>
                  <a:pt x="813" y="1571"/>
                  <a:pt x="854" y="1544"/>
                </a:cubicBezTo>
                <a:cubicBezTo>
                  <a:pt x="865" y="1511"/>
                  <a:pt x="876" y="1486"/>
                  <a:pt x="909" y="1475"/>
                </a:cubicBezTo>
                <a:cubicBezTo>
                  <a:pt x="918" y="1449"/>
                  <a:pt x="948" y="1421"/>
                  <a:pt x="972" y="1406"/>
                </a:cubicBezTo>
                <a:cubicBezTo>
                  <a:pt x="999" y="1370"/>
                  <a:pt x="1026" y="1330"/>
                  <a:pt x="1041" y="1288"/>
                </a:cubicBezTo>
                <a:cubicBezTo>
                  <a:pt x="1039" y="1262"/>
                  <a:pt x="1041" y="1236"/>
                  <a:pt x="1034" y="1211"/>
                </a:cubicBezTo>
                <a:cubicBezTo>
                  <a:pt x="1029" y="1195"/>
                  <a:pt x="1006" y="1170"/>
                  <a:pt x="1006" y="1170"/>
                </a:cubicBezTo>
                <a:cubicBezTo>
                  <a:pt x="1005" y="1165"/>
                  <a:pt x="995" y="1119"/>
                  <a:pt x="993" y="1114"/>
                </a:cubicBezTo>
                <a:cubicBezTo>
                  <a:pt x="973" y="1074"/>
                  <a:pt x="953" y="1048"/>
                  <a:pt x="944" y="1003"/>
                </a:cubicBezTo>
                <a:cubicBezTo>
                  <a:pt x="930" y="932"/>
                  <a:pt x="946" y="989"/>
                  <a:pt x="923" y="920"/>
                </a:cubicBezTo>
                <a:cubicBezTo>
                  <a:pt x="921" y="913"/>
                  <a:pt x="916" y="899"/>
                  <a:pt x="916" y="899"/>
                </a:cubicBezTo>
                <a:cubicBezTo>
                  <a:pt x="918" y="825"/>
                  <a:pt x="917" y="751"/>
                  <a:pt x="923" y="677"/>
                </a:cubicBezTo>
                <a:cubicBezTo>
                  <a:pt x="925" y="655"/>
                  <a:pt x="937" y="635"/>
                  <a:pt x="944" y="614"/>
                </a:cubicBezTo>
                <a:cubicBezTo>
                  <a:pt x="949" y="600"/>
                  <a:pt x="958" y="573"/>
                  <a:pt x="958" y="573"/>
                </a:cubicBezTo>
                <a:cubicBezTo>
                  <a:pt x="951" y="571"/>
                  <a:pt x="944" y="563"/>
                  <a:pt x="937" y="566"/>
                </a:cubicBezTo>
                <a:cubicBezTo>
                  <a:pt x="929" y="569"/>
                  <a:pt x="928" y="581"/>
                  <a:pt x="923" y="587"/>
                </a:cubicBezTo>
                <a:cubicBezTo>
                  <a:pt x="904" y="610"/>
                  <a:pt x="881" y="629"/>
                  <a:pt x="868" y="656"/>
                </a:cubicBezTo>
                <a:cubicBezTo>
                  <a:pt x="839" y="714"/>
                  <a:pt x="887" y="638"/>
                  <a:pt x="847" y="698"/>
                </a:cubicBezTo>
                <a:cubicBezTo>
                  <a:pt x="842" y="729"/>
                  <a:pt x="834" y="758"/>
                  <a:pt x="826" y="788"/>
                </a:cubicBezTo>
                <a:cubicBezTo>
                  <a:pt x="821" y="806"/>
                  <a:pt x="817" y="825"/>
                  <a:pt x="812" y="843"/>
                </a:cubicBezTo>
                <a:cubicBezTo>
                  <a:pt x="810" y="852"/>
                  <a:pt x="805" y="871"/>
                  <a:pt x="805" y="871"/>
                </a:cubicBezTo>
                <a:cubicBezTo>
                  <a:pt x="793" y="1018"/>
                  <a:pt x="781" y="1158"/>
                  <a:pt x="771" y="1308"/>
                </a:cubicBezTo>
                <a:cubicBezTo>
                  <a:pt x="757" y="1290"/>
                  <a:pt x="734" y="1276"/>
                  <a:pt x="729" y="1253"/>
                </a:cubicBezTo>
                <a:cubicBezTo>
                  <a:pt x="714" y="1177"/>
                  <a:pt x="722" y="1206"/>
                  <a:pt x="708" y="1163"/>
                </a:cubicBezTo>
                <a:cubicBezTo>
                  <a:pt x="690" y="917"/>
                  <a:pt x="663" y="753"/>
                  <a:pt x="833" y="587"/>
                </a:cubicBezTo>
                <a:cubicBezTo>
                  <a:pt x="861" y="559"/>
                  <a:pt x="882" y="526"/>
                  <a:pt x="916" y="503"/>
                </a:cubicBezTo>
                <a:cubicBezTo>
                  <a:pt x="928" y="469"/>
                  <a:pt x="947" y="440"/>
                  <a:pt x="958" y="406"/>
                </a:cubicBezTo>
                <a:cubicBezTo>
                  <a:pt x="956" y="351"/>
                  <a:pt x="957" y="295"/>
                  <a:pt x="951" y="240"/>
                </a:cubicBezTo>
                <a:cubicBezTo>
                  <a:pt x="946" y="186"/>
                  <a:pt x="909" y="158"/>
                  <a:pt x="882" y="115"/>
                </a:cubicBezTo>
                <a:cubicBezTo>
                  <a:pt x="876" y="139"/>
                  <a:pt x="862" y="232"/>
                  <a:pt x="847" y="247"/>
                </a:cubicBezTo>
                <a:cubicBezTo>
                  <a:pt x="833" y="261"/>
                  <a:pt x="805" y="288"/>
                  <a:pt x="805" y="288"/>
                </a:cubicBezTo>
                <a:cubicBezTo>
                  <a:pt x="789" y="337"/>
                  <a:pt x="749" y="370"/>
                  <a:pt x="708" y="399"/>
                </a:cubicBezTo>
                <a:cubicBezTo>
                  <a:pt x="697" y="416"/>
                  <a:pt x="683" y="431"/>
                  <a:pt x="673" y="448"/>
                </a:cubicBezTo>
                <a:cubicBezTo>
                  <a:pt x="660" y="470"/>
                  <a:pt x="654" y="495"/>
                  <a:pt x="639" y="517"/>
                </a:cubicBezTo>
                <a:cubicBezTo>
                  <a:pt x="624" y="576"/>
                  <a:pt x="631" y="640"/>
                  <a:pt x="611" y="698"/>
                </a:cubicBezTo>
                <a:cubicBezTo>
                  <a:pt x="572" y="812"/>
                  <a:pt x="518" y="923"/>
                  <a:pt x="451" y="1024"/>
                </a:cubicBezTo>
                <a:cubicBezTo>
                  <a:pt x="420" y="1014"/>
                  <a:pt x="425" y="999"/>
                  <a:pt x="417" y="968"/>
                </a:cubicBezTo>
                <a:cubicBezTo>
                  <a:pt x="419" y="926"/>
                  <a:pt x="419" y="884"/>
                  <a:pt x="424" y="843"/>
                </a:cubicBezTo>
                <a:cubicBezTo>
                  <a:pt x="433" y="764"/>
                  <a:pt x="494" y="670"/>
                  <a:pt x="548" y="614"/>
                </a:cubicBezTo>
                <a:cubicBezTo>
                  <a:pt x="562" y="574"/>
                  <a:pt x="544" y="612"/>
                  <a:pt x="576" y="580"/>
                </a:cubicBezTo>
                <a:cubicBezTo>
                  <a:pt x="584" y="572"/>
                  <a:pt x="600" y="540"/>
                  <a:pt x="604" y="531"/>
                </a:cubicBezTo>
                <a:cubicBezTo>
                  <a:pt x="609" y="518"/>
                  <a:pt x="618" y="490"/>
                  <a:pt x="618" y="490"/>
                </a:cubicBezTo>
                <a:cubicBezTo>
                  <a:pt x="616" y="402"/>
                  <a:pt x="615" y="314"/>
                  <a:pt x="611" y="226"/>
                </a:cubicBezTo>
                <a:cubicBezTo>
                  <a:pt x="611" y="219"/>
                  <a:pt x="606" y="212"/>
                  <a:pt x="604" y="205"/>
                </a:cubicBezTo>
                <a:cubicBezTo>
                  <a:pt x="592" y="155"/>
                  <a:pt x="581" y="109"/>
                  <a:pt x="569" y="59"/>
                </a:cubicBezTo>
                <a:cubicBezTo>
                  <a:pt x="565" y="45"/>
                  <a:pt x="555" y="18"/>
                  <a:pt x="555" y="18"/>
                </a:cubicBezTo>
                <a:cubicBezTo>
                  <a:pt x="530" y="88"/>
                  <a:pt x="559" y="0"/>
                  <a:pt x="542" y="184"/>
                </a:cubicBezTo>
                <a:cubicBezTo>
                  <a:pt x="541" y="196"/>
                  <a:pt x="516" y="321"/>
                  <a:pt x="500" y="337"/>
                </a:cubicBezTo>
                <a:cubicBezTo>
                  <a:pt x="475" y="362"/>
                  <a:pt x="450" y="390"/>
                  <a:pt x="430" y="420"/>
                </a:cubicBezTo>
                <a:cubicBezTo>
                  <a:pt x="403" y="410"/>
                  <a:pt x="405" y="395"/>
                  <a:pt x="389" y="372"/>
                </a:cubicBezTo>
                <a:cubicBezTo>
                  <a:pt x="376" y="332"/>
                  <a:pt x="355" y="336"/>
                  <a:pt x="313" y="330"/>
                </a:cubicBezTo>
                <a:cubicBezTo>
                  <a:pt x="279" y="319"/>
                  <a:pt x="293" y="302"/>
                  <a:pt x="257" y="302"/>
                </a:cubicBezTo>
              </a:path>
            </a:pathLst>
          </a:custGeom>
          <a:gradFill rotWithShape="1">
            <a:gsLst>
              <a:gs pos="0">
                <a:srgbClr val="FFF200"/>
              </a:gs>
              <a:gs pos="22500">
                <a:srgbClr val="FF7A00"/>
              </a:gs>
              <a:gs pos="35000">
                <a:srgbClr val="FF0300"/>
              </a:gs>
              <a:gs pos="50000">
                <a:srgbClr val="4D0808"/>
              </a:gs>
              <a:gs pos="65000">
                <a:srgbClr val="FF0300"/>
              </a:gs>
              <a:gs pos="77500">
                <a:srgbClr val="FF7A00"/>
              </a:gs>
              <a:gs pos="100000">
                <a:srgbClr val="FFF200"/>
              </a:gs>
            </a:gsLst>
            <a:lin ang="2700000" scaled="1"/>
          </a:gradFill>
          <a:ln w="9525">
            <a:solidFill>
              <a:srgbClr val="CC0000"/>
            </a:solidFill>
            <a:round/>
            <a:headEnd/>
            <a:tailEnd/>
          </a:ln>
          <a:effectLst/>
        </p:spPr>
        <p:txBody>
          <a:bodyPr/>
          <a:lstStyle/>
          <a:p>
            <a:endParaRPr lang="ru-RU"/>
          </a:p>
        </p:txBody>
      </p:sp>
      <p:sp>
        <p:nvSpPr>
          <p:cNvPr id="7" name="Freeform 103"/>
          <p:cNvSpPr>
            <a:spLocks/>
          </p:cNvSpPr>
          <p:nvPr/>
        </p:nvSpPr>
        <p:spPr bwMode="auto">
          <a:xfrm flipH="1">
            <a:off x="5724525" y="4508500"/>
            <a:ext cx="1152525" cy="1873250"/>
          </a:xfrm>
          <a:custGeom>
            <a:avLst/>
            <a:gdLst/>
            <a:ahLst/>
            <a:cxnLst>
              <a:cxn ang="0">
                <a:pos x="201" y="601"/>
              </a:cxn>
              <a:cxn ang="0">
                <a:pos x="146" y="677"/>
              </a:cxn>
              <a:cxn ang="0">
                <a:pos x="111" y="906"/>
              </a:cxn>
              <a:cxn ang="0">
                <a:pos x="132" y="968"/>
              </a:cxn>
              <a:cxn ang="0">
                <a:pos x="0" y="1302"/>
              </a:cxn>
              <a:cxn ang="0">
                <a:pos x="125" y="1489"/>
              </a:cxn>
              <a:cxn ang="0">
                <a:pos x="222" y="1628"/>
              </a:cxn>
              <a:cxn ang="0">
                <a:pos x="354" y="1891"/>
              </a:cxn>
              <a:cxn ang="0">
                <a:pos x="715" y="1815"/>
              </a:cxn>
              <a:cxn ang="0">
                <a:pos x="791" y="1662"/>
              </a:cxn>
              <a:cxn ang="0">
                <a:pos x="909" y="1475"/>
              </a:cxn>
              <a:cxn ang="0">
                <a:pos x="1041" y="1288"/>
              </a:cxn>
              <a:cxn ang="0">
                <a:pos x="1006" y="1170"/>
              </a:cxn>
              <a:cxn ang="0">
                <a:pos x="944" y="1003"/>
              </a:cxn>
              <a:cxn ang="0">
                <a:pos x="916" y="899"/>
              </a:cxn>
              <a:cxn ang="0">
                <a:pos x="944" y="614"/>
              </a:cxn>
              <a:cxn ang="0">
                <a:pos x="937" y="566"/>
              </a:cxn>
              <a:cxn ang="0">
                <a:pos x="868" y="656"/>
              </a:cxn>
              <a:cxn ang="0">
                <a:pos x="826" y="788"/>
              </a:cxn>
              <a:cxn ang="0">
                <a:pos x="805" y="871"/>
              </a:cxn>
              <a:cxn ang="0">
                <a:pos x="729" y="1253"/>
              </a:cxn>
              <a:cxn ang="0">
                <a:pos x="833" y="587"/>
              </a:cxn>
              <a:cxn ang="0">
                <a:pos x="958" y="406"/>
              </a:cxn>
              <a:cxn ang="0">
                <a:pos x="882" y="115"/>
              </a:cxn>
              <a:cxn ang="0">
                <a:pos x="805" y="288"/>
              </a:cxn>
              <a:cxn ang="0">
                <a:pos x="673" y="448"/>
              </a:cxn>
              <a:cxn ang="0">
                <a:pos x="611" y="698"/>
              </a:cxn>
              <a:cxn ang="0">
                <a:pos x="417" y="968"/>
              </a:cxn>
              <a:cxn ang="0">
                <a:pos x="548" y="614"/>
              </a:cxn>
              <a:cxn ang="0">
                <a:pos x="604" y="531"/>
              </a:cxn>
              <a:cxn ang="0">
                <a:pos x="611" y="226"/>
              </a:cxn>
              <a:cxn ang="0">
                <a:pos x="569" y="59"/>
              </a:cxn>
              <a:cxn ang="0">
                <a:pos x="542" y="184"/>
              </a:cxn>
              <a:cxn ang="0">
                <a:pos x="430" y="420"/>
              </a:cxn>
              <a:cxn ang="0">
                <a:pos x="313" y="330"/>
              </a:cxn>
            </a:cxnLst>
            <a:rect l="0" t="0" r="r" b="b"/>
            <a:pathLst>
              <a:path w="1041" h="1891">
                <a:moveTo>
                  <a:pt x="264" y="344"/>
                </a:moveTo>
                <a:cubicBezTo>
                  <a:pt x="258" y="479"/>
                  <a:pt x="272" y="513"/>
                  <a:pt x="201" y="601"/>
                </a:cubicBezTo>
                <a:cubicBezTo>
                  <a:pt x="183" y="663"/>
                  <a:pt x="213" y="577"/>
                  <a:pt x="174" y="635"/>
                </a:cubicBezTo>
                <a:cubicBezTo>
                  <a:pt x="138" y="689"/>
                  <a:pt x="199" y="642"/>
                  <a:pt x="146" y="677"/>
                </a:cubicBezTo>
                <a:cubicBezTo>
                  <a:pt x="133" y="716"/>
                  <a:pt x="103" y="743"/>
                  <a:pt x="90" y="781"/>
                </a:cubicBezTo>
                <a:cubicBezTo>
                  <a:pt x="95" y="826"/>
                  <a:pt x="99" y="863"/>
                  <a:pt x="111" y="906"/>
                </a:cubicBezTo>
                <a:cubicBezTo>
                  <a:pt x="115" y="920"/>
                  <a:pt x="120" y="934"/>
                  <a:pt x="125" y="948"/>
                </a:cubicBezTo>
                <a:cubicBezTo>
                  <a:pt x="127" y="955"/>
                  <a:pt x="132" y="968"/>
                  <a:pt x="132" y="968"/>
                </a:cubicBezTo>
                <a:cubicBezTo>
                  <a:pt x="138" y="1015"/>
                  <a:pt x="157" y="1069"/>
                  <a:pt x="132" y="1114"/>
                </a:cubicBezTo>
                <a:cubicBezTo>
                  <a:pt x="88" y="1194"/>
                  <a:pt x="25" y="1201"/>
                  <a:pt x="0" y="1302"/>
                </a:cubicBezTo>
                <a:cubicBezTo>
                  <a:pt x="6" y="1347"/>
                  <a:pt x="11" y="1387"/>
                  <a:pt x="49" y="1413"/>
                </a:cubicBezTo>
                <a:cubicBezTo>
                  <a:pt x="70" y="1443"/>
                  <a:pt x="94" y="1469"/>
                  <a:pt x="125" y="1489"/>
                </a:cubicBezTo>
                <a:cubicBezTo>
                  <a:pt x="148" y="1523"/>
                  <a:pt x="174" y="1550"/>
                  <a:pt x="195" y="1586"/>
                </a:cubicBezTo>
                <a:cubicBezTo>
                  <a:pt x="203" y="1600"/>
                  <a:pt x="222" y="1628"/>
                  <a:pt x="222" y="1628"/>
                </a:cubicBezTo>
                <a:cubicBezTo>
                  <a:pt x="237" y="1687"/>
                  <a:pt x="230" y="1838"/>
                  <a:pt x="271" y="1864"/>
                </a:cubicBezTo>
                <a:cubicBezTo>
                  <a:pt x="292" y="1877"/>
                  <a:pt x="329" y="1883"/>
                  <a:pt x="354" y="1891"/>
                </a:cubicBezTo>
                <a:cubicBezTo>
                  <a:pt x="462" y="1879"/>
                  <a:pt x="550" y="1875"/>
                  <a:pt x="666" y="1871"/>
                </a:cubicBezTo>
                <a:cubicBezTo>
                  <a:pt x="701" y="1848"/>
                  <a:pt x="682" y="1864"/>
                  <a:pt x="715" y="1815"/>
                </a:cubicBezTo>
                <a:cubicBezTo>
                  <a:pt x="724" y="1801"/>
                  <a:pt x="743" y="1773"/>
                  <a:pt x="743" y="1773"/>
                </a:cubicBezTo>
                <a:cubicBezTo>
                  <a:pt x="753" y="1734"/>
                  <a:pt x="775" y="1698"/>
                  <a:pt x="791" y="1662"/>
                </a:cubicBezTo>
                <a:cubicBezTo>
                  <a:pt x="810" y="1620"/>
                  <a:pt x="813" y="1571"/>
                  <a:pt x="854" y="1544"/>
                </a:cubicBezTo>
                <a:cubicBezTo>
                  <a:pt x="865" y="1511"/>
                  <a:pt x="876" y="1486"/>
                  <a:pt x="909" y="1475"/>
                </a:cubicBezTo>
                <a:cubicBezTo>
                  <a:pt x="918" y="1449"/>
                  <a:pt x="948" y="1421"/>
                  <a:pt x="972" y="1406"/>
                </a:cubicBezTo>
                <a:cubicBezTo>
                  <a:pt x="999" y="1370"/>
                  <a:pt x="1026" y="1330"/>
                  <a:pt x="1041" y="1288"/>
                </a:cubicBezTo>
                <a:cubicBezTo>
                  <a:pt x="1039" y="1262"/>
                  <a:pt x="1041" y="1236"/>
                  <a:pt x="1034" y="1211"/>
                </a:cubicBezTo>
                <a:cubicBezTo>
                  <a:pt x="1029" y="1195"/>
                  <a:pt x="1006" y="1170"/>
                  <a:pt x="1006" y="1170"/>
                </a:cubicBezTo>
                <a:cubicBezTo>
                  <a:pt x="1005" y="1165"/>
                  <a:pt x="995" y="1119"/>
                  <a:pt x="993" y="1114"/>
                </a:cubicBezTo>
                <a:cubicBezTo>
                  <a:pt x="973" y="1074"/>
                  <a:pt x="953" y="1048"/>
                  <a:pt x="944" y="1003"/>
                </a:cubicBezTo>
                <a:cubicBezTo>
                  <a:pt x="930" y="932"/>
                  <a:pt x="946" y="989"/>
                  <a:pt x="923" y="920"/>
                </a:cubicBezTo>
                <a:cubicBezTo>
                  <a:pt x="921" y="913"/>
                  <a:pt x="916" y="899"/>
                  <a:pt x="916" y="899"/>
                </a:cubicBezTo>
                <a:cubicBezTo>
                  <a:pt x="918" y="825"/>
                  <a:pt x="917" y="751"/>
                  <a:pt x="923" y="677"/>
                </a:cubicBezTo>
                <a:cubicBezTo>
                  <a:pt x="925" y="655"/>
                  <a:pt x="937" y="635"/>
                  <a:pt x="944" y="614"/>
                </a:cubicBezTo>
                <a:cubicBezTo>
                  <a:pt x="949" y="600"/>
                  <a:pt x="958" y="573"/>
                  <a:pt x="958" y="573"/>
                </a:cubicBezTo>
                <a:cubicBezTo>
                  <a:pt x="951" y="571"/>
                  <a:pt x="944" y="563"/>
                  <a:pt x="937" y="566"/>
                </a:cubicBezTo>
                <a:cubicBezTo>
                  <a:pt x="929" y="569"/>
                  <a:pt x="928" y="581"/>
                  <a:pt x="923" y="587"/>
                </a:cubicBezTo>
                <a:cubicBezTo>
                  <a:pt x="904" y="610"/>
                  <a:pt x="881" y="629"/>
                  <a:pt x="868" y="656"/>
                </a:cubicBezTo>
                <a:cubicBezTo>
                  <a:pt x="839" y="714"/>
                  <a:pt x="887" y="638"/>
                  <a:pt x="847" y="698"/>
                </a:cubicBezTo>
                <a:cubicBezTo>
                  <a:pt x="842" y="729"/>
                  <a:pt x="834" y="758"/>
                  <a:pt x="826" y="788"/>
                </a:cubicBezTo>
                <a:cubicBezTo>
                  <a:pt x="821" y="806"/>
                  <a:pt x="817" y="825"/>
                  <a:pt x="812" y="843"/>
                </a:cubicBezTo>
                <a:cubicBezTo>
                  <a:pt x="810" y="852"/>
                  <a:pt x="805" y="871"/>
                  <a:pt x="805" y="871"/>
                </a:cubicBezTo>
                <a:cubicBezTo>
                  <a:pt x="793" y="1018"/>
                  <a:pt x="781" y="1158"/>
                  <a:pt x="771" y="1308"/>
                </a:cubicBezTo>
                <a:cubicBezTo>
                  <a:pt x="757" y="1290"/>
                  <a:pt x="734" y="1276"/>
                  <a:pt x="729" y="1253"/>
                </a:cubicBezTo>
                <a:cubicBezTo>
                  <a:pt x="714" y="1177"/>
                  <a:pt x="722" y="1206"/>
                  <a:pt x="708" y="1163"/>
                </a:cubicBezTo>
                <a:cubicBezTo>
                  <a:pt x="690" y="917"/>
                  <a:pt x="663" y="753"/>
                  <a:pt x="833" y="587"/>
                </a:cubicBezTo>
                <a:cubicBezTo>
                  <a:pt x="861" y="559"/>
                  <a:pt x="882" y="526"/>
                  <a:pt x="916" y="503"/>
                </a:cubicBezTo>
                <a:cubicBezTo>
                  <a:pt x="928" y="469"/>
                  <a:pt x="947" y="440"/>
                  <a:pt x="958" y="406"/>
                </a:cubicBezTo>
                <a:cubicBezTo>
                  <a:pt x="956" y="351"/>
                  <a:pt x="957" y="295"/>
                  <a:pt x="951" y="240"/>
                </a:cubicBezTo>
                <a:cubicBezTo>
                  <a:pt x="946" y="186"/>
                  <a:pt x="909" y="158"/>
                  <a:pt x="882" y="115"/>
                </a:cubicBezTo>
                <a:cubicBezTo>
                  <a:pt x="876" y="139"/>
                  <a:pt x="862" y="232"/>
                  <a:pt x="847" y="247"/>
                </a:cubicBezTo>
                <a:cubicBezTo>
                  <a:pt x="833" y="261"/>
                  <a:pt x="805" y="288"/>
                  <a:pt x="805" y="288"/>
                </a:cubicBezTo>
                <a:cubicBezTo>
                  <a:pt x="789" y="337"/>
                  <a:pt x="749" y="370"/>
                  <a:pt x="708" y="399"/>
                </a:cubicBezTo>
                <a:cubicBezTo>
                  <a:pt x="697" y="416"/>
                  <a:pt x="683" y="431"/>
                  <a:pt x="673" y="448"/>
                </a:cubicBezTo>
                <a:cubicBezTo>
                  <a:pt x="660" y="470"/>
                  <a:pt x="654" y="495"/>
                  <a:pt x="639" y="517"/>
                </a:cubicBezTo>
                <a:cubicBezTo>
                  <a:pt x="624" y="576"/>
                  <a:pt x="631" y="640"/>
                  <a:pt x="611" y="698"/>
                </a:cubicBezTo>
                <a:cubicBezTo>
                  <a:pt x="572" y="812"/>
                  <a:pt x="518" y="923"/>
                  <a:pt x="451" y="1024"/>
                </a:cubicBezTo>
                <a:cubicBezTo>
                  <a:pt x="420" y="1014"/>
                  <a:pt x="425" y="999"/>
                  <a:pt x="417" y="968"/>
                </a:cubicBezTo>
                <a:cubicBezTo>
                  <a:pt x="419" y="926"/>
                  <a:pt x="419" y="884"/>
                  <a:pt x="424" y="843"/>
                </a:cubicBezTo>
                <a:cubicBezTo>
                  <a:pt x="433" y="764"/>
                  <a:pt x="494" y="670"/>
                  <a:pt x="548" y="614"/>
                </a:cubicBezTo>
                <a:cubicBezTo>
                  <a:pt x="562" y="574"/>
                  <a:pt x="544" y="612"/>
                  <a:pt x="576" y="580"/>
                </a:cubicBezTo>
                <a:cubicBezTo>
                  <a:pt x="584" y="572"/>
                  <a:pt x="600" y="540"/>
                  <a:pt x="604" y="531"/>
                </a:cubicBezTo>
                <a:cubicBezTo>
                  <a:pt x="609" y="518"/>
                  <a:pt x="618" y="490"/>
                  <a:pt x="618" y="490"/>
                </a:cubicBezTo>
                <a:cubicBezTo>
                  <a:pt x="616" y="402"/>
                  <a:pt x="615" y="314"/>
                  <a:pt x="611" y="226"/>
                </a:cubicBezTo>
                <a:cubicBezTo>
                  <a:pt x="611" y="219"/>
                  <a:pt x="606" y="212"/>
                  <a:pt x="604" y="205"/>
                </a:cubicBezTo>
                <a:cubicBezTo>
                  <a:pt x="592" y="155"/>
                  <a:pt x="581" y="109"/>
                  <a:pt x="569" y="59"/>
                </a:cubicBezTo>
                <a:cubicBezTo>
                  <a:pt x="565" y="45"/>
                  <a:pt x="555" y="18"/>
                  <a:pt x="555" y="18"/>
                </a:cubicBezTo>
                <a:cubicBezTo>
                  <a:pt x="530" y="88"/>
                  <a:pt x="559" y="0"/>
                  <a:pt x="542" y="184"/>
                </a:cubicBezTo>
                <a:cubicBezTo>
                  <a:pt x="541" y="196"/>
                  <a:pt x="516" y="321"/>
                  <a:pt x="500" y="337"/>
                </a:cubicBezTo>
                <a:cubicBezTo>
                  <a:pt x="475" y="362"/>
                  <a:pt x="450" y="390"/>
                  <a:pt x="430" y="420"/>
                </a:cubicBezTo>
                <a:cubicBezTo>
                  <a:pt x="403" y="410"/>
                  <a:pt x="405" y="395"/>
                  <a:pt x="389" y="372"/>
                </a:cubicBezTo>
                <a:cubicBezTo>
                  <a:pt x="376" y="332"/>
                  <a:pt x="355" y="336"/>
                  <a:pt x="313" y="330"/>
                </a:cubicBezTo>
                <a:cubicBezTo>
                  <a:pt x="279" y="319"/>
                  <a:pt x="293" y="302"/>
                  <a:pt x="257" y="302"/>
                </a:cubicBezTo>
              </a:path>
            </a:pathLst>
          </a:custGeom>
          <a:gradFill rotWithShape="1">
            <a:gsLst>
              <a:gs pos="0">
                <a:srgbClr val="FFF200"/>
              </a:gs>
              <a:gs pos="22500">
                <a:srgbClr val="FF7A00"/>
              </a:gs>
              <a:gs pos="35000">
                <a:srgbClr val="FF0300"/>
              </a:gs>
              <a:gs pos="50000">
                <a:srgbClr val="4D0808"/>
              </a:gs>
              <a:gs pos="65000">
                <a:srgbClr val="FF0300"/>
              </a:gs>
              <a:gs pos="77500">
                <a:srgbClr val="FF7A00"/>
              </a:gs>
              <a:gs pos="100000">
                <a:srgbClr val="FFF200"/>
              </a:gs>
            </a:gsLst>
            <a:lin ang="2700000" scaled="1"/>
          </a:gradFill>
          <a:ln w="9525">
            <a:solidFill>
              <a:srgbClr val="CC0000"/>
            </a:solidFill>
            <a:round/>
            <a:headEnd/>
            <a:tailEnd/>
          </a:ln>
          <a:effectLst/>
        </p:spPr>
        <p:txBody>
          <a:bodyPr/>
          <a:lstStyle/>
          <a:p>
            <a:endParaRPr lang="ru-RU"/>
          </a:p>
        </p:txBody>
      </p:sp>
      <p:sp>
        <p:nvSpPr>
          <p:cNvPr id="8" name="Freeform 78"/>
          <p:cNvSpPr>
            <a:spLocks/>
          </p:cNvSpPr>
          <p:nvPr/>
        </p:nvSpPr>
        <p:spPr bwMode="auto">
          <a:xfrm rot="425110" flipH="1">
            <a:off x="463550" y="844550"/>
            <a:ext cx="3203575" cy="5586413"/>
          </a:xfrm>
          <a:custGeom>
            <a:avLst/>
            <a:gdLst/>
            <a:ahLst/>
            <a:cxnLst>
              <a:cxn ang="0">
                <a:pos x="201" y="601"/>
              </a:cxn>
              <a:cxn ang="0">
                <a:pos x="146" y="677"/>
              </a:cxn>
              <a:cxn ang="0">
                <a:pos x="111" y="906"/>
              </a:cxn>
              <a:cxn ang="0">
                <a:pos x="132" y="968"/>
              </a:cxn>
              <a:cxn ang="0">
                <a:pos x="0" y="1302"/>
              </a:cxn>
              <a:cxn ang="0">
                <a:pos x="125" y="1489"/>
              </a:cxn>
              <a:cxn ang="0">
                <a:pos x="222" y="1628"/>
              </a:cxn>
              <a:cxn ang="0">
                <a:pos x="354" y="1891"/>
              </a:cxn>
              <a:cxn ang="0">
                <a:pos x="715" y="1815"/>
              </a:cxn>
              <a:cxn ang="0">
                <a:pos x="791" y="1662"/>
              </a:cxn>
              <a:cxn ang="0">
                <a:pos x="909" y="1475"/>
              </a:cxn>
              <a:cxn ang="0">
                <a:pos x="1041" y="1288"/>
              </a:cxn>
              <a:cxn ang="0">
                <a:pos x="1006" y="1170"/>
              </a:cxn>
              <a:cxn ang="0">
                <a:pos x="944" y="1003"/>
              </a:cxn>
              <a:cxn ang="0">
                <a:pos x="916" y="899"/>
              </a:cxn>
              <a:cxn ang="0">
                <a:pos x="944" y="614"/>
              </a:cxn>
              <a:cxn ang="0">
                <a:pos x="937" y="566"/>
              </a:cxn>
              <a:cxn ang="0">
                <a:pos x="868" y="656"/>
              </a:cxn>
              <a:cxn ang="0">
                <a:pos x="826" y="788"/>
              </a:cxn>
              <a:cxn ang="0">
                <a:pos x="805" y="871"/>
              </a:cxn>
              <a:cxn ang="0">
                <a:pos x="729" y="1253"/>
              </a:cxn>
              <a:cxn ang="0">
                <a:pos x="833" y="587"/>
              </a:cxn>
              <a:cxn ang="0">
                <a:pos x="958" y="406"/>
              </a:cxn>
              <a:cxn ang="0">
                <a:pos x="882" y="115"/>
              </a:cxn>
              <a:cxn ang="0">
                <a:pos x="805" y="288"/>
              </a:cxn>
              <a:cxn ang="0">
                <a:pos x="673" y="448"/>
              </a:cxn>
              <a:cxn ang="0">
                <a:pos x="611" y="698"/>
              </a:cxn>
              <a:cxn ang="0">
                <a:pos x="417" y="968"/>
              </a:cxn>
              <a:cxn ang="0">
                <a:pos x="548" y="614"/>
              </a:cxn>
              <a:cxn ang="0">
                <a:pos x="604" y="531"/>
              </a:cxn>
              <a:cxn ang="0">
                <a:pos x="611" y="226"/>
              </a:cxn>
              <a:cxn ang="0">
                <a:pos x="569" y="59"/>
              </a:cxn>
              <a:cxn ang="0">
                <a:pos x="542" y="184"/>
              </a:cxn>
              <a:cxn ang="0">
                <a:pos x="430" y="420"/>
              </a:cxn>
              <a:cxn ang="0">
                <a:pos x="313" y="330"/>
              </a:cxn>
            </a:cxnLst>
            <a:rect l="0" t="0" r="r" b="b"/>
            <a:pathLst>
              <a:path w="1041" h="1891">
                <a:moveTo>
                  <a:pt x="264" y="344"/>
                </a:moveTo>
                <a:cubicBezTo>
                  <a:pt x="258" y="479"/>
                  <a:pt x="272" y="513"/>
                  <a:pt x="201" y="601"/>
                </a:cubicBezTo>
                <a:cubicBezTo>
                  <a:pt x="183" y="663"/>
                  <a:pt x="213" y="577"/>
                  <a:pt x="174" y="635"/>
                </a:cubicBezTo>
                <a:cubicBezTo>
                  <a:pt x="138" y="689"/>
                  <a:pt x="199" y="642"/>
                  <a:pt x="146" y="677"/>
                </a:cubicBezTo>
                <a:cubicBezTo>
                  <a:pt x="133" y="716"/>
                  <a:pt x="103" y="743"/>
                  <a:pt x="90" y="781"/>
                </a:cubicBezTo>
                <a:cubicBezTo>
                  <a:pt x="95" y="826"/>
                  <a:pt x="99" y="863"/>
                  <a:pt x="111" y="906"/>
                </a:cubicBezTo>
                <a:cubicBezTo>
                  <a:pt x="115" y="920"/>
                  <a:pt x="120" y="934"/>
                  <a:pt x="125" y="948"/>
                </a:cubicBezTo>
                <a:cubicBezTo>
                  <a:pt x="127" y="955"/>
                  <a:pt x="132" y="968"/>
                  <a:pt x="132" y="968"/>
                </a:cubicBezTo>
                <a:cubicBezTo>
                  <a:pt x="138" y="1015"/>
                  <a:pt x="157" y="1069"/>
                  <a:pt x="132" y="1114"/>
                </a:cubicBezTo>
                <a:cubicBezTo>
                  <a:pt x="88" y="1194"/>
                  <a:pt x="25" y="1201"/>
                  <a:pt x="0" y="1302"/>
                </a:cubicBezTo>
                <a:cubicBezTo>
                  <a:pt x="6" y="1347"/>
                  <a:pt x="11" y="1387"/>
                  <a:pt x="49" y="1413"/>
                </a:cubicBezTo>
                <a:cubicBezTo>
                  <a:pt x="70" y="1443"/>
                  <a:pt x="94" y="1469"/>
                  <a:pt x="125" y="1489"/>
                </a:cubicBezTo>
                <a:cubicBezTo>
                  <a:pt x="148" y="1523"/>
                  <a:pt x="174" y="1550"/>
                  <a:pt x="195" y="1586"/>
                </a:cubicBezTo>
                <a:cubicBezTo>
                  <a:pt x="203" y="1600"/>
                  <a:pt x="222" y="1628"/>
                  <a:pt x="222" y="1628"/>
                </a:cubicBezTo>
                <a:cubicBezTo>
                  <a:pt x="237" y="1687"/>
                  <a:pt x="230" y="1838"/>
                  <a:pt x="271" y="1864"/>
                </a:cubicBezTo>
                <a:cubicBezTo>
                  <a:pt x="292" y="1877"/>
                  <a:pt x="329" y="1883"/>
                  <a:pt x="354" y="1891"/>
                </a:cubicBezTo>
                <a:cubicBezTo>
                  <a:pt x="462" y="1879"/>
                  <a:pt x="550" y="1875"/>
                  <a:pt x="666" y="1871"/>
                </a:cubicBezTo>
                <a:cubicBezTo>
                  <a:pt x="701" y="1848"/>
                  <a:pt x="682" y="1864"/>
                  <a:pt x="715" y="1815"/>
                </a:cubicBezTo>
                <a:cubicBezTo>
                  <a:pt x="724" y="1801"/>
                  <a:pt x="743" y="1773"/>
                  <a:pt x="743" y="1773"/>
                </a:cubicBezTo>
                <a:cubicBezTo>
                  <a:pt x="753" y="1734"/>
                  <a:pt x="775" y="1698"/>
                  <a:pt x="791" y="1662"/>
                </a:cubicBezTo>
                <a:cubicBezTo>
                  <a:pt x="810" y="1620"/>
                  <a:pt x="813" y="1571"/>
                  <a:pt x="854" y="1544"/>
                </a:cubicBezTo>
                <a:cubicBezTo>
                  <a:pt x="865" y="1511"/>
                  <a:pt x="876" y="1486"/>
                  <a:pt x="909" y="1475"/>
                </a:cubicBezTo>
                <a:cubicBezTo>
                  <a:pt x="918" y="1449"/>
                  <a:pt x="948" y="1421"/>
                  <a:pt x="972" y="1406"/>
                </a:cubicBezTo>
                <a:cubicBezTo>
                  <a:pt x="999" y="1370"/>
                  <a:pt x="1026" y="1330"/>
                  <a:pt x="1041" y="1288"/>
                </a:cubicBezTo>
                <a:cubicBezTo>
                  <a:pt x="1039" y="1262"/>
                  <a:pt x="1041" y="1236"/>
                  <a:pt x="1034" y="1211"/>
                </a:cubicBezTo>
                <a:cubicBezTo>
                  <a:pt x="1029" y="1195"/>
                  <a:pt x="1006" y="1170"/>
                  <a:pt x="1006" y="1170"/>
                </a:cubicBezTo>
                <a:cubicBezTo>
                  <a:pt x="1005" y="1165"/>
                  <a:pt x="995" y="1119"/>
                  <a:pt x="993" y="1114"/>
                </a:cubicBezTo>
                <a:cubicBezTo>
                  <a:pt x="973" y="1074"/>
                  <a:pt x="953" y="1048"/>
                  <a:pt x="944" y="1003"/>
                </a:cubicBezTo>
                <a:cubicBezTo>
                  <a:pt x="930" y="932"/>
                  <a:pt x="946" y="989"/>
                  <a:pt x="923" y="920"/>
                </a:cubicBezTo>
                <a:cubicBezTo>
                  <a:pt x="921" y="913"/>
                  <a:pt x="916" y="899"/>
                  <a:pt x="916" y="899"/>
                </a:cubicBezTo>
                <a:cubicBezTo>
                  <a:pt x="918" y="825"/>
                  <a:pt x="917" y="751"/>
                  <a:pt x="923" y="677"/>
                </a:cubicBezTo>
                <a:cubicBezTo>
                  <a:pt x="925" y="655"/>
                  <a:pt x="937" y="635"/>
                  <a:pt x="944" y="614"/>
                </a:cubicBezTo>
                <a:cubicBezTo>
                  <a:pt x="949" y="600"/>
                  <a:pt x="958" y="573"/>
                  <a:pt x="958" y="573"/>
                </a:cubicBezTo>
                <a:cubicBezTo>
                  <a:pt x="951" y="571"/>
                  <a:pt x="944" y="563"/>
                  <a:pt x="937" y="566"/>
                </a:cubicBezTo>
                <a:cubicBezTo>
                  <a:pt x="929" y="569"/>
                  <a:pt x="928" y="581"/>
                  <a:pt x="923" y="587"/>
                </a:cubicBezTo>
                <a:cubicBezTo>
                  <a:pt x="904" y="610"/>
                  <a:pt x="881" y="629"/>
                  <a:pt x="868" y="656"/>
                </a:cubicBezTo>
                <a:cubicBezTo>
                  <a:pt x="839" y="714"/>
                  <a:pt x="887" y="638"/>
                  <a:pt x="847" y="698"/>
                </a:cubicBezTo>
                <a:cubicBezTo>
                  <a:pt x="842" y="729"/>
                  <a:pt x="834" y="758"/>
                  <a:pt x="826" y="788"/>
                </a:cubicBezTo>
                <a:cubicBezTo>
                  <a:pt x="821" y="806"/>
                  <a:pt x="817" y="825"/>
                  <a:pt x="812" y="843"/>
                </a:cubicBezTo>
                <a:cubicBezTo>
                  <a:pt x="810" y="852"/>
                  <a:pt x="805" y="871"/>
                  <a:pt x="805" y="871"/>
                </a:cubicBezTo>
                <a:cubicBezTo>
                  <a:pt x="793" y="1018"/>
                  <a:pt x="781" y="1158"/>
                  <a:pt x="771" y="1308"/>
                </a:cubicBezTo>
                <a:cubicBezTo>
                  <a:pt x="757" y="1290"/>
                  <a:pt x="734" y="1276"/>
                  <a:pt x="729" y="1253"/>
                </a:cubicBezTo>
                <a:cubicBezTo>
                  <a:pt x="714" y="1177"/>
                  <a:pt x="722" y="1206"/>
                  <a:pt x="708" y="1163"/>
                </a:cubicBezTo>
                <a:cubicBezTo>
                  <a:pt x="690" y="917"/>
                  <a:pt x="663" y="753"/>
                  <a:pt x="833" y="587"/>
                </a:cubicBezTo>
                <a:cubicBezTo>
                  <a:pt x="861" y="559"/>
                  <a:pt x="882" y="526"/>
                  <a:pt x="916" y="503"/>
                </a:cubicBezTo>
                <a:cubicBezTo>
                  <a:pt x="928" y="469"/>
                  <a:pt x="947" y="440"/>
                  <a:pt x="958" y="406"/>
                </a:cubicBezTo>
                <a:cubicBezTo>
                  <a:pt x="956" y="351"/>
                  <a:pt x="957" y="295"/>
                  <a:pt x="951" y="240"/>
                </a:cubicBezTo>
                <a:cubicBezTo>
                  <a:pt x="946" y="186"/>
                  <a:pt x="909" y="158"/>
                  <a:pt x="882" y="115"/>
                </a:cubicBezTo>
                <a:cubicBezTo>
                  <a:pt x="876" y="139"/>
                  <a:pt x="862" y="232"/>
                  <a:pt x="847" y="247"/>
                </a:cubicBezTo>
                <a:cubicBezTo>
                  <a:pt x="833" y="261"/>
                  <a:pt x="805" y="288"/>
                  <a:pt x="805" y="288"/>
                </a:cubicBezTo>
                <a:cubicBezTo>
                  <a:pt x="789" y="337"/>
                  <a:pt x="749" y="370"/>
                  <a:pt x="708" y="399"/>
                </a:cubicBezTo>
                <a:cubicBezTo>
                  <a:pt x="697" y="416"/>
                  <a:pt x="683" y="431"/>
                  <a:pt x="673" y="448"/>
                </a:cubicBezTo>
                <a:cubicBezTo>
                  <a:pt x="660" y="470"/>
                  <a:pt x="654" y="495"/>
                  <a:pt x="639" y="517"/>
                </a:cubicBezTo>
                <a:cubicBezTo>
                  <a:pt x="624" y="576"/>
                  <a:pt x="631" y="640"/>
                  <a:pt x="611" y="698"/>
                </a:cubicBezTo>
                <a:cubicBezTo>
                  <a:pt x="572" y="812"/>
                  <a:pt x="518" y="923"/>
                  <a:pt x="451" y="1024"/>
                </a:cubicBezTo>
                <a:cubicBezTo>
                  <a:pt x="420" y="1014"/>
                  <a:pt x="425" y="999"/>
                  <a:pt x="417" y="968"/>
                </a:cubicBezTo>
                <a:cubicBezTo>
                  <a:pt x="419" y="926"/>
                  <a:pt x="419" y="884"/>
                  <a:pt x="424" y="843"/>
                </a:cubicBezTo>
                <a:cubicBezTo>
                  <a:pt x="433" y="764"/>
                  <a:pt x="494" y="670"/>
                  <a:pt x="548" y="614"/>
                </a:cubicBezTo>
                <a:cubicBezTo>
                  <a:pt x="562" y="574"/>
                  <a:pt x="544" y="612"/>
                  <a:pt x="576" y="580"/>
                </a:cubicBezTo>
                <a:cubicBezTo>
                  <a:pt x="584" y="572"/>
                  <a:pt x="600" y="540"/>
                  <a:pt x="604" y="531"/>
                </a:cubicBezTo>
                <a:cubicBezTo>
                  <a:pt x="609" y="518"/>
                  <a:pt x="618" y="490"/>
                  <a:pt x="618" y="490"/>
                </a:cubicBezTo>
                <a:cubicBezTo>
                  <a:pt x="616" y="402"/>
                  <a:pt x="615" y="314"/>
                  <a:pt x="611" y="226"/>
                </a:cubicBezTo>
                <a:cubicBezTo>
                  <a:pt x="611" y="219"/>
                  <a:pt x="606" y="212"/>
                  <a:pt x="604" y="205"/>
                </a:cubicBezTo>
                <a:cubicBezTo>
                  <a:pt x="592" y="155"/>
                  <a:pt x="581" y="109"/>
                  <a:pt x="569" y="59"/>
                </a:cubicBezTo>
                <a:cubicBezTo>
                  <a:pt x="565" y="45"/>
                  <a:pt x="555" y="18"/>
                  <a:pt x="555" y="18"/>
                </a:cubicBezTo>
                <a:cubicBezTo>
                  <a:pt x="530" y="88"/>
                  <a:pt x="559" y="0"/>
                  <a:pt x="542" y="184"/>
                </a:cubicBezTo>
                <a:cubicBezTo>
                  <a:pt x="541" y="196"/>
                  <a:pt x="516" y="321"/>
                  <a:pt x="500" y="337"/>
                </a:cubicBezTo>
                <a:cubicBezTo>
                  <a:pt x="475" y="362"/>
                  <a:pt x="450" y="390"/>
                  <a:pt x="430" y="420"/>
                </a:cubicBezTo>
                <a:cubicBezTo>
                  <a:pt x="403" y="410"/>
                  <a:pt x="405" y="395"/>
                  <a:pt x="389" y="372"/>
                </a:cubicBezTo>
                <a:cubicBezTo>
                  <a:pt x="376" y="332"/>
                  <a:pt x="355" y="336"/>
                  <a:pt x="313" y="330"/>
                </a:cubicBezTo>
                <a:cubicBezTo>
                  <a:pt x="279" y="319"/>
                  <a:pt x="293" y="302"/>
                  <a:pt x="257" y="302"/>
                </a:cubicBezTo>
              </a:path>
            </a:pathLst>
          </a:custGeom>
          <a:gradFill rotWithShape="1">
            <a:gsLst>
              <a:gs pos="0">
                <a:srgbClr val="FFF200"/>
              </a:gs>
              <a:gs pos="22500">
                <a:srgbClr val="FF7A00"/>
              </a:gs>
              <a:gs pos="35000">
                <a:srgbClr val="FF0300"/>
              </a:gs>
              <a:gs pos="50000">
                <a:srgbClr val="4D0808"/>
              </a:gs>
              <a:gs pos="65000">
                <a:srgbClr val="FF0300"/>
              </a:gs>
              <a:gs pos="77500">
                <a:srgbClr val="FF7A00"/>
              </a:gs>
              <a:gs pos="100000">
                <a:srgbClr val="FFF200"/>
              </a:gs>
            </a:gsLst>
            <a:lin ang="18900000" scaled="1"/>
          </a:gradFill>
          <a:ln w="9525">
            <a:solidFill>
              <a:srgbClr val="CC0000"/>
            </a:solidFill>
            <a:round/>
            <a:headEnd/>
            <a:tailEnd/>
          </a:ln>
          <a:effectLst/>
        </p:spPr>
        <p:txBody>
          <a:bodyPr/>
          <a:lstStyle/>
          <a:p>
            <a:endParaRPr lang="ru-RU"/>
          </a:p>
        </p:txBody>
      </p:sp>
      <p:sp>
        <p:nvSpPr>
          <p:cNvPr id="9" name="Freeform 83"/>
          <p:cNvSpPr>
            <a:spLocks/>
          </p:cNvSpPr>
          <p:nvPr/>
        </p:nvSpPr>
        <p:spPr bwMode="auto">
          <a:xfrm>
            <a:off x="5940425" y="2133600"/>
            <a:ext cx="2952750" cy="4248150"/>
          </a:xfrm>
          <a:custGeom>
            <a:avLst/>
            <a:gdLst/>
            <a:ahLst/>
            <a:cxnLst>
              <a:cxn ang="0">
                <a:pos x="201" y="601"/>
              </a:cxn>
              <a:cxn ang="0">
                <a:pos x="146" y="677"/>
              </a:cxn>
              <a:cxn ang="0">
                <a:pos x="111" y="906"/>
              </a:cxn>
              <a:cxn ang="0">
                <a:pos x="132" y="968"/>
              </a:cxn>
              <a:cxn ang="0">
                <a:pos x="0" y="1302"/>
              </a:cxn>
              <a:cxn ang="0">
                <a:pos x="125" y="1489"/>
              </a:cxn>
              <a:cxn ang="0">
                <a:pos x="222" y="1628"/>
              </a:cxn>
              <a:cxn ang="0">
                <a:pos x="354" y="1891"/>
              </a:cxn>
              <a:cxn ang="0">
                <a:pos x="715" y="1815"/>
              </a:cxn>
              <a:cxn ang="0">
                <a:pos x="791" y="1662"/>
              </a:cxn>
              <a:cxn ang="0">
                <a:pos x="909" y="1475"/>
              </a:cxn>
              <a:cxn ang="0">
                <a:pos x="1041" y="1288"/>
              </a:cxn>
              <a:cxn ang="0">
                <a:pos x="1006" y="1170"/>
              </a:cxn>
              <a:cxn ang="0">
                <a:pos x="944" y="1003"/>
              </a:cxn>
              <a:cxn ang="0">
                <a:pos x="916" y="899"/>
              </a:cxn>
              <a:cxn ang="0">
                <a:pos x="944" y="614"/>
              </a:cxn>
              <a:cxn ang="0">
                <a:pos x="937" y="566"/>
              </a:cxn>
              <a:cxn ang="0">
                <a:pos x="868" y="656"/>
              </a:cxn>
              <a:cxn ang="0">
                <a:pos x="826" y="788"/>
              </a:cxn>
              <a:cxn ang="0">
                <a:pos x="805" y="871"/>
              </a:cxn>
              <a:cxn ang="0">
                <a:pos x="729" y="1253"/>
              </a:cxn>
              <a:cxn ang="0">
                <a:pos x="833" y="587"/>
              </a:cxn>
              <a:cxn ang="0">
                <a:pos x="958" y="406"/>
              </a:cxn>
              <a:cxn ang="0">
                <a:pos x="882" y="115"/>
              </a:cxn>
              <a:cxn ang="0">
                <a:pos x="805" y="288"/>
              </a:cxn>
              <a:cxn ang="0">
                <a:pos x="673" y="448"/>
              </a:cxn>
              <a:cxn ang="0">
                <a:pos x="611" y="698"/>
              </a:cxn>
              <a:cxn ang="0">
                <a:pos x="417" y="968"/>
              </a:cxn>
              <a:cxn ang="0">
                <a:pos x="548" y="614"/>
              </a:cxn>
              <a:cxn ang="0">
                <a:pos x="604" y="531"/>
              </a:cxn>
              <a:cxn ang="0">
                <a:pos x="611" y="226"/>
              </a:cxn>
              <a:cxn ang="0">
                <a:pos x="569" y="59"/>
              </a:cxn>
              <a:cxn ang="0">
                <a:pos x="542" y="184"/>
              </a:cxn>
              <a:cxn ang="0">
                <a:pos x="430" y="420"/>
              </a:cxn>
              <a:cxn ang="0">
                <a:pos x="313" y="330"/>
              </a:cxn>
            </a:cxnLst>
            <a:rect l="0" t="0" r="r" b="b"/>
            <a:pathLst>
              <a:path w="1041" h="1891">
                <a:moveTo>
                  <a:pt x="264" y="344"/>
                </a:moveTo>
                <a:cubicBezTo>
                  <a:pt x="258" y="479"/>
                  <a:pt x="272" y="513"/>
                  <a:pt x="201" y="601"/>
                </a:cubicBezTo>
                <a:cubicBezTo>
                  <a:pt x="183" y="663"/>
                  <a:pt x="213" y="577"/>
                  <a:pt x="174" y="635"/>
                </a:cubicBezTo>
                <a:cubicBezTo>
                  <a:pt x="138" y="689"/>
                  <a:pt x="199" y="642"/>
                  <a:pt x="146" y="677"/>
                </a:cubicBezTo>
                <a:cubicBezTo>
                  <a:pt x="133" y="716"/>
                  <a:pt x="103" y="743"/>
                  <a:pt x="90" y="781"/>
                </a:cubicBezTo>
                <a:cubicBezTo>
                  <a:pt x="95" y="826"/>
                  <a:pt x="99" y="863"/>
                  <a:pt x="111" y="906"/>
                </a:cubicBezTo>
                <a:cubicBezTo>
                  <a:pt x="115" y="920"/>
                  <a:pt x="120" y="934"/>
                  <a:pt x="125" y="948"/>
                </a:cubicBezTo>
                <a:cubicBezTo>
                  <a:pt x="127" y="955"/>
                  <a:pt x="132" y="968"/>
                  <a:pt x="132" y="968"/>
                </a:cubicBezTo>
                <a:cubicBezTo>
                  <a:pt x="138" y="1015"/>
                  <a:pt x="157" y="1069"/>
                  <a:pt x="132" y="1114"/>
                </a:cubicBezTo>
                <a:cubicBezTo>
                  <a:pt x="88" y="1194"/>
                  <a:pt x="25" y="1201"/>
                  <a:pt x="0" y="1302"/>
                </a:cubicBezTo>
                <a:cubicBezTo>
                  <a:pt x="6" y="1347"/>
                  <a:pt x="11" y="1387"/>
                  <a:pt x="49" y="1413"/>
                </a:cubicBezTo>
                <a:cubicBezTo>
                  <a:pt x="70" y="1443"/>
                  <a:pt x="94" y="1469"/>
                  <a:pt x="125" y="1489"/>
                </a:cubicBezTo>
                <a:cubicBezTo>
                  <a:pt x="148" y="1523"/>
                  <a:pt x="174" y="1550"/>
                  <a:pt x="195" y="1586"/>
                </a:cubicBezTo>
                <a:cubicBezTo>
                  <a:pt x="203" y="1600"/>
                  <a:pt x="222" y="1628"/>
                  <a:pt x="222" y="1628"/>
                </a:cubicBezTo>
                <a:cubicBezTo>
                  <a:pt x="237" y="1687"/>
                  <a:pt x="230" y="1838"/>
                  <a:pt x="271" y="1864"/>
                </a:cubicBezTo>
                <a:cubicBezTo>
                  <a:pt x="292" y="1877"/>
                  <a:pt x="329" y="1883"/>
                  <a:pt x="354" y="1891"/>
                </a:cubicBezTo>
                <a:cubicBezTo>
                  <a:pt x="462" y="1879"/>
                  <a:pt x="550" y="1875"/>
                  <a:pt x="666" y="1871"/>
                </a:cubicBezTo>
                <a:cubicBezTo>
                  <a:pt x="701" y="1848"/>
                  <a:pt x="682" y="1864"/>
                  <a:pt x="715" y="1815"/>
                </a:cubicBezTo>
                <a:cubicBezTo>
                  <a:pt x="724" y="1801"/>
                  <a:pt x="743" y="1773"/>
                  <a:pt x="743" y="1773"/>
                </a:cubicBezTo>
                <a:cubicBezTo>
                  <a:pt x="753" y="1734"/>
                  <a:pt x="775" y="1698"/>
                  <a:pt x="791" y="1662"/>
                </a:cubicBezTo>
                <a:cubicBezTo>
                  <a:pt x="810" y="1620"/>
                  <a:pt x="813" y="1571"/>
                  <a:pt x="854" y="1544"/>
                </a:cubicBezTo>
                <a:cubicBezTo>
                  <a:pt x="865" y="1511"/>
                  <a:pt x="876" y="1486"/>
                  <a:pt x="909" y="1475"/>
                </a:cubicBezTo>
                <a:cubicBezTo>
                  <a:pt x="918" y="1449"/>
                  <a:pt x="948" y="1421"/>
                  <a:pt x="972" y="1406"/>
                </a:cubicBezTo>
                <a:cubicBezTo>
                  <a:pt x="999" y="1370"/>
                  <a:pt x="1026" y="1330"/>
                  <a:pt x="1041" y="1288"/>
                </a:cubicBezTo>
                <a:cubicBezTo>
                  <a:pt x="1039" y="1262"/>
                  <a:pt x="1041" y="1236"/>
                  <a:pt x="1034" y="1211"/>
                </a:cubicBezTo>
                <a:cubicBezTo>
                  <a:pt x="1029" y="1195"/>
                  <a:pt x="1006" y="1170"/>
                  <a:pt x="1006" y="1170"/>
                </a:cubicBezTo>
                <a:cubicBezTo>
                  <a:pt x="1005" y="1165"/>
                  <a:pt x="995" y="1119"/>
                  <a:pt x="993" y="1114"/>
                </a:cubicBezTo>
                <a:cubicBezTo>
                  <a:pt x="973" y="1074"/>
                  <a:pt x="953" y="1048"/>
                  <a:pt x="944" y="1003"/>
                </a:cubicBezTo>
                <a:cubicBezTo>
                  <a:pt x="930" y="932"/>
                  <a:pt x="946" y="989"/>
                  <a:pt x="923" y="920"/>
                </a:cubicBezTo>
                <a:cubicBezTo>
                  <a:pt x="921" y="913"/>
                  <a:pt x="916" y="899"/>
                  <a:pt x="916" y="899"/>
                </a:cubicBezTo>
                <a:cubicBezTo>
                  <a:pt x="918" y="825"/>
                  <a:pt x="917" y="751"/>
                  <a:pt x="923" y="677"/>
                </a:cubicBezTo>
                <a:cubicBezTo>
                  <a:pt x="925" y="655"/>
                  <a:pt x="937" y="635"/>
                  <a:pt x="944" y="614"/>
                </a:cubicBezTo>
                <a:cubicBezTo>
                  <a:pt x="949" y="600"/>
                  <a:pt x="958" y="573"/>
                  <a:pt x="958" y="573"/>
                </a:cubicBezTo>
                <a:cubicBezTo>
                  <a:pt x="951" y="571"/>
                  <a:pt x="944" y="563"/>
                  <a:pt x="937" y="566"/>
                </a:cubicBezTo>
                <a:cubicBezTo>
                  <a:pt x="929" y="569"/>
                  <a:pt x="928" y="581"/>
                  <a:pt x="923" y="587"/>
                </a:cubicBezTo>
                <a:cubicBezTo>
                  <a:pt x="904" y="610"/>
                  <a:pt x="881" y="629"/>
                  <a:pt x="868" y="656"/>
                </a:cubicBezTo>
                <a:cubicBezTo>
                  <a:pt x="839" y="714"/>
                  <a:pt x="887" y="638"/>
                  <a:pt x="847" y="698"/>
                </a:cubicBezTo>
                <a:cubicBezTo>
                  <a:pt x="842" y="729"/>
                  <a:pt x="834" y="758"/>
                  <a:pt x="826" y="788"/>
                </a:cubicBezTo>
                <a:cubicBezTo>
                  <a:pt x="821" y="806"/>
                  <a:pt x="817" y="825"/>
                  <a:pt x="812" y="843"/>
                </a:cubicBezTo>
                <a:cubicBezTo>
                  <a:pt x="810" y="852"/>
                  <a:pt x="805" y="871"/>
                  <a:pt x="805" y="871"/>
                </a:cubicBezTo>
                <a:cubicBezTo>
                  <a:pt x="793" y="1018"/>
                  <a:pt x="781" y="1158"/>
                  <a:pt x="771" y="1308"/>
                </a:cubicBezTo>
                <a:cubicBezTo>
                  <a:pt x="757" y="1290"/>
                  <a:pt x="734" y="1276"/>
                  <a:pt x="729" y="1253"/>
                </a:cubicBezTo>
                <a:cubicBezTo>
                  <a:pt x="714" y="1177"/>
                  <a:pt x="722" y="1206"/>
                  <a:pt x="708" y="1163"/>
                </a:cubicBezTo>
                <a:cubicBezTo>
                  <a:pt x="690" y="917"/>
                  <a:pt x="663" y="753"/>
                  <a:pt x="833" y="587"/>
                </a:cubicBezTo>
                <a:cubicBezTo>
                  <a:pt x="861" y="559"/>
                  <a:pt x="882" y="526"/>
                  <a:pt x="916" y="503"/>
                </a:cubicBezTo>
                <a:cubicBezTo>
                  <a:pt x="928" y="469"/>
                  <a:pt x="947" y="440"/>
                  <a:pt x="958" y="406"/>
                </a:cubicBezTo>
                <a:cubicBezTo>
                  <a:pt x="956" y="351"/>
                  <a:pt x="957" y="295"/>
                  <a:pt x="951" y="240"/>
                </a:cubicBezTo>
                <a:cubicBezTo>
                  <a:pt x="946" y="186"/>
                  <a:pt x="909" y="158"/>
                  <a:pt x="882" y="115"/>
                </a:cubicBezTo>
                <a:cubicBezTo>
                  <a:pt x="876" y="139"/>
                  <a:pt x="862" y="232"/>
                  <a:pt x="847" y="247"/>
                </a:cubicBezTo>
                <a:cubicBezTo>
                  <a:pt x="833" y="261"/>
                  <a:pt x="805" y="288"/>
                  <a:pt x="805" y="288"/>
                </a:cubicBezTo>
                <a:cubicBezTo>
                  <a:pt x="789" y="337"/>
                  <a:pt x="749" y="370"/>
                  <a:pt x="708" y="399"/>
                </a:cubicBezTo>
                <a:cubicBezTo>
                  <a:pt x="697" y="416"/>
                  <a:pt x="683" y="431"/>
                  <a:pt x="673" y="448"/>
                </a:cubicBezTo>
                <a:cubicBezTo>
                  <a:pt x="660" y="470"/>
                  <a:pt x="654" y="495"/>
                  <a:pt x="639" y="517"/>
                </a:cubicBezTo>
                <a:cubicBezTo>
                  <a:pt x="624" y="576"/>
                  <a:pt x="631" y="640"/>
                  <a:pt x="611" y="698"/>
                </a:cubicBezTo>
                <a:cubicBezTo>
                  <a:pt x="572" y="812"/>
                  <a:pt x="518" y="923"/>
                  <a:pt x="451" y="1024"/>
                </a:cubicBezTo>
                <a:cubicBezTo>
                  <a:pt x="420" y="1014"/>
                  <a:pt x="425" y="999"/>
                  <a:pt x="417" y="968"/>
                </a:cubicBezTo>
                <a:cubicBezTo>
                  <a:pt x="419" y="926"/>
                  <a:pt x="419" y="884"/>
                  <a:pt x="424" y="843"/>
                </a:cubicBezTo>
                <a:cubicBezTo>
                  <a:pt x="433" y="764"/>
                  <a:pt x="494" y="670"/>
                  <a:pt x="548" y="614"/>
                </a:cubicBezTo>
                <a:cubicBezTo>
                  <a:pt x="562" y="574"/>
                  <a:pt x="544" y="612"/>
                  <a:pt x="576" y="580"/>
                </a:cubicBezTo>
                <a:cubicBezTo>
                  <a:pt x="584" y="572"/>
                  <a:pt x="600" y="540"/>
                  <a:pt x="604" y="531"/>
                </a:cubicBezTo>
                <a:cubicBezTo>
                  <a:pt x="609" y="518"/>
                  <a:pt x="618" y="490"/>
                  <a:pt x="618" y="490"/>
                </a:cubicBezTo>
                <a:cubicBezTo>
                  <a:pt x="616" y="402"/>
                  <a:pt x="615" y="314"/>
                  <a:pt x="611" y="226"/>
                </a:cubicBezTo>
                <a:cubicBezTo>
                  <a:pt x="611" y="219"/>
                  <a:pt x="606" y="212"/>
                  <a:pt x="604" y="205"/>
                </a:cubicBezTo>
                <a:cubicBezTo>
                  <a:pt x="592" y="155"/>
                  <a:pt x="581" y="109"/>
                  <a:pt x="569" y="59"/>
                </a:cubicBezTo>
                <a:cubicBezTo>
                  <a:pt x="565" y="45"/>
                  <a:pt x="555" y="18"/>
                  <a:pt x="555" y="18"/>
                </a:cubicBezTo>
                <a:cubicBezTo>
                  <a:pt x="530" y="88"/>
                  <a:pt x="559" y="0"/>
                  <a:pt x="542" y="184"/>
                </a:cubicBezTo>
                <a:cubicBezTo>
                  <a:pt x="541" y="196"/>
                  <a:pt x="516" y="321"/>
                  <a:pt x="500" y="337"/>
                </a:cubicBezTo>
                <a:cubicBezTo>
                  <a:pt x="475" y="362"/>
                  <a:pt x="450" y="390"/>
                  <a:pt x="430" y="420"/>
                </a:cubicBezTo>
                <a:cubicBezTo>
                  <a:pt x="403" y="410"/>
                  <a:pt x="405" y="395"/>
                  <a:pt x="389" y="372"/>
                </a:cubicBezTo>
                <a:cubicBezTo>
                  <a:pt x="376" y="332"/>
                  <a:pt x="355" y="336"/>
                  <a:pt x="313" y="330"/>
                </a:cubicBezTo>
                <a:cubicBezTo>
                  <a:pt x="279" y="319"/>
                  <a:pt x="293" y="302"/>
                  <a:pt x="257" y="302"/>
                </a:cubicBezTo>
              </a:path>
            </a:pathLst>
          </a:custGeom>
          <a:gradFill rotWithShape="1">
            <a:gsLst>
              <a:gs pos="0">
                <a:srgbClr val="FFF200"/>
              </a:gs>
              <a:gs pos="22500">
                <a:srgbClr val="FF7A00"/>
              </a:gs>
              <a:gs pos="35000">
                <a:srgbClr val="FF0300"/>
              </a:gs>
              <a:gs pos="50000">
                <a:srgbClr val="4D0808"/>
              </a:gs>
              <a:gs pos="65000">
                <a:srgbClr val="FF0300"/>
              </a:gs>
              <a:gs pos="77500">
                <a:srgbClr val="FF7A00"/>
              </a:gs>
              <a:gs pos="100000">
                <a:srgbClr val="FFF200"/>
              </a:gs>
            </a:gsLst>
            <a:lin ang="2700000" scaled="1"/>
          </a:gradFill>
          <a:ln w="9525">
            <a:solidFill>
              <a:srgbClr val="CC0000"/>
            </a:solidFill>
            <a:round/>
            <a:headEnd/>
            <a:tailEnd/>
          </a:ln>
          <a:effectLst/>
        </p:spPr>
        <p:txBody>
          <a:bodyPr/>
          <a:lstStyle/>
          <a:p>
            <a:endParaRPr lang="ru-RU"/>
          </a:p>
        </p:txBody>
      </p:sp>
      <p:sp>
        <p:nvSpPr>
          <p:cNvPr id="11" name="AutoShape 4"/>
          <p:cNvSpPr>
            <a:spLocks noChangeArrowheads="1"/>
          </p:cNvSpPr>
          <p:nvPr/>
        </p:nvSpPr>
        <p:spPr bwMode="auto">
          <a:xfrm>
            <a:off x="2339975" y="2060575"/>
            <a:ext cx="4360863" cy="3744913"/>
          </a:xfrm>
          <a:custGeom>
            <a:avLst/>
            <a:gdLst>
              <a:gd name="G0" fmla="+- 2535 0 0"/>
              <a:gd name="G1" fmla="+- 21600 0 2535"/>
              <a:gd name="G2" fmla="+- 21600 0 2535"/>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535" y="10800"/>
                </a:moveTo>
                <a:cubicBezTo>
                  <a:pt x="2535" y="15365"/>
                  <a:pt x="6235" y="19065"/>
                  <a:pt x="10800" y="19065"/>
                </a:cubicBezTo>
                <a:cubicBezTo>
                  <a:pt x="15365" y="19065"/>
                  <a:pt x="19065" y="15365"/>
                  <a:pt x="19065" y="10800"/>
                </a:cubicBezTo>
                <a:cubicBezTo>
                  <a:pt x="19065" y="6235"/>
                  <a:pt x="15365" y="2535"/>
                  <a:pt x="10800" y="2535"/>
                </a:cubicBezTo>
                <a:cubicBezTo>
                  <a:pt x="6235" y="2535"/>
                  <a:pt x="2535" y="6235"/>
                  <a:pt x="2535" y="10800"/>
                </a:cubicBezTo>
                <a:close/>
              </a:path>
            </a:pathLst>
          </a:custGeom>
          <a:solidFill>
            <a:schemeClr val="tx1"/>
          </a:solidFill>
          <a:ln w="9525">
            <a:solidFill>
              <a:schemeClr val="tx1"/>
            </a:solidFill>
            <a:round/>
            <a:headEnd/>
            <a:tailEnd/>
          </a:ln>
          <a:effectLst/>
        </p:spPr>
        <p:txBody>
          <a:bodyPr wrap="none" anchor="ctr"/>
          <a:lstStyle/>
          <a:p>
            <a:endParaRPr lang="ru-RU"/>
          </a:p>
        </p:txBody>
      </p:sp>
      <p:sp>
        <p:nvSpPr>
          <p:cNvPr id="12" name="AutoShape 14"/>
          <p:cNvSpPr>
            <a:spLocks noChangeArrowheads="1"/>
          </p:cNvSpPr>
          <p:nvPr/>
        </p:nvSpPr>
        <p:spPr bwMode="auto">
          <a:xfrm>
            <a:off x="2771775" y="2420938"/>
            <a:ext cx="3455988" cy="2879725"/>
          </a:xfrm>
          <a:custGeom>
            <a:avLst/>
            <a:gdLst>
              <a:gd name="G0" fmla="+- 3115 0 0"/>
              <a:gd name="G1" fmla="+- 21600 0 3115"/>
              <a:gd name="G2" fmla="+- 21600 0 3115"/>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115" y="10800"/>
                </a:moveTo>
                <a:cubicBezTo>
                  <a:pt x="3115" y="15044"/>
                  <a:pt x="6556" y="18485"/>
                  <a:pt x="10800" y="18485"/>
                </a:cubicBezTo>
                <a:cubicBezTo>
                  <a:pt x="15044" y="18485"/>
                  <a:pt x="18485" y="15044"/>
                  <a:pt x="18485" y="10800"/>
                </a:cubicBezTo>
                <a:cubicBezTo>
                  <a:pt x="18485" y="6556"/>
                  <a:pt x="15044" y="3115"/>
                  <a:pt x="10800" y="3115"/>
                </a:cubicBezTo>
                <a:cubicBezTo>
                  <a:pt x="6556" y="3115"/>
                  <a:pt x="3115" y="6556"/>
                  <a:pt x="3115" y="10800"/>
                </a:cubicBezTo>
                <a:close/>
              </a:path>
            </a:pathLst>
          </a:custGeom>
          <a:solidFill>
            <a:srgbClr val="000099"/>
          </a:solidFill>
          <a:ln w="9525">
            <a:solidFill>
              <a:srgbClr val="000099"/>
            </a:solidFill>
            <a:round/>
            <a:headEnd/>
            <a:tailEnd/>
          </a:ln>
          <a:effectLst/>
        </p:spPr>
        <p:txBody>
          <a:bodyPr wrap="none" anchor="ctr"/>
          <a:lstStyle/>
          <a:p>
            <a:endParaRPr lang="ru-RU"/>
          </a:p>
        </p:txBody>
      </p:sp>
      <p:sp>
        <p:nvSpPr>
          <p:cNvPr id="13" name="WordArt 24"/>
          <p:cNvSpPr>
            <a:spLocks noChangeArrowheads="1" noChangeShapeType="1" noTextEdit="1"/>
          </p:cNvSpPr>
          <p:nvPr/>
        </p:nvSpPr>
        <p:spPr bwMode="auto">
          <a:xfrm rot="9208451" flipH="1" flipV="1">
            <a:off x="2627313" y="2420938"/>
            <a:ext cx="2127250" cy="927100"/>
          </a:xfrm>
          <a:prstGeom prst="rect">
            <a:avLst/>
          </a:prstGeom>
        </p:spPr>
        <p:txBody>
          <a:bodyPr spcFirstLastPara="1" wrap="none" fromWordArt="1">
            <a:prstTxWarp prst="textArchUp">
              <a:avLst>
                <a:gd name="adj" fmla="val 10809899"/>
              </a:avLst>
            </a:prstTxWarp>
          </a:bodyPr>
          <a:lstStyle/>
          <a:p>
            <a:pPr algn="ctr"/>
            <a:r>
              <a:rPr lang="ru-RU" sz="1400" b="1" kern="10">
                <a:ln w="9525">
                  <a:solidFill>
                    <a:srgbClr val="000000"/>
                  </a:solidFill>
                  <a:round/>
                  <a:headEnd/>
                  <a:tailEnd/>
                </a:ln>
                <a:solidFill>
                  <a:srgbClr val="000000"/>
                </a:solidFill>
                <a:latin typeface="Arial"/>
                <a:cs typeface="Arial"/>
              </a:rPr>
              <a:t>государство</a:t>
            </a:r>
          </a:p>
        </p:txBody>
      </p:sp>
      <p:sp>
        <p:nvSpPr>
          <p:cNvPr id="14" name="WordArt 25"/>
          <p:cNvSpPr>
            <a:spLocks noChangeArrowheads="1" noChangeShapeType="1" noTextEdit="1"/>
          </p:cNvSpPr>
          <p:nvPr/>
        </p:nvSpPr>
        <p:spPr bwMode="auto">
          <a:xfrm rot="8937829" flipH="1" flipV="1">
            <a:off x="2981325" y="2914650"/>
            <a:ext cx="1446213" cy="168275"/>
          </a:xfrm>
          <a:prstGeom prst="rect">
            <a:avLst/>
          </a:prstGeom>
        </p:spPr>
        <p:txBody>
          <a:bodyPr spcFirstLastPara="1" wrap="none" fromWordArt="1">
            <a:prstTxWarp prst="textArchUp">
              <a:avLst>
                <a:gd name="adj" fmla="val 10802643"/>
              </a:avLst>
            </a:prstTxWarp>
          </a:bodyPr>
          <a:lstStyle/>
          <a:p>
            <a:pPr algn="ctr"/>
            <a:r>
              <a:rPr lang="ru-RU" sz="1600" b="1" kern="10" dirty="0">
                <a:ln w="9525">
                  <a:solidFill>
                    <a:schemeClr val="tx1"/>
                  </a:solidFill>
                  <a:round/>
                  <a:headEnd/>
                  <a:tailEnd/>
                </a:ln>
                <a:solidFill>
                  <a:schemeClr val="bg1"/>
                </a:solidFill>
                <a:latin typeface="Arial"/>
                <a:cs typeface="Arial"/>
              </a:rPr>
              <a:t>общество</a:t>
            </a:r>
          </a:p>
        </p:txBody>
      </p:sp>
      <p:sp>
        <p:nvSpPr>
          <p:cNvPr id="15" name="AutoShape 27"/>
          <p:cNvSpPr>
            <a:spLocks noChangeArrowheads="1"/>
          </p:cNvSpPr>
          <p:nvPr/>
        </p:nvSpPr>
        <p:spPr bwMode="auto">
          <a:xfrm>
            <a:off x="4787900" y="2133600"/>
            <a:ext cx="296863" cy="330200"/>
          </a:xfrm>
          <a:prstGeom prst="star5">
            <a:avLst/>
          </a:prstGeom>
          <a:solidFill>
            <a:srgbClr val="FF3300"/>
          </a:solidFill>
          <a:ln w="9525">
            <a:solidFill>
              <a:schemeClr val="accent2"/>
            </a:solidFill>
            <a:miter lim="800000"/>
            <a:headEnd/>
            <a:tailEnd/>
          </a:ln>
          <a:effectLst/>
        </p:spPr>
        <p:txBody>
          <a:bodyPr wrap="none" anchor="ctr"/>
          <a:lstStyle/>
          <a:p>
            <a:endParaRPr lang="ru-RU"/>
          </a:p>
        </p:txBody>
      </p:sp>
      <p:pic>
        <p:nvPicPr>
          <p:cNvPr id="16" name="Picture 28"/>
          <p:cNvPicPr>
            <a:picLocks noChangeAspect="1" noChangeArrowheads="1"/>
          </p:cNvPicPr>
          <p:nvPr/>
        </p:nvPicPr>
        <p:blipFill>
          <a:blip r:embed="rId3" cstate="print"/>
          <a:srcRect/>
          <a:stretch>
            <a:fillRect/>
          </a:stretch>
        </p:blipFill>
        <p:spPr bwMode="auto">
          <a:xfrm>
            <a:off x="5580063" y="2420938"/>
            <a:ext cx="350837" cy="414337"/>
          </a:xfrm>
          <a:prstGeom prst="rect">
            <a:avLst/>
          </a:prstGeom>
          <a:noFill/>
          <a:ln w="9525">
            <a:noFill/>
            <a:miter lim="800000"/>
            <a:headEnd/>
            <a:tailEnd/>
          </a:ln>
          <a:effectLst/>
        </p:spPr>
      </p:pic>
      <p:grpSp>
        <p:nvGrpSpPr>
          <p:cNvPr id="17" name="Group 30"/>
          <p:cNvGrpSpPr>
            <a:grpSpLocks noChangeAspect="1"/>
          </p:cNvGrpSpPr>
          <p:nvPr/>
        </p:nvGrpSpPr>
        <p:grpSpPr bwMode="auto">
          <a:xfrm>
            <a:off x="6084888" y="3068638"/>
            <a:ext cx="427037" cy="577850"/>
            <a:chOff x="0" y="1"/>
            <a:chExt cx="1252" cy="1486"/>
          </a:xfrm>
        </p:grpSpPr>
        <p:sp>
          <p:nvSpPr>
            <p:cNvPr id="18" name="Freeform 31"/>
            <p:cNvSpPr>
              <a:spLocks noChangeAspect="1"/>
            </p:cNvSpPr>
            <p:nvPr/>
          </p:nvSpPr>
          <p:spPr bwMode="auto">
            <a:xfrm>
              <a:off x="341" y="406"/>
              <a:ext cx="569" cy="675"/>
            </a:xfrm>
            <a:custGeom>
              <a:avLst/>
              <a:gdLst/>
              <a:ahLst/>
              <a:cxnLst>
                <a:cxn ang="0">
                  <a:pos x="0" y="0"/>
                </a:cxn>
                <a:cxn ang="0">
                  <a:pos x="157" y="346"/>
                </a:cxn>
                <a:cxn ang="0">
                  <a:pos x="0" y="675"/>
                </a:cxn>
                <a:cxn ang="0">
                  <a:pos x="288" y="502"/>
                </a:cxn>
                <a:cxn ang="0">
                  <a:pos x="569" y="675"/>
                </a:cxn>
                <a:cxn ang="0">
                  <a:pos x="431" y="334"/>
                </a:cxn>
                <a:cxn ang="0">
                  <a:pos x="569" y="0"/>
                </a:cxn>
                <a:cxn ang="0">
                  <a:pos x="285" y="139"/>
                </a:cxn>
                <a:cxn ang="0">
                  <a:pos x="0" y="0"/>
                </a:cxn>
              </a:cxnLst>
              <a:rect l="0" t="0" r="r" b="b"/>
              <a:pathLst>
                <a:path w="569" h="675">
                  <a:moveTo>
                    <a:pt x="0" y="0"/>
                  </a:moveTo>
                  <a:lnTo>
                    <a:pt x="157" y="346"/>
                  </a:lnTo>
                  <a:lnTo>
                    <a:pt x="0" y="675"/>
                  </a:lnTo>
                  <a:lnTo>
                    <a:pt x="288" y="502"/>
                  </a:lnTo>
                  <a:lnTo>
                    <a:pt x="569" y="675"/>
                  </a:lnTo>
                  <a:lnTo>
                    <a:pt x="431" y="334"/>
                  </a:lnTo>
                  <a:lnTo>
                    <a:pt x="569" y="0"/>
                  </a:lnTo>
                  <a:lnTo>
                    <a:pt x="285" y="139"/>
                  </a:lnTo>
                  <a:lnTo>
                    <a:pt x="0" y="0"/>
                  </a:lnTo>
                  <a:close/>
                </a:path>
              </a:pathLst>
            </a:custGeom>
            <a:solidFill>
              <a:srgbClr val="969696"/>
            </a:solidFill>
            <a:ln w="1270" cmpd="sng">
              <a:solidFill>
                <a:srgbClr val="000000"/>
              </a:solidFill>
              <a:round/>
              <a:headEnd/>
              <a:tailEnd/>
            </a:ln>
            <a:effectLst/>
          </p:spPr>
          <p:txBody>
            <a:bodyPr/>
            <a:lstStyle/>
            <a:p>
              <a:endParaRPr lang="ru-RU"/>
            </a:p>
          </p:txBody>
        </p:sp>
        <p:sp>
          <p:nvSpPr>
            <p:cNvPr id="19" name="Freeform 32"/>
            <p:cNvSpPr>
              <a:spLocks noChangeAspect="1"/>
            </p:cNvSpPr>
            <p:nvPr/>
          </p:nvSpPr>
          <p:spPr bwMode="auto">
            <a:xfrm>
              <a:off x="341" y="406"/>
              <a:ext cx="569" cy="675"/>
            </a:xfrm>
            <a:custGeom>
              <a:avLst/>
              <a:gdLst/>
              <a:ahLst/>
              <a:cxnLst>
                <a:cxn ang="0">
                  <a:pos x="0" y="0"/>
                </a:cxn>
                <a:cxn ang="0">
                  <a:pos x="157" y="346"/>
                </a:cxn>
                <a:cxn ang="0">
                  <a:pos x="0" y="675"/>
                </a:cxn>
                <a:cxn ang="0">
                  <a:pos x="288" y="502"/>
                </a:cxn>
                <a:cxn ang="0">
                  <a:pos x="569" y="675"/>
                </a:cxn>
                <a:cxn ang="0">
                  <a:pos x="431" y="334"/>
                </a:cxn>
                <a:cxn ang="0">
                  <a:pos x="569" y="0"/>
                </a:cxn>
                <a:cxn ang="0">
                  <a:pos x="285" y="139"/>
                </a:cxn>
                <a:cxn ang="0">
                  <a:pos x="0" y="0"/>
                </a:cxn>
              </a:cxnLst>
              <a:rect l="0" t="0" r="r" b="b"/>
              <a:pathLst>
                <a:path w="569" h="675">
                  <a:moveTo>
                    <a:pt x="0" y="0"/>
                  </a:moveTo>
                  <a:lnTo>
                    <a:pt x="157" y="346"/>
                  </a:lnTo>
                  <a:lnTo>
                    <a:pt x="0" y="675"/>
                  </a:lnTo>
                  <a:lnTo>
                    <a:pt x="288" y="502"/>
                  </a:lnTo>
                  <a:lnTo>
                    <a:pt x="569" y="675"/>
                  </a:lnTo>
                  <a:lnTo>
                    <a:pt x="431" y="334"/>
                  </a:lnTo>
                  <a:lnTo>
                    <a:pt x="569" y="0"/>
                  </a:lnTo>
                  <a:lnTo>
                    <a:pt x="285" y="139"/>
                  </a:lnTo>
                  <a:lnTo>
                    <a:pt x="0" y="0"/>
                  </a:lnTo>
                </a:path>
              </a:pathLst>
            </a:custGeom>
            <a:noFill/>
            <a:ln w="1270" cmpd="sng">
              <a:solidFill>
                <a:srgbClr val="000000"/>
              </a:solidFill>
              <a:prstDash val="solid"/>
              <a:round/>
              <a:headEnd/>
              <a:tailEnd/>
            </a:ln>
            <a:effectLst/>
          </p:spPr>
          <p:txBody>
            <a:bodyPr/>
            <a:lstStyle/>
            <a:p>
              <a:endParaRPr lang="ru-RU"/>
            </a:p>
          </p:txBody>
        </p:sp>
        <p:sp>
          <p:nvSpPr>
            <p:cNvPr id="20" name="Freeform 33"/>
            <p:cNvSpPr>
              <a:spLocks noChangeAspect="1"/>
            </p:cNvSpPr>
            <p:nvPr/>
          </p:nvSpPr>
          <p:spPr bwMode="auto">
            <a:xfrm>
              <a:off x="0" y="1"/>
              <a:ext cx="1252" cy="1486"/>
            </a:xfrm>
            <a:custGeom>
              <a:avLst/>
              <a:gdLst/>
              <a:ahLst/>
              <a:cxnLst>
                <a:cxn ang="0">
                  <a:pos x="0" y="743"/>
                </a:cxn>
                <a:cxn ang="0">
                  <a:pos x="512" y="608"/>
                </a:cxn>
                <a:cxn ang="0">
                  <a:pos x="626" y="0"/>
                </a:cxn>
                <a:cxn ang="0">
                  <a:pos x="740" y="608"/>
                </a:cxn>
                <a:cxn ang="0">
                  <a:pos x="1252" y="743"/>
                </a:cxn>
                <a:cxn ang="0">
                  <a:pos x="740" y="878"/>
                </a:cxn>
                <a:cxn ang="0">
                  <a:pos x="626" y="1486"/>
                </a:cxn>
                <a:cxn ang="0">
                  <a:pos x="512" y="878"/>
                </a:cxn>
                <a:cxn ang="0">
                  <a:pos x="0" y="743"/>
                </a:cxn>
              </a:cxnLst>
              <a:rect l="0" t="0" r="r" b="b"/>
              <a:pathLst>
                <a:path w="1252" h="1486">
                  <a:moveTo>
                    <a:pt x="0" y="743"/>
                  </a:moveTo>
                  <a:lnTo>
                    <a:pt x="512" y="608"/>
                  </a:lnTo>
                  <a:lnTo>
                    <a:pt x="626" y="0"/>
                  </a:lnTo>
                  <a:lnTo>
                    <a:pt x="740" y="608"/>
                  </a:lnTo>
                  <a:lnTo>
                    <a:pt x="1252" y="743"/>
                  </a:lnTo>
                  <a:lnTo>
                    <a:pt x="740" y="878"/>
                  </a:lnTo>
                  <a:lnTo>
                    <a:pt x="626" y="1486"/>
                  </a:lnTo>
                  <a:lnTo>
                    <a:pt x="512" y="878"/>
                  </a:lnTo>
                  <a:lnTo>
                    <a:pt x="0" y="743"/>
                  </a:lnTo>
                  <a:close/>
                </a:path>
              </a:pathLst>
            </a:custGeom>
            <a:solidFill>
              <a:srgbClr val="FFFFFF"/>
            </a:solidFill>
            <a:ln w="1270" cmpd="sng">
              <a:solidFill>
                <a:srgbClr val="000000"/>
              </a:solidFill>
              <a:prstDash val="solid"/>
              <a:round/>
              <a:headEnd/>
              <a:tailEnd/>
            </a:ln>
            <a:effectLst/>
          </p:spPr>
          <p:txBody>
            <a:bodyPr/>
            <a:lstStyle/>
            <a:p>
              <a:endParaRPr lang="ru-RU"/>
            </a:p>
          </p:txBody>
        </p:sp>
        <p:sp>
          <p:nvSpPr>
            <p:cNvPr id="21" name="Freeform 34"/>
            <p:cNvSpPr>
              <a:spLocks noChangeAspect="1"/>
            </p:cNvSpPr>
            <p:nvPr/>
          </p:nvSpPr>
          <p:spPr bwMode="auto">
            <a:xfrm>
              <a:off x="0" y="609"/>
              <a:ext cx="626" cy="135"/>
            </a:xfrm>
            <a:custGeom>
              <a:avLst/>
              <a:gdLst/>
              <a:ahLst/>
              <a:cxnLst>
                <a:cxn ang="0">
                  <a:pos x="0" y="135"/>
                </a:cxn>
                <a:cxn ang="0">
                  <a:pos x="626" y="135"/>
                </a:cxn>
                <a:cxn ang="0">
                  <a:pos x="512" y="0"/>
                </a:cxn>
                <a:cxn ang="0">
                  <a:pos x="0" y="135"/>
                </a:cxn>
              </a:cxnLst>
              <a:rect l="0" t="0" r="r" b="b"/>
              <a:pathLst>
                <a:path w="626" h="135">
                  <a:moveTo>
                    <a:pt x="0" y="135"/>
                  </a:moveTo>
                  <a:lnTo>
                    <a:pt x="626" y="135"/>
                  </a:lnTo>
                  <a:lnTo>
                    <a:pt x="512" y="0"/>
                  </a:lnTo>
                  <a:lnTo>
                    <a:pt x="0" y="135"/>
                  </a:lnTo>
                  <a:close/>
                </a:path>
              </a:pathLst>
            </a:custGeom>
            <a:solidFill>
              <a:srgbClr val="969696"/>
            </a:solidFill>
            <a:ln w="1270" cmpd="sng">
              <a:solidFill>
                <a:srgbClr val="000000"/>
              </a:solidFill>
              <a:round/>
              <a:headEnd/>
              <a:tailEnd/>
            </a:ln>
            <a:effectLst/>
          </p:spPr>
          <p:txBody>
            <a:bodyPr/>
            <a:lstStyle/>
            <a:p>
              <a:endParaRPr lang="ru-RU"/>
            </a:p>
          </p:txBody>
        </p:sp>
        <p:sp>
          <p:nvSpPr>
            <p:cNvPr id="22" name="Freeform 35"/>
            <p:cNvSpPr>
              <a:spLocks noChangeAspect="1"/>
            </p:cNvSpPr>
            <p:nvPr/>
          </p:nvSpPr>
          <p:spPr bwMode="auto">
            <a:xfrm>
              <a:off x="0" y="609"/>
              <a:ext cx="626" cy="135"/>
            </a:xfrm>
            <a:custGeom>
              <a:avLst/>
              <a:gdLst/>
              <a:ahLst/>
              <a:cxnLst>
                <a:cxn ang="0">
                  <a:pos x="0" y="135"/>
                </a:cxn>
                <a:cxn ang="0">
                  <a:pos x="626" y="135"/>
                </a:cxn>
                <a:cxn ang="0">
                  <a:pos x="512" y="0"/>
                </a:cxn>
                <a:cxn ang="0">
                  <a:pos x="0" y="135"/>
                </a:cxn>
              </a:cxnLst>
              <a:rect l="0" t="0" r="r" b="b"/>
              <a:pathLst>
                <a:path w="626" h="135">
                  <a:moveTo>
                    <a:pt x="0" y="135"/>
                  </a:moveTo>
                  <a:lnTo>
                    <a:pt x="626" y="135"/>
                  </a:lnTo>
                  <a:lnTo>
                    <a:pt x="512" y="0"/>
                  </a:lnTo>
                  <a:lnTo>
                    <a:pt x="0" y="135"/>
                  </a:lnTo>
                </a:path>
              </a:pathLst>
            </a:custGeom>
            <a:noFill/>
            <a:ln w="1270" cmpd="sng">
              <a:solidFill>
                <a:srgbClr val="969696"/>
              </a:solidFill>
              <a:prstDash val="solid"/>
              <a:round/>
              <a:headEnd/>
              <a:tailEnd/>
            </a:ln>
            <a:effectLst/>
          </p:spPr>
          <p:txBody>
            <a:bodyPr/>
            <a:lstStyle/>
            <a:p>
              <a:endParaRPr lang="ru-RU"/>
            </a:p>
          </p:txBody>
        </p:sp>
        <p:sp>
          <p:nvSpPr>
            <p:cNvPr id="23" name="Freeform 36"/>
            <p:cNvSpPr>
              <a:spLocks noChangeAspect="1"/>
            </p:cNvSpPr>
            <p:nvPr/>
          </p:nvSpPr>
          <p:spPr bwMode="auto">
            <a:xfrm>
              <a:off x="626" y="744"/>
              <a:ext cx="626" cy="135"/>
            </a:xfrm>
            <a:custGeom>
              <a:avLst/>
              <a:gdLst/>
              <a:ahLst/>
              <a:cxnLst>
                <a:cxn ang="0">
                  <a:pos x="626" y="0"/>
                </a:cxn>
                <a:cxn ang="0">
                  <a:pos x="0" y="0"/>
                </a:cxn>
                <a:cxn ang="0">
                  <a:pos x="114" y="135"/>
                </a:cxn>
                <a:cxn ang="0">
                  <a:pos x="626" y="0"/>
                </a:cxn>
              </a:cxnLst>
              <a:rect l="0" t="0" r="r" b="b"/>
              <a:pathLst>
                <a:path w="626" h="135">
                  <a:moveTo>
                    <a:pt x="626" y="0"/>
                  </a:moveTo>
                  <a:lnTo>
                    <a:pt x="0" y="0"/>
                  </a:lnTo>
                  <a:lnTo>
                    <a:pt x="114" y="135"/>
                  </a:lnTo>
                  <a:lnTo>
                    <a:pt x="626" y="0"/>
                  </a:lnTo>
                  <a:close/>
                </a:path>
              </a:pathLst>
            </a:custGeom>
            <a:solidFill>
              <a:srgbClr val="969696"/>
            </a:solidFill>
            <a:ln w="1270" cmpd="sng">
              <a:solidFill>
                <a:srgbClr val="000000"/>
              </a:solidFill>
              <a:round/>
              <a:headEnd/>
              <a:tailEnd/>
            </a:ln>
            <a:effectLst/>
          </p:spPr>
          <p:txBody>
            <a:bodyPr/>
            <a:lstStyle/>
            <a:p>
              <a:endParaRPr lang="ru-RU"/>
            </a:p>
          </p:txBody>
        </p:sp>
        <p:sp>
          <p:nvSpPr>
            <p:cNvPr id="24" name="Freeform 37"/>
            <p:cNvSpPr>
              <a:spLocks noChangeAspect="1"/>
            </p:cNvSpPr>
            <p:nvPr/>
          </p:nvSpPr>
          <p:spPr bwMode="auto">
            <a:xfrm>
              <a:off x="626" y="744"/>
              <a:ext cx="626" cy="135"/>
            </a:xfrm>
            <a:custGeom>
              <a:avLst/>
              <a:gdLst/>
              <a:ahLst/>
              <a:cxnLst>
                <a:cxn ang="0">
                  <a:pos x="626" y="0"/>
                </a:cxn>
                <a:cxn ang="0">
                  <a:pos x="0" y="0"/>
                </a:cxn>
                <a:cxn ang="0">
                  <a:pos x="114" y="135"/>
                </a:cxn>
                <a:cxn ang="0">
                  <a:pos x="626" y="0"/>
                </a:cxn>
              </a:cxnLst>
              <a:rect l="0" t="0" r="r" b="b"/>
              <a:pathLst>
                <a:path w="626" h="135">
                  <a:moveTo>
                    <a:pt x="626" y="0"/>
                  </a:moveTo>
                  <a:lnTo>
                    <a:pt x="0" y="0"/>
                  </a:lnTo>
                  <a:lnTo>
                    <a:pt x="114" y="135"/>
                  </a:lnTo>
                  <a:lnTo>
                    <a:pt x="626" y="0"/>
                  </a:lnTo>
                </a:path>
              </a:pathLst>
            </a:custGeom>
            <a:noFill/>
            <a:ln w="1270" cmpd="sng">
              <a:solidFill>
                <a:srgbClr val="969696"/>
              </a:solidFill>
              <a:prstDash val="solid"/>
              <a:round/>
              <a:headEnd/>
              <a:tailEnd/>
            </a:ln>
            <a:effectLst/>
          </p:spPr>
          <p:txBody>
            <a:bodyPr/>
            <a:lstStyle/>
            <a:p>
              <a:endParaRPr lang="ru-RU"/>
            </a:p>
          </p:txBody>
        </p:sp>
        <p:sp>
          <p:nvSpPr>
            <p:cNvPr id="25" name="Freeform 38"/>
            <p:cNvSpPr>
              <a:spLocks noChangeAspect="1"/>
            </p:cNvSpPr>
            <p:nvPr/>
          </p:nvSpPr>
          <p:spPr bwMode="auto">
            <a:xfrm>
              <a:off x="512" y="744"/>
              <a:ext cx="114" cy="743"/>
            </a:xfrm>
            <a:custGeom>
              <a:avLst/>
              <a:gdLst/>
              <a:ahLst/>
              <a:cxnLst>
                <a:cxn ang="0">
                  <a:pos x="114" y="743"/>
                </a:cxn>
                <a:cxn ang="0">
                  <a:pos x="114" y="0"/>
                </a:cxn>
                <a:cxn ang="0">
                  <a:pos x="0" y="135"/>
                </a:cxn>
                <a:cxn ang="0">
                  <a:pos x="114" y="743"/>
                </a:cxn>
              </a:cxnLst>
              <a:rect l="0" t="0" r="r" b="b"/>
              <a:pathLst>
                <a:path w="114" h="743">
                  <a:moveTo>
                    <a:pt x="114" y="743"/>
                  </a:moveTo>
                  <a:lnTo>
                    <a:pt x="114" y="0"/>
                  </a:lnTo>
                  <a:lnTo>
                    <a:pt x="0" y="135"/>
                  </a:lnTo>
                  <a:lnTo>
                    <a:pt x="114" y="743"/>
                  </a:lnTo>
                  <a:close/>
                </a:path>
              </a:pathLst>
            </a:custGeom>
            <a:solidFill>
              <a:srgbClr val="969696"/>
            </a:solidFill>
            <a:ln w="1270" cmpd="sng">
              <a:solidFill>
                <a:srgbClr val="000000"/>
              </a:solidFill>
              <a:round/>
              <a:headEnd/>
              <a:tailEnd/>
            </a:ln>
            <a:effectLst/>
          </p:spPr>
          <p:txBody>
            <a:bodyPr/>
            <a:lstStyle/>
            <a:p>
              <a:endParaRPr lang="ru-RU"/>
            </a:p>
          </p:txBody>
        </p:sp>
        <p:sp>
          <p:nvSpPr>
            <p:cNvPr id="26" name="Freeform 39"/>
            <p:cNvSpPr>
              <a:spLocks noChangeAspect="1"/>
            </p:cNvSpPr>
            <p:nvPr/>
          </p:nvSpPr>
          <p:spPr bwMode="auto">
            <a:xfrm>
              <a:off x="512" y="744"/>
              <a:ext cx="114" cy="743"/>
            </a:xfrm>
            <a:custGeom>
              <a:avLst/>
              <a:gdLst/>
              <a:ahLst/>
              <a:cxnLst>
                <a:cxn ang="0">
                  <a:pos x="114" y="743"/>
                </a:cxn>
                <a:cxn ang="0">
                  <a:pos x="114" y="0"/>
                </a:cxn>
                <a:cxn ang="0">
                  <a:pos x="0" y="135"/>
                </a:cxn>
              </a:cxnLst>
              <a:rect l="0" t="0" r="r" b="b"/>
              <a:pathLst>
                <a:path w="114" h="743">
                  <a:moveTo>
                    <a:pt x="114" y="743"/>
                  </a:moveTo>
                  <a:lnTo>
                    <a:pt x="114" y="0"/>
                  </a:lnTo>
                  <a:lnTo>
                    <a:pt x="0" y="135"/>
                  </a:lnTo>
                </a:path>
              </a:pathLst>
            </a:custGeom>
            <a:noFill/>
            <a:ln w="1270" cmpd="sng">
              <a:solidFill>
                <a:srgbClr val="969696"/>
              </a:solidFill>
              <a:prstDash val="solid"/>
              <a:round/>
              <a:headEnd/>
              <a:tailEnd/>
            </a:ln>
            <a:effectLst/>
          </p:spPr>
          <p:txBody>
            <a:bodyPr/>
            <a:lstStyle/>
            <a:p>
              <a:endParaRPr lang="ru-RU"/>
            </a:p>
          </p:txBody>
        </p:sp>
        <p:sp>
          <p:nvSpPr>
            <p:cNvPr id="27" name="Freeform 40"/>
            <p:cNvSpPr>
              <a:spLocks noChangeAspect="1"/>
            </p:cNvSpPr>
            <p:nvPr/>
          </p:nvSpPr>
          <p:spPr bwMode="auto">
            <a:xfrm>
              <a:off x="626" y="1"/>
              <a:ext cx="114" cy="743"/>
            </a:xfrm>
            <a:custGeom>
              <a:avLst/>
              <a:gdLst/>
              <a:ahLst/>
              <a:cxnLst>
                <a:cxn ang="0">
                  <a:pos x="0" y="0"/>
                </a:cxn>
                <a:cxn ang="0">
                  <a:pos x="0" y="743"/>
                </a:cxn>
                <a:cxn ang="0">
                  <a:pos x="114" y="608"/>
                </a:cxn>
                <a:cxn ang="0">
                  <a:pos x="0" y="0"/>
                </a:cxn>
              </a:cxnLst>
              <a:rect l="0" t="0" r="r" b="b"/>
              <a:pathLst>
                <a:path w="114" h="743">
                  <a:moveTo>
                    <a:pt x="0" y="0"/>
                  </a:moveTo>
                  <a:lnTo>
                    <a:pt x="0" y="743"/>
                  </a:lnTo>
                  <a:lnTo>
                    <a:pt x="114" y="608"/>
                  </a:lnTo>
                  <a:lnTo>
                    <a:pt x="0" y="0"/>
                  </a:lnTo>
                  <a:close/>
                </a:path>
              </a:pathLst>
            </a:custGeom>
            <a:solidFill>
              <a:srgbClr val="969696"/>
            </a:solidFill>
            <a:ln w="1270" cmpd="sng">
              <a:solidFill>
                <a:srgbClr val="000000"/>
              </a:solidFill>
              <a:round/>
              <a:headEnd/>
              <a:tailEnd/>
            </a:ln>
            <a:effectLst/>
          </p:spPr>
          <p:txBody>
            <a:bodyPr/>
            <a:lstStyle/>
            <a:p>
              <a:endParaRPr lang="ru-RU"/>
            </a:p>
          </p:txBody>
        </p:sp>
        <p:sp>
          <p:nvSpPr>
            <p:cNvPr id="28" name="Freeform 41"/>
            <p:cNvSpPr>
              <a:spLocks noChangeAspect="1"/>
            </p:cNvSpPr>
            <p:nvPr/>
          </p:nvSpPr>
          <p:spPr bwMode="auto">
            <a:xfrm>
              <a:off x="626" y="1"/>
              <a:ext cx="114" cy="743"/>
            </a:xfrm>
            <a:custGeom>
              <a:avLst/>
              <a:gdLst/>
              <a:ahLst/>
              <a:cxnLst>
                <a:cxn ang="0">
                  <a:pos x="0" y="0"/>
                </a:cxn>
                <a:cxn ang="0">
                  <a:pos x="0" y="743"/>
                </a:cxn>
                <a:cxn ang="0">
                  <a:pos x="114" y="608"/>
                </a:cxn>
              </a:cxnLst>
              <a:rect l="0" t="0" r="r" b="b"/>
              <a:pathLst>
                <a:path w="114" h="743">
                  <a:moveTo>
                    <a:pt x="0" y="0"/>
                  </a:moveTo>
                  <a:lnTo>
                    <a:pt x="0" y="743"/>
                  </a:lnTo>
                  <a:lnTo>
                    <a:pt x="114" y="608"/>
                  </a:lnTo>
                </a:path>
              </a:pathLst>
            </a:custGeom>
            <a:noFill/>
            <a:ln w="1270" cmpd="sng">
              <a:solidFill>
                <a:srgbClr val="969696"/>
              </a:solidFill>
              <a:prstDash val="solid"/>
              <a:round/>
              <a:headEnd/>
              <a:tailEnd/>
            </a:ln>
            <a:effectLst/>
          </p:spPr>
          <p:txBody>
            <a:bodyPr/>
            <a:lstStyle/>
            <a:p>
              <a:endParaRPr lang="ru-RU"/>
            </a:p>
          </p:txBody>
        </p:sp>
        <p:sp>
          <p:nvSpPr>
            <p:cNvPr id="29" name="Freeform 42"/>
            <p:cNvSpPr>
              <a:spLocks noChangeAspect="1"/>
            </p:cNvSpPr>
            <p:nvPr/>
          </p:nvSpPr>
          <p:spPr bwMode="auto">
            <a:xfrm>
              <a:off x="0" y="1"/>
              <a:ext cx="1252" cy="1486"/>
            </a:xfrm>
            <a:custGeom>
              <a:avLst/>
              <a:gdLst/>
              <a:ahLst/>
              <a:cxnLst>
                <a:cxn ang="0">
                  <a:pos x="0" y="743"/>
                </a:cxn>
                <a:cxn ang="0">
                  <a:pos x="512" y="608"/>
                </a:cxn>
                <a:cxn ang="0">
                  <a:pos x="626" y="0"/>
                </a:cxn>
                <a:cxn ang="0">
                  <a:pos x="740" y="608"/>
                </a:cxn>
                <a:cxn ang="0">
                  <a:pos x="1252" y="743"/>
                </a:cxn>
                <a:cxn ang="0">
                  <a:pos x="740" y="878"/>
                </a:cxn>
                <a:cxn ang="0">
                  <a:pos x="626" y="1486"/>
                </a:cxn>
                <a:cxn ang="0">
                  <a:pos x="512" y="878"/>
                </a:cxn>
                <a:cxn ang="0">
                  <a:pos x="0" y="743"/>
                </a:cxn>
              </a:cxnLst>
              <a:rect l="0" t="0" r="r" b="b"/>
              <a:pathLst>
                <a:path w="1252" h="1486">
                  <a:moveTo>
                    <a:pt x="0" y="743"/>
                  </a:moveTo>
                  <a:lnTo>
                    <a:pt x="512" y="608"/>
                  </a:lnTo>
                  <a:lnTo>
                    <a:pt x="626" y="0"/>
                  </a:lnTo>
                  <a:lnTo>
                    <a:pt x="740" y="608"/>
                  </a:lnTo>
                  <a:lnTo>
                    <a:pt x="1252" y="743"/>
                  </a:lnTo>
                  <a:lnTo>
                    <a:pt x="740" y="878"/>
                  </a:lnTo>
                  <a:lnTo>
                    <a:pt x="626" y="1486"/>
                  </a:lnTo>
                  <a:lnTo>
                    <a:pt x="512" y="878"/>
                  </a:lnTo>
                  <a:lnTo>
                    <a:pt x="0" y="743"/>
                  </a:lnTo>
                  <a:close/>
                </a:path>
              </a:pathLst>
            </a:custGeom>
            <a:noFill/>
            <a:ln w="1270" cmpd="sng">
              <a:solidFill>
                <a:srgbClr val="000000"/>
              </a:solidFill>
              <a:prstDash val="solid"/>
              <a:round/>
              <a:headEnd/>
              <a:tailEnd/>
            </a:ln>
            <a:effectLst/>
          </p:spPr>
          <p:txBody>
            <a:bodyPr/>
            <a:lstStyle/>
            <a:p>
              <a:endParaRPr lang="ru-RU"/>
            </a:p>
          </p:txBody>
        </p:sp>
        <p:sp>
          <p:nvSpPr>
            <p:cNvPr id="30" name="Oval 43"/>
            <p:cNvSpPr>
              <a:spLocks noChangeAspect="1" noChangeArrowheads="1"/>
            </p:cNvSpPr>
            <p:nvPr/>
          </p:nvSpPr>
          <p:spPr bwMode="auto">
            <a:xfrm>
              <a:off x="418" y="516"/>
              <a:ext cx="417" cy="444"/>
            </a:xfrm>
            <a:prstGeom prst="ellipse">
              <a:avLst/>
            </a:prstGeom>
            <a:solidFill>
              <a:srgbClr val="99CCFF"/>
            </a:solidFill>
            <a:ln w="1270">
              <a:solidFill>
                <a:srgbClr val="000000"/>
              </a:solidFill>
              <a:round/>
              <a:headEnd/>
              <a:tailEnd/>
            </a:ln>
            <a:effectLst/>
          </p:spPr>
          <p:txBody>
            <a:bodyPr wrap="none" anchor="ctr"/>
            <a:lstStyle/>
            <a:p>
              <a:endParaRPr lang="ru-RU"/>
            </a:p>
          </p:txBody>
        </p:sp>
        <p:sp>
          <p:nvSpPr>
            <p:cNvPr id="31" name="AutoShape 44"/>
            <p:cNvSpPr>
              <a:spLocks noChangeAspect="1" noChangeArrowheads="1"/>
            </p:cNvSpPr>
            <p:nvPr/>
          </p:nvSpPr>
          <p:spPr bwMode="auto">
            <a:xfrm>
              <a:off x="459" y="528"/>
              <a:ext cx="331" cy="299"/>
            </a:xfrm>
            <a:prstGeom prst="triangle">
              <a:avLst>
                <a:gd name="adj" fmla="val 50000"/>
              </a:avLst>
            </a:prstGeom>
            <a:solidFill>
              <a:srgbClr val="FF9933"/>
            </a:solidFill>
            <a:ln w="1270">
              <a:solidFill>
                <a:srgbClr val="000000"/>
              </a:solidFill>
              <a:miter lim="800000"/>
              <a:headEnd/>
              <a:tailEnd/>
            </a:ln>
            <a:effectLst/>
          </p:spPr>
          <p:txBody>
            <a:bodyPr wrap="none" anchor="ctr"/>
            <a:lstStyle/>
            <a:p>
              <a:endParaRPr lang="ru-RU"/>
            </a:p>
          </p:txBody>
        </p:sp>
      </p:grpSp>
      <p:grpSp>
        <p:nvGrpSpPr>
          <p:cNvPr id="32" name="Group 46"/>
          <p:cNvGrpSpPr>
            <a:grpSpLocks noChangeAspect="1"/>
          </p:cNvGrpSpPr>
          <p:nvPr/>
        </p:nvGrpSpPr>
        <p:grpSpPr bwMode="auto">
          <a:xfrm>
            <a:off x="4787900" y="5229225"/>
            <a:ext cx="427038" cy="577850"/>
            <a:chOff x="0" y="1"/>
            <a:chExt cx="1252" cy="1486"/>
          </a:xfrm>
        </p:grpSpPr>
        <p:sp>
          <p:nvSpPr>
            <p:cNvPr id="33" name="Freeform 47"/>
            <p:cNvSpPr>
              <a:spLocks noChangeAspect="1"/>
            </p:cNvSpPr>
            <p:nvPr/>
          </p:nvSpPr>
          <p:spPr bwMode="auto">
            <a:xfrm>
              <a:off x="341" y="406"/>
              <a:ext cx="569" cy="675"/>
            </a:xfrm>
            <a:custGeom>
              <a:avLst/>
              <a:gdLst/>
              <a:ahLst/>
              <a:cxnLst>
                <a:cxn ang="0">
                  <a:pos x="0" y="0"/>
                </a:cxn>
                <a:cxn ang="0">
                  <a:pos x="157" y="346"/>
                </a:cxn>
                <a:cxn ang="0">
                  <a:pos x="0" y="675"/>
                </a:cxn>
                <a:cxn ang="0">
                  <a:pos x="288" y="502"/>
                </a:cxn>
                <a:cxn ang="0">
                  <a:pos x="569" y="675"/>
                </a:cxn>
                <a:cxn ang="0">
                  <a:pos x="431" y="334"/>
                </a:cxn>
                <a:cxn ang="0">
                  <a:pos x="569" y="0"/>
                </a:cxn>
                <a:cxn ang="0">
                  <a:pos x="285" y="139"/>
                </a:cxn>
                <a:cxn ang="0">
                  <a:pos x="0" y="0"/>
                </a:cxn>
              </a:cxnLst>
              <a:rect l="0" t="0" r="r" b="b"/>
              <a:pathLst>
                <a:path w="569" h="675">
                  <a:moveTo>
                    <a:pt x="0" y="0"/>
                  </a:moveTo>
                  <a:lnTo>
                    <a:pt x="157" y="346"/>
                  </a:lnTo>
                  <a:lnTo>
                    <a:pt x="0" y="675"/>
                  </a:lnTo>
                  <a:lnTo>
                    <a:pt x="288" y="502"/>
                  </a:lnTo>
                  <a:lnTo>
                    <a:pt x="569" y="675"/>
                  </a:lnTo>
                  <a:lnTo>
                    <a:pt x="431" y="334"/>
                  </a:lnTo>
                  <a:lnTo>
                    <a:pt x="569" y="0"/>
                  </a:lnTo>
                  <a:lnTo>
                    <a:pt x="285" y="139"/>
                  </a:lnTo>
                  <a:lnTo>
                    <a:pt x="0" y="0"/>
                  </a:lnTo>
                  <a:close/>
                </a:path>
              </a:pathLst>
            </a:custGeom>
            <a:solidFill>
              <a:srgbClr val="969696"/>
            </a:solidFill>
            <a:ln w="1270" cmpd="sng">
              <a:solidFill>
                <a:srgbClr val="000000"/>
              </a:solidFill>
              <a:round/>
              <a:headEnd/>
              <a:tailEnd/>
            </a:ln>
            <a:effectLst/>
          </p:spPr>
          <p:txBody>
            <a:bodyPr/>
            <a:lstStyle/>
            <a:p>
              <a:endParaRPr lang="ru-RU"/>
            </a:p>
          </p:txBody>
        </p:sp>
        <p:sp>
          <p:nvSpPr>
            <p:cNvPr id="34" name="Freeform 48"/>
            <p:cNvSpPr>
              <a:spLocks noChangeAspect="1"/>
            </p:cNvSpPr>
            <p:nvPr/>
          </p:nvSpPr>
          <p:spPr bwMode="auto">
            <a:xfrm>
              <a:off x="341" y="406"/>
              <a:ext cx="569" cy="675"/>
            </a:xfrm>
            <a:custGeom>
              <a:avLst/>
              <a:gdLst/>
              <a:ahLst/>
              <a:cxnLst>
                <a:cxn ang="0">
                  <a:pos x="0" y="0"/>
                </a:cxn>
                <a:cxn ang="0">
                  <a:pos x="157" y="346"/>
                </a:cxn>
                <a:cxn ang="0">
                  <a:pos x="0" y="675"/>
                </a:cxn>
                <a:cxn ang="0">
                  <a:pos x="288" y="502"/>
                </a:cxn>
                <a:cxn ang="0">
                  <a:pos x="569" y="675"/>
                </a:cxn>
                <a:cxn ang="0">
                  <a:pos x="431" y="334"/>
                </a:cxn>
                <a:cxn ang="0">
                  <a:pos x="569" y="0"/>
                </a:cxn>
                <a:cxn ang="0">
                  <a:pos x="285" y="139"/>
                </a:cxn>
                <a:cxn ang="0">
                  <a:pos x="0" y="0"/>
                </a:cxn>
              </a:cxnLst>
              <a:rect l="0" t="0" r="r" b="b"/>
              <a:pathLst>
                <a:path w="569" h="675">
                  <a:moveTo>
                    <a:pt x="0" y="0"/>
                  </a:moveTo>
                  <a:lnTo>
                    <a:pt x="157" y="346"/>
                  </a:lnTo>
                  <a:lnTo>
                    <a:pt x="0" y="675"/>
                  </a:lnTo>
                  <a:lnTo>
                    <a:pt x="288" y="502"/>
                  </a:lnTo>
                  <a:lnTo>
                    <a:pt x="569" y="675"/>
                  </a:lnTo>
                  <a:lnTo>
                    <a:pt x="431" y="334"/>
                  </a:lnTo>
                  <a:lnTo>
                    <a:pt x="569" y="0"/>
                  </a:lnTo>
                  <a:lnTo>
                    <a:pt x="285" y="139"/>
                  </a:lnTo>
                  <a:lnTo>
                    <a:pt x="0" y="0"/>
                  </a:lnTo>
                </a:path>
              </a:pathLst>
            </a:custGeom>
            <a:noFill/>
            <a:ln w="1270" cmpd="sng">
              <a:solidFill>
                <a:srgbClr val="000000"/>
              </a:solidFill>
              <a:prstDash val="solid"/>
              <a:round/>
              <a:headEnd/>
              <a:tailEnd/>
            </a:ln>
            <a:effectLst/>
          </p:spPr>
          <p:txBody>
            <a:bodyPr/>
            <a:lstStyle/>
            <a:p>
              <a:endParaRPr lang="ru-RU"/>
            </a:p>
          </p:txBody>
        </p:sp>
        <p:sp>
          <p:nvSpPr>
            <p:cNvPr id="35" name="Freeform 49"/>
            <p:cNvSpPr>
              <a:spLocks noChangeAspect="1"/>
            </p:cNvSpPr>
            <p:nvPr/>
          </p:nvSpPr>
          <p:spPr bwMode="auto">
            <a:xfrm>
              <a:off x="0" y="1"/>
              <a:ext cx="1252" cy="1486"/>
            </a:xfrm>
            <a:custGeom>
              <a:avLst/>
              <a:gdLst/>
              <a:ahLst/>
              <a:cxnLst>
                <a:cxn ang="0">
                  <a:pos x="0" y="743"/>
                </a:cxn>
                <a:cxn ang="0">
                  <a:pos x="512" y="608"/>
                </a:cxn>
                <a:cxn ang="0">
                  <a:pos x="626" y="0"/>
                </a:cxn>
                <a:cxn ang="0">
                  <a:pos x="740" y="608"/>
                </a:cxn>
                <a:cxn ang="0">
                  <a:pos x="1252" y="743"/>
                </a:cxn>
                <a:cxn ang="0">
                  <a:pos x="740" y="878"/>
                </a:cxn>
                <a:cxn ang="0">
                  <a:pos x="626" y="1486"/>
                </a:cxn>
                <a:cxn ang="0">
                  <a:pos x="512" y="878"/>
                </a:cxn>
                <a:cxn ang="0">
                  <a:pos x="0" y="743"/>
                </a:cxn>
              </a:cxnLst>
              <a:rect l="0" t="0" r="r" b="b"/>
              <a:pathLst>
                <a:path w="1252" h="1486">
                  <a:moveTo>
                    <a:pt x="0" y="743"/>
                  </a:moveTo>
                  <a:lnTo>
                    <a:pt x="512" y="608"/>
                  </a:lnTo>
                  <a:lnTo>
                    <a:pt x="626" y="0"/>
                  </a:lnTo>
                  <a:lnTo>
                    <a:pt x="740" y="608"/>
                  </a:lnTo>
                  <a:lnTo>
                    <a:pt x="1252" y="743"/>
                  </a:lnTo>
                  <a:lnTo>
                    <a:pt x="740" y="878"/>
                  </a:lnTo>
                  <a:lnTo>
                    <a:pt x="626" y="1486"/>
                  </a:lnTo>
                  <a:lnTo>
                    <a:pt x="512" y="878"/>
                  </a:lnTo>
                  <a:lnTo>
                    <a:pt x="0" y="743"/>
                  </a:lnTo>
                  <a:close/>
                </a:path>
              </a:pathLst>
            </a:custGeom>
            <a:solidFill>
              <a:srgbClr val="FFFFFF"/>
            </a:solidFill>
            <a:ln w="1270" cmpd="sng">
              <a:solidFill>
                <a:srgbClr val="000000"/>
              </a:solidFill>
              <a:prstDash val="solid"/>
              <a:round/>
              <a:headEnd/>
              <a:tailEnd/>
            </a:ln>
            <a:effectLst/>
          </p:spPr>
          <p:txBody>
            <a:bodyPr/>
            <a:lstStyle/>
            <a:p>
              <a:endParaRPr lang="ru-RU"/>
            </a:p>
          </p:txBody>
        </p:sp>
        <p:sp>
          <p:nvSpPr>
            <p:cNvPr id="36" name="Freeform 50"/>
            <p:cNvSpPr>
              <a:spLocks noChangeAspect="1"/>
            </p:cNvSpPr>
            <p:nvPr/>
          </p:nvSpPr>
          <p:spPr bwMode="auto">
            <a:xfrm>
              <a:off x="0" y="609"/>
              <a:ext cx="626" cy="135"/>
            </a:xfrm>
            <a:custGeom>
              <a:avLst/>
              <a:gdLst/>
              <a:ahLst/>
              <a:cxnLst>
                <a:cxn ang="0">
                  <a:pos x="0" y="135"/>
                </a:cxn>
                <a:cxn ang="0">
                  <a:pos x="626" y="135"/>
                </a:cxn>
                <a:cxn ang="0">
                  <a:pos x="512" y="0"/>
                </a:cxn>
                <a:cxn ang="0">
                  <a:pos x="0" y="135"/>
                </a:cxn>
              </a:cxnLst>
              <a:rect l="0" t="0" r="r" b="b"/>
              <a:pathLst>
                <a:path w="626" h="135">
                  <a:moveTo>
                    <a:pt x="0" y="135"/>
                  </a:moveTo>
                  <a:lnTo>
                    <a:pt x="626" y="135"/>
                  </a:lnTo>
                  <a:lnTo>
                    <a:pt x="512" y="0"/>
                  </a:lnTo>
                  <a:lnTo>
                    <a:pt x="0" y="135"/>
                  </a:lnTo>
                  <a:close/>
                </a:path>
              </a:pathLst>
            </a:custGeom>
            <a:solidFill>
              <a:srgbClr val="969696"/>
            </a:solidFill>
            <a:ln w="1270" cmpd="sng">
              <a:solidFill>
                <a:srgbClr val="000000"/>
              </a:solidFill>
              <a:round/>
              <a:headEnd/>
              <a:tailEnd/>
            </a:ln>
            <a:effectLst/>
          </p:spPr>
          <p:txBody>
            <a:bodyPr/>
            <a:lstStyle/>
            <a:p>
              <a:endParaRPr lang="ru-RU"/>
            </a:p>
          </p:txBody>
        </p:sp>
        <p:sp>
          <p:nvSpPr>
            <p:cNvPr id="37" name="Freeform 51"/>
            <p:cNvSpPr>
              <a:spLocks noChangeAspect="1"/>
            </p:cNvSpPr>
            <p:nvPr/>
          </p:nvSpPr>
          <p:spPr bwMode="auto">
            <a:xfrm>
              <a:off x="0" y="609"/>
              <a:ext cx="626" cy="135"/>
            </a:xfrm>
            <a:custGeom>
              <a:avLst/>
              <a:gdLst/>
              <a:ahLst/>
              <a:cxnLst>
                <a:cxn ang="0">
                  <a:pos x="0" y="135"/>
                </a:cxn>
                <a:cxn ang="0">
                  <a:pos x="626" y="135"/>
                </a:cxn>
                <a:cxn ang="0">
                  <a:pos x="512" y="0"/>
                </a:cxn>
                <a:cxn ang="0">
                  <a:pos x="0" y="135"/>
                </a:cxn>
              </a:cxnLst>
              <a:rect l="0" t="0" r="r" b="b"/>
              <a:pathLst>
                <a:path w="626" h="135">
                  <a:moveTo>
                    <a:pt x="0" y="135"/>
                  </a:moveTo>
                  <a:lnTo>
                    <a:pt x="626" y="135"/>
                  </a:lnTo>
                  <a:lnTo>
                    <a:pt x="512" y="0"/>
                  </a:lnTo>
                  <a:lnTo>
                    <a:pt x="0" y="135"/>
                  </a:lnTo>
                </a:path>
              </a:pathLst>
            </a:custGeom>
            <a:noFill/>
            <a:ln w="1270" cmpd="sng">
              <a:solidFill>
                <a:srgbClr val="969696"/>
              </a:solidFill>
              <a:prstDash val="solid"/>
              <a:round/>
              <a:headEnd/>
              <a:tailEnd/>
            </a:ln>
            <a:effectLst/>
          </p:spPr>
          <p:txBody>
            <a:bodyPr/>
            <a:lstStyle/>
            <a:p>
              <a:endParaRPr lang="ru-RU"/>
            </a:p>
          </p:txBody>
        </p:sp>
        <p:sp>
          <p:nvSpPr>
            <p:cNvPr id="38" name="Freeform 52"/>
            <p:cNvSpPr>
              <a:spLocks noChangeAspect="1"/>
            </p:cNvSpPr>
            <p:nvPr/>
          </p:nvSpPr>
          <p:spPr bwMode="auto">
            <a:xfrm>
              <a:off x="626" y="744"/>
              <a:ext cx="626" cy="135"/>
            </a:xfrm>
            <a:custGeom>
              <a:avLst/>
              <a:gdLst/>
              <a:ahLst/>
              <a:cxnLst>
                <a:cxn ang="0">
                  <a:pos x="626" y="0"/>
                </a:cxn>
                <a:cxn ang="0">
                  <a:pos x="0" y="0"/>
                </a:cxn>
                <a:cxn ang="0">
                  <a:pos x="114" y="135"/>
                </a:cxn>
                <a:cxn ang="0">
                  <a:pos x="626" y="0"/>
                </a:cxn>
              </a:cxnLst>
              <a:rect l="0" t="0" r="r" b="b"/>
              <a:pathLst>
                <a:path w="626" h="135">
                  <a:moveTo>
                    <a:pt x="626" y="0"/>
                  </a:moveTo>
                  <a:lnTo>
                    <a:pt x="0" y="0"/>
                  </a:lnTo>
                  <a:lnTo>
                    <a:pt x="114" y="135"/>
                  </a:lnTo>
                  <a:lnTo>
                    <a:pt x="626" y="0"/>
                  </a:lnTo>
                  <a:close/>
                </a:path>
              </a:pathLst>
            </a:custGeom>
            <a:solidFill>
              <a:srgbClr val="969696"/>
            </a:solidFill>
            <a:ln w="1270" cmpd="sng">
              <a:solidFill>
                <a:srgbClr val="000000"/>
              </a:solidFill>
              <a:round/>
              <a:headEnd/>
              <a:tailEnd/>
            </a:ln>
            <a:effectLst/>
          </p:spPr>
          <p:txBody>
            <a:bodyPr/>
            <a:lstStyle/>
            <a:p>
              <a:endParaRPr lang="ru-RU"/>
            </a:p>
          </p:txBody>
        </p:sp>
        <p:sp>
          <p:nvSpPr>
            <p:cNvPr id="39" name="Freeform 53"/>
            <p:cNvSpPr>
              <a:spLocks noChangeAspect="1"/>
            </p:cNvSpPr>
            <p:nvPr/>
          </p:nvSpPr>
          <p:spPr bwMode="auto">
            <a:xfrm>
              <a:off x="626" y="744"/>
              <a:ext cx="626" cy="135"/>
            </a:xfrm>
            <a:custGeom>
              <a:avLst/>
              <a:gdLst/>
              <a:ahLst/>
              <a:cxnLst>
                <a:cxn ang="0">
                  <a:pos x="626" y="0"/>
                </a:cxn>
                <a:cxn ang="0">
                  <a:pos x="0" y="0"/>
                </a:cxn>
                <a:cxn ang="0">
                  <a:pos x="114" y="135"/>
                </a:cxn>
                <a:cxn ang="0">
                  <a:pos x="626" y="0"/>
                </a:cxn>
              </a:cxnLst>
              <a:rect l="0" t="0" r="r" b="b"/>
              <a:pathLst>
                <a:path w="626" h="135">
                  <a:moveTo>
                    <a:pt x="626" y="0"/>
                  </a:moveTo>
                  <a:lnTo>
                    <a:pt x="0" y="0"/>
                  </a:lnTo>
                  <a:lnTo>
                    <a:pt x="114" y="135"/>
                  </a:lnTo>
                  <a:lnTo>
                    <a:pt x="626" y="0"/>
                  </a:lnTo>
                </a:path>
              </a:pathLst>
            </a:custGeom>
            <a:noFill/>
            <a:ln w="1270" cmpd="sng">
              <a:solidFill>
                <a:srgbClr val="969696"/>
              </a:solidFill>
              <a:prstDash val="solid"/>
              <a:round/>
              <a:headEnd/>
              <a:tailEnd/>
            </a:ln>
            <a:effectLst/>
          </p:spPr>
          <p:txBody>
            <a:bodyPr/>
            <a:lstStyle/>
            <a:p>
              <a:endParaRPr lang="ru-RU"/>
            </a:p>
          </p:txBody>
        </p:sp>
        <p:sp>
          <p:nvSpPr>
            <p:cNvPr id="40" name="Freeform 54"/>
            <p:cNvSpPr>
              <a:spLocks noChangeAspect="1"/>
            </p:cNvSpPr>
            <p:nvPr/>
          </p:nvSpPr>
          <p:spPr bwMode="auto">
            <a:xfrm>
              <a:off x="512" y="744"/>
              <a:ext cx="114" cy="743"/>
            </a:xfrm>
            <a:custGeom>
              <a:avLst/>
              <a:gdLst/>
              <a:ahLst/>
              <a:cxnLst>
                <a:cxn ang="0">
                  <a:pos x="114" y="743"/>
                </a:cxn>
                <a:cxn ang="0">
                  <a:pos x="114" y="0"/>
                </a:cxn>
                <a:cxn ang="0">
                  <a:pos x="0" y="135"/>
                </a:cxn>
                <a:cxn ang="0">
                  <a:pos x="114" y="743"/>
                </a:cxn>
              </a:cxnLst>
              <a:rect l="0" t="0" r="r" b="b"/>
              <a:pathLst>
                <a:path w="114" h="743">
                  <a:moveTo>
                    <a:pt x="114" y="743"/>
                  </a:moveTo>
                  <a:lnTo>
                    <a:pt x="114" y="0"/>
                  </a:lnTo>
                  <a:lnTo>
                    <a:pt x="0" y="135"/>
                  </a:lnTo>
                  <a:lnTo>
                    <a:pt x="114" y="743"/>
                  </a:lnTo>
                  <a:close/>
                </a:path>
              </a:pathLst>
            </a:custGeom>
            <a:solidFill>
              <a:srgbClr val="969696"/>
            </a:solidFill>
            <a:ln w="1270" cmpd="sng">
              <a:solidFill>
                <a:srgbClr val="000000"/>
              </a:solidFill>
              <a:round/>
              <a:headEnd/>
              <a:tailEnd/>
            </a:ln>
            <a:effectLst/>
          </p:spPr>
          <p:txBody>
            <a:bodyPr/>
            <a:lstStyle/>
            <a:p>
              <a:endParaRPr lang="ru-RU"/>
            </a:p>
          </p:txBody>
        </p:sp>
        <p:sp>
          <p:nvSpPr>
            <p:cNvPr id="41" name="Freeform 55"/>
            <p:cNvSpPr>
              <a:spLocks noChangeAspect="1"/>
            </p:cNvSpPr>
            <p:nvPr/>
          </p:nvSpPr>
          <p:spPr bwMode="auto">
            <a:xfrm>
              <a:off x="512" y="744"/>
              <a:ext cx="114" cy="743"/>
            </a:xfrm>
            <a:custGeom>
              <a:avLst/>
              <a:gdLst/>
              <a:ahLst/>
              <a:cxnLst>
                <a:cxn ang="0">
                  <a:pos x="114" y="743"/>
                </a:cxn>
                <a:cxn ang="0">
                  <a:pos x="114" y="0"/>
                </a:cxn>
                <a:cxn ang="0">
                  <a:pos x="0" y="135"/>
                </a:cxn>
              </a:cxnLst>
              <a:rect l="0" t="0" r="r" b="b"/>
              <a:pathLst>
                <a:path w="114" h="743">
                  <a:moveTo>
                    <a:pt x="114" y="743"/>
                  </a:moveTo>
                  <a:lnTo>
                    <a:pt x="114" y="0"/>
                  </a:lnTo>
                  <a:lnTo>
                    <a:pt x="0" y="135"/>
                  </a:lnTo>
                </a:path>
              </a:pathLst>
            </a:custGeom>
            <a:noFill/>
            <a:ln w="1270" cmpd="sng">
              <a:solidFill>
                <a:srgbClr val="969696"/>
              </a:solidFill>
              <a:prstDash val="solid"/>
              <a:round/>
              <a:headEnd/>
              <a:tailEnd/>
            </a:ln>
            <a:effectLst/>
          </p:spPr>
          <p:txBody>
            <a:bodyPr/>
            <a:lstStyle/>
            <a:p>
              <a:endParaRPr lang="ru-RU"/>
            </a:p>
          </p:txBody>
        </p:sp>
        <p:sp>
          <p:nvSpPr>
            <p:cNvPr id="42" name="Freeform 56"/>
            <p:cNvSpPr>
              <a:spLocks noChangeAspect="1"/>
            </p:cNvSpPr>
            <p:nvPr/>
          </p:nvSpPr>
          <p:spPr bwMode="auto">
            <a:xfrm>
              <a:off x="626" y="1"/>
              <a:ext cx="114" cy="743"/>
            </a:xfrm>
            <a:custGeom>
              <a:avLst/>
              <a:gdLst/>
              <a:ahLst/>
              <a:cxnLst>
                <a:cxn ang="0">
                  <a:pos x="0" y="0"/>
                </a:cxn>
                <a:cxn ang="0">
                  <a:pos x="0" y="743"/>
                </a:cxn>
                <a:cxn ang="0">
                  <a:pos x="114" y="608"/>
                </a:cxn>
                <a:cxn ang="0">
                  <a:pos x="0" y="0"/>
                </a:cxn>
              </a:cxnLst>
              <a:rect l="0" t="0" r="r" b="b"/>
              <a:pathLst>
                <a:path w="114" h="743">
                  <a:moveTo>
                    <a:pt x="0" y="0"/>
                  </a:moveTo>
                  <a:lnTo>
                    <a:pt x="0" y="743"/>
                  </a:lnTo>
                  <a:lnTo>
                    <a:pt x="114" y="608"/>
                  </a:lnTo>
                  <a:lnTo>
                    <a:pt x="0" y="0"/>
                  </a:lnTo>
                  <a:close/>
                </a:path>
              </a:pathLst>
            </a:custGeom>
            <a:solidFill>
              <a:srgbClr val="969696"/>
            </a:solidFill>
            <a:ln w="1270" cmpd="sng">
              <a:solidFill>
                <a:srgbClr val="000000"/>
              </a:solidFill>
              <a:round/>
              <a:headEnd/>
              <a:tailEnd/>
            </a:ln>
            <a:effectLst/>
          </p:spPr>
          <p:txBody>
            <a:bodyPr/>
            <a:lstStyle/>
            <a:p>
              <a:endParaRPr lang="ru-RU"/>
            </a:p>
          </p:txBody>
        </p:sp>
        <p:sp>
          <p:nvSpPr>
            <p:cNvPr id="43" name="Freeform 57"/>
            <p:cNvSpPr>
              <a:spLocks noChangeAspect="1"/>
            </p:cNvSpPr>
            <p:nvPr/>
          </p:nvSpPr>
          <p:spPr bwMode="auto">
            <a:xfrm>
              <a:off x="626" y="1"/>
              <a:ext cx="114" cy="743"/>
            </a:xfrm>
            <a:custGeom>
              <a:avLst/>
              <a:gdLst/>
              <a:ahLst/>
              <a:cxnLst>
                <a:cxn ang="0">
                  <a:pos x="0" y="0"/>
                </a:cxn>
                <a:cxn ang="0">
                  <a:pos x="0" y="743"/>
                </a:cxn>
                <a:cxn ang="0">
                  <a:pos x="114" y="608"/>
                </a:cxn>
              </a:cxnLst>
              <a:rect l="0" t="0" r="r" b="b"/>
              <a:pathLst>
                <a:path w="114" h="743">
                  <a:moveTo>
                    <a:pt x="0" y="0"/>
                  </a:moveTo>
                  <a:lnTo>
                    <a:pt x="0" y="743"/>
                  </a:lnTo>
                  <a:lnTo>
                    <a:pt x="114" y="608"/>
                  </a:lnTo>
                </a:path>
              </a:pathLst>
            </a:custGeom>
            <a:noFill/>
            <a:ln w="1270" cmpd="sng">
              <a:solidFill>
                <a:srgbClr val="969696"/>
              </a:solidFill>
              <a:prstDash val="solid"/>
              <a:round/>
              <a:headEnd/>
              <a:tailEnd/>
            </a:ln>
            <a:effectLst/>
          </p:spPr>
          <p:txBody>
            <a:bodyPr/>
            <a:lstStyle/>
            <a:p>
              <a:endParaRPr lang="ru-RU"/>
            </a:p>
          </p:txBody>
        </p:sp>
        <p:sp>
          <p:nvSpPr>
            <p:cNvPr id="44" name="Freeform 58"/>
            <p:cNvSpPr>
              <a:spLocks noChangeAspect="1"/>
            </p:cNvSpPr>
            <p:nvPr/>
          </p:nvSpPr>
          <p:spPr bwMode="auto">
            <a:xfrm>
              <a:off x="0" y="1"/>
              <a:ext cx="1252" cy="1486"/>
            </a:xfrm>
            <a:custGeom>
              <a:avLst/>
              <a:gdLst/>
              <a:ahLst/>
              <a:cxnLst>
                <a:cxn ang="0">
                  <a:pos x="0" y="743"/>
                </a:cxn>
                <a:cxn ang="0">
                  <a:pos x="512" y="608"/>
                </a:cxn>
                <a:cxn ang="0">
                  <a:pos x="626" y="0"/>
                </a:cxn>
                <a:cxn ang="0">
                  <a:pos x="740" y="608"/>
                </a:cxn>
                <a:cxn ang="0">
                  <a:pos x="1252" y="743"/>
                </a:cxn>
                <a:cxn ang="0">
                  <a:pos x="740" y="878"/>
                </a:cxn>
                <a:cxn ang="0">
                  <a:pos x="626" y="1486"/>
                </a:cxn>
                <a:cxn ang="0">
                  <a:pos x="512" y="878"/>
                </a:cxn>
                <a:cxn ang="0">
                  <a:pos x="0" y="743"/>
                </a:cxn>
              </a:cxnLst>
              <a:rect l="0" t="0" r="r" b="b"/>
              <a:pathLst>
                <a:path w="1252" h="1486">
                  <a:moveTo>
                    <a:pt x="0" y="743"/>
                  </a:moveTo>
                  <a:lnTo>
                    <a:pt x="512" y="608"/>
                  </a:lnTo>
                  <a:lnTo>
                    <a:pt x="626" y="0"/>
                  </a:lnTo>
                  <a:lnTo>
                    <a:pt x="740" y="608"/>
                  </a:lnTo>
                  <a:lnTo>
                    <a:pt x="1252" y="743"/>
                  </a:lnTo>
                  <a:lnTo>
                    <a:pt x="740" y="878"/>
                  </a:lnTo>
                  <a:lnTo>
                    <a:pt x="626" y="1486"/>
                  </a:lnTo>
                  <a:lnTo>
                    <a:pt x="512" y="878"/>
                  </a:lnTo>
                  <a:lnTo>
                    <a:pt x="0" y="743"/>
                  </a:lnTo>
                  <a:close/>
                </a:path>
              </a:pathLst>
            </a:custGeom>
            <a:noFill/>
            <a:ln w="1270" cmpd="sng">
              <a:solidFill>
                <a:srgbClr val="000000"/>
              </a:solidFill>
              <a:prstDash val="solid"/>
              <a:round/>
              <a:headEnd/>
              <a:tailEnd/>
            </a:ln>
            <a:effectLst/>
          </p:spPr>
          <p:txBody>
            <a:bodyPr/>
            <a:lstStyle/>
            <a:p>
              <a:endParaRPr lang="ru-RU"/>
            </a:p>
          </p:txBody>
        </p:sp>
        <p:sp>
          <p:nvSpPr>
            <p:cNvPr id="45" name="Oval 59"/>
            <p:cNvSpPr>
              <a:spLocks noChangeAspect="1" noChangeArrowheads="1"/>
            </p:cNvSpPr>
            <p:nvPr/>
          </p:nvSpPr>
          <p:spPr bwMode="auto">
            <a:xfrm>
              <a:off x="418" y="516"/>
              <a:ext cx="417" cy="444"/>
            </a:xfrm>
            <a:prstGeom prst="ellipse">
              <a:avLst/>
            </a:prstGeom>
            <a:solidFill>
              <a:srgbClr val="99CCFF"/>
            </a:solidFill>
            <a:ln w="1270">
              <a:solidFill>
                <a:srgbClr val="000000"/>
              </a:solidFill>
              <a:round/>
              <a:headEnd/>
              <a:tailEnd/>
            </a:ln>
            <a:effectLst/>
          </p:spPr>
          <p:txBody>
            <a:bodyPr wrap="none" anchor="ctr"/>
            <a:lstStyle/>
            <a:p>
              <a:endParaRPr lang="ru-RU"/>
            </a:p>
          </p:txBody>
        </p:sp>
        <p:sp>
          <p:nvSpPr>
            <p:cNvPr id="46" name="AutoShape 60"/>
            <p:cNvSpPr>
              <a:spLocks noChangeAspect="1" noChangeArrowheads="1"/>
            </p:cNvSpPr>
            <p:nvPr/>
          </p:nvSpPr>
          <p:spPr bwMode="auto">
            <a:xfrm>
              <a:off x="459" y="528"/>
              <a:ext cx="331" cy="299"/>
            </a:xfrm>
            <a:prstGeom prst="triangle">
              <a:avLst>
                <a:gd name="adj" fmla="val 50000"/>
              </a:avLst>
            </a:prstGeom>
            <a:solidFill>
              <a:srgbClr val="FF9933"/>
            </a:solidFill>
            <a:ln w="1270">
              <a:solidFill>
                <a:srgbClr val="000000"/>
              </a:solidFill>
              <a:miter lim="800000"/>
              <a:headEnd/>
              <a:tailEnd/>
            </a:ln>
            <a:effectLst/>
          </p:spPr>
          <p:txBody>
            <a:bodyPr wrap="none" anchor="ctr"/>
            <a:lstStyle/>
            <a:p>
              <a:endParaRPr lang="ru-RU"/>
            </a:p>
          </p:txBody>
        </p:sp>
      </p:grpSp>
      <p:sp>
        <p:nvSpPr>
          <p:cNvPr id="47" name="Freeform 77"/>
          <p:cNvSpPr>
            <a:spLocks/>
          </p:cNvSpPr>
          <p:nvPr/>
        </p:nvSpPr>
        <p:spPr bwMode="auto">
          <a:xfrm>
            <a:off x="179388" y="1916113"/>
            <a:ext cx="2016125" cy="4681537"/>
          </a:xfrm>
          <a:custGeom>
            <a:avLst/>
            <a:gdLst/>
            <a:ahLst/>
            <a:cxnLst>
              <a:cxn ang="0">
                <a:pos x="201" y="601"/>
              </a:cxn>
              <a:cxn ang="0">
                <a:pos x="146" y="677"/>
              </a:cxn>
              <a:cxn ang="0">
                <a:pos x="111" y="906"/>
              </a:cxn>
              <a:cxn ang="0">
                <a:pos x="132" y="968"/>
              </a:cxn>
              <a:cxn ang="0">
                <a:pos x="0" y="1302"/>
              </a:cxn>
              <a:cxn ang="0">
                <a:pos x="125" y="1489"/>
              </a:cxn>
              <a:cxn ang="0">
                <a:pos x="222" y="1628"/>
              </a:cxn>
              <a:cxn ang="0">
                <a:pos x="354" y="1891"/>
              </a:cxn>
              <a:cxn ang="0">
                <a:pos x="715" y="1815"/>
              </a:cxn>
              <a:cxn ang="0">
                <a:pos x="791" y="1662"/>
              </a:cxn>
              <a:cxn ang="0">
                <a:pos x="909" y="1475"/>
              </a:cxn>
              <a:cxn ang="0">
                <a:pos x="1041" y="1288"/>
              </a:cxn>
              <a:cxn ang="0">
                <a:pos x="1006" y="1170"/>
              </a:cxn>
              <a:cxn ang="0">
                <a:pos x="944" y="1003"/>
              </a:cxn>
              <a:cxn ang="0">
                <a:pos x="916" y="899"/>
              </a:cxn>
              <a:cxn ang="0">
                <a:pos x="944" y="614"/>
              </a:cxn>
              <a:cxn ang="0">
                <a:pos x="937" y="566"/>
              </a:cxn>
              <a:cxn ang="0">
                <a:pos x="868" y="656"/>
              </a:cxn>
              <a:cxn ang="0">
                <a:pos x="826" y="788"/>
              </a:cxn>
              <a:cxn ang="0">
                <a:pos x="805" y="871"/>
              </a:cxn>
              <a:cxn ang="0">
                <a:pos x="729" y="1253"/>
              </a:cxn>
              <a:cxn ang="0">
                <a:pos x="833" y="587"/>
              </a:cxn>
              <a:cxn ang="0">
                <a:pos x="958" y="406"/>
              </a:cxn>
              <a:cxn ang="0">
                <a:pos x="882" y="115"/>
              </a:cxn>
              <a:cxn ang="0">
                <a:pos x="805" y="288"/>
              </a:cxn>
              <a:cxn ang="0">
                <a:pos x="673" y="448"/>
              </a:cxn>
              <a:cxn ang="0">
                <a:pos x="611" y="698"/>
              </a:cxn>
              <a:cxn ang="0">
                <a:pos x="417" y="968"/>
              </a:cxn>
              <a:cxn ang="0">
                <a:pos x="548" y="614"/>
              </a:cxn>
              <a:cxn ang="0">
                <a:pos x="604" y="531"/>
              </a:cxn>
              <a:cxn ang="0">
                <a:pos x="611" y="226"/>
              </a:cxn>
              <a:cxn ang="0">
                <a:pos x="569" y="59"/>
              </a:cxn>
              <a:cxn ang="0">
                <a:pos x="542" y="184"/>
              </a:cxn>
              <a:cxn ang="0">
                <a:pos x="430" y="420"/>
              </a:cxn>
              <a:cxn ang="0">
                <a:pos x="313" y="330"/>
              </a:cxn>
            </a:cxnLst>
            <a:rect l="0" t="0" r="r" b="b"/>
            <a:pathLst>
              <a:path w="1041" h="1891">
                <a:moveTo>
                  <a:pt x="264" y="344"/>
                </a:moveTo>
                <a:cubicBezTo>
                  <a:pt x="258" y="479"/>
                  <a:pt x="272" y="513"/>
                  <a:pt x="201" y="601"/>
                </a:cubicBezTo>
                <a:cubicBezTo>
                  <a:pt x="183" y="663"/>
                  <a:pt x="213" y="577"/>
                  <a:pt x="174" y="635"/>
                </a:cubicBezTo>
                <a:cubicBezTo>
                  <a:pt x="138" y="689"/>
                  <a:pt x="199" y="642"/>
                  <a:pt x="146" y="677"/>
                </a:cubicBezTo>
                <a:cubicBezTo>
                  <a:pt x="133" y="716"/>
                  <a:pt x="103" y="743"/>
                  <a:pt x="90" y="781"/>
                </a:cubicBezTo>
                <a:cubicBezTo>
                  <a:pt x="95" y="826"/>
                  <a:pt x="99" y="863"/>
                  <a:pt x="111" y="906"/>
                </a:cubicBezTo>
                <a:cubicBezTo>
                  <a:pt x="115" y="920"/>
                  <a:pt x="120" y="934"/>
                  <a:pt x="125" y="948"/>
                </a:cubicBezTo>
                <a:cubicBezTo>
                  <a:pt x="127" y="955"/>
                  <a:pt x="132" y="968"/>
                  <a:pt x="132" y="968"/>
                </a:cubicBezTo>
                <a:cubicBezTo>
                  <a:pt x="138" y="1015"/>
                  <a:pt x="157" y="1069"/>
                  <a:pt x="132" y="1114"/>
                </a:cubicBezTo>
                <a:cubicBezTo>
                  <a:pt x="88" y="1194"/>
                  <a:pt x="25" y="1201"/>
                  <a:pt x="0" y="1302"/>
                </a:cubicBezTo>
                <a:cubicBezTo>
                  <a:pt x="6" y="1347"/>
                  <a:pt x="11" y="1387"/>
                  <a:pt x="49" y="1413"/>
                </a:cubicBezTo>
                <a:cubicBezTo>
                  <a:pt x="70" y="1443"/>
                  <a:pt x="94" y="1469"/>
                  <a:pt x="125" y="1489"/>
                </a:cubicBezTo>
                <a:cubicBezTo>
                  <a:pt x="148" y="1523"/>
                  <a:pt x="174" y="1550"/>
                  <a:pt x="195" y="1586"/>
                </a:cubicBezTo>
                <a:cubicBezTo>
                  <a:pt x="203" y="1600"/>
                  <a:pt x="222" y="1628"/>
                  <a:pt x="222" y="1628"/>
                </a:cubicBezTo>
                <a:cubicBezTo>
                  <a:pt x="237" y="1687"/>
                  <a:pt x="230" y="1838"/>
                  <a:pt x="271" y="1864"/>
                </a:cubicBezTo>
                <a:cubicBezTo>
                  <a:pt x="292" y="1877"/>
                  <a:pt x="329" y="1883"/>
                  <a:pt x="354" y="1891"/>
                </a:cubicBezTo>
                <a:cubicBezTo>
                  <a:pt x="462" y="1879"/>
                  <a:pt x="550" y="1875"/>
                  <a:pt x="666" y="1871"/>
                </a:cubicBezTo>
                <a:cubicBezTo>
                  <a:pt x="701" y="1848"/>
                  <a:pt x="682" y="1864"/>
                  <a:pt x="715" y="1815"/>
                </a:cubicBezTo>
                <a:cubicBezTo>
                  <a:pt x="724" y="1801"/>
                  <a:pt x="743" y="1773"/>
                  <a:pt x="743" y="1773"/>
                </a:cubicBezTo>
                <a:cubicBezTo>
                  <a:pt x="753" y="1734"/>
                  <a:pt x="775" y="1698"/>
                  <a:pt x="791" y="1662"/>
                </a:cubicBezTo>
                <a:cubicBezTo>
                  <a:pt x="810" y="1620"/>
                  <a:pt x="813" y="1571"/>
                  <a:pt x="854" y="1544"/>
                </a:cubicBezTo>
                <a:cubicBezTo>
                  <a:pt x="865" y="1511"/>
                  <a:pt x="876" y="1486"/>
                  <a:pt x="909" y="1475"/>
                </a:cubicBezTo>
                <a:cubicBezTo>
                  <a:pt x="918" y="1449"/>
                  <a:pt x="948" y="1421"/>
                  <a:pt x="972" y="1406"/>
                </a:cubicBezTo>
                <a:cubicBezTo>
                  <a:pt x="999" y="1370"/>
                  <a:pt x="1026" y="1330"/>
                  <a:pt x="1041" y="1288"/>
                </a:cubicBezTo>
                <a:cubicBezTo>
                  <a:pt x="1039" y="1262"/>
                  <a:pt x="1041" y="1236"/>
                  <a:pt x="1034" y="1211"/>
                </a:cubicBezTo>
                <a:cubicBezTo>
                  <a:pt x="1029" y="1195"/>
                  <a:pt x="1006" y="1170"/>
                  <a:pt x="1006" y="1170"/>
                </a:cubicBezTo>
                <a:cubicBezTo>
                  <a:pt x="1005" y="1165"/>
                  <a:pt x="995" y="1119"/>
                  <a:pt x="993" y="1114"/>
                </a:cubicBezTo>
                <a:cubicBezTo>
                  <a:pt x="973" y="1074"/>
                  <a:pt x="953" y="1048"/>
                  <a:pt x="944" y="1003"/>
                </a:cubicBezTo>
                <a:cubicBezTo>
                  <a:pt x="930" y="932"/>
                  <a:pt x="946" y="989"/>
                  <a:pt x="923" y="920"/>
                </a:cubicBezTo>
                <a:cubicBezTo>
                  <a:pt x="921" y="913"/>
                  <a:pt x="916" y="899"/>
                  <a:pt x="916" y="899"/>
                </a:cubicBezTo>
                <a:cubicBezTo>
                  <a:pt x="918" y="825"/>
                  <a:pt x="917" y="751"/>
                  <a:pt x="923" y="677"/>
                </a:cubicBezTo>
                <a:cubicBezTo>
                  <a:pt x="925" y="655"/>
                  <a:pt x="937" y="635"/>
                  <a:pt x="944" y="614"/>
                </a:cubicBezTo>
                <a:cubicBezTo>
                  <a:pt x="949" y="600"/>
                  <a:pt x="958" y="573"/>
                  <a:pt x="958" y="573"/>
                </a:cubicBezTo>
                <a:cubicBezTo>
                  <a:pt x="951" y="571"/>
                  <a:pt x="944" y="563"/>
                  <a:pt x="937" y="566"/>
                </a:cubicBezTo>
                <a:cubicBezTo>
                  <a:pt x="929" y="569"/>
                  <a:pt x="928" y="581"/>
                  <a:pt x="923" y="587"/>
                </a:cubicBezTo>
                <a:cubicBezTo>
                  <a:pt x="904" y="610"/>
                  <a:pt x="881" y="629"/>
                  <a:pt x="868" y="656"/>
                </a:cubicBezTo>
                <a:cubicBezTo>
                  <a:pt x="839" y="714"/>
                  <a:pt x="887" y="638"/>
                  <a:pt x="847" y="698"/>
                </a:cubicBezTo>
                <a:cubicBezTo>
                  <a:pt x="842" y="729"/>
                  <a:pt x="834" y="758"/>
                  <a:pt x="826" y="788"/>
                </a:cubicBezTo>
                <a:cubicBezTo>
                  <a:pt x="821" y="806"/>
                  <a:pt x="817" y="825"/>
                  <a:pt x="812" y="843"/>
                </a:cubicBezTo>
                <a:cubicBezTo>
                  <a:pt x="810" y="852"/>
                  <a:pt x="805" y="871"/>
                  <a:pt x="805" y="871"/>
                </a:cubicBezTo>
                <a:cubicBezTo>
                  <a:pt x="793" y="1018"/>
                  <a:pt x="781" y="1158"/>
                  <a:pt x="771" y="1308"/>
                </a:cubicBezTo>
                <a:cubicBezTo>
                  <a:pt x="757" y="1290"/>
                  <a:pt x="734" y="1276"/>
                  <a:pt x="729" y="1253"/>
                </a:cubicBezTo>
                <a:cubicBezTo>
                  <a:pt x="714" y="1177"/>
                  <a:pt x="722" y="1206"/>
                  <a:pt x="708" y="1163"/>
                </a:cubicBezTo>
                <a:cubicBezTo>
                  <a:pt x="690" y="917"/>
                  <a:pt x="663" y="753"/>
                  <a:pt x="833" y="587"/>
                </a:cubicBezTo>
                <a:cubicBezTo>
                  <a:pt x="861" y="559"/>
                  <a:pt x="882" y="526"/>
                  <a:pt x="916" y="503"/>
                </a:cubicBezTo>
                <a:cubicBezTo>
                  <a:pt x="928" y="469"/>
                  <a:pt x="947" y="440"/>
                  <a:pt x="958" y="406"/>
                </a:cubicBezTo>
                <a:cubicBezTo>
                  <a:pt x="956" y="351"/>
                  <a:pt x="957" y="295"/>
                  <a:pt x="951" y="240"/>
                </a:cubicBezTo>
                <a:cubicBezTo>
                  <a:pt x="946" y="186"/>
                  <a:pt x="909" y="158"/>
                  <a:pt x="882" y="115"/>
                </a:cubicBezTo>
                <a:cubicBezTo>
                  <a:pt x="876" y="139"/>
                  <a:pt x="862" y="232"/>
                  <a:pt x="847" y="247"/>
                </a:cubicBezTo>
                <a:cubicBezTo>
                  <a:pt x="833" y="261"/>
                  <a:pt x="805" y="288"/>
                  <a:pt x="805" y="288"/>
                </a:cubicBezTo>
                <a:cubicBezTo>
                  <a:pt x="789" y="337"/>
                  <a:pt x="749" y="370"/>
                  <a:pt x="708" y="399"/>
                </a:cubicBezTo>
                <a:cubicBezTo>
                  <a:pt x="697" y="416"/>
                  <a:pt x="683" y="431"/>
                  <a:pt x="673" y="448"/>
                </a:cubicBezTo>
                <a:cubicBezTo>
                  <a:pt x="660" y="470"/>
                  <a:pt x="654" y="495"/>
                  <a:pt x="639" y="517"/>
                </a:cubicBezTo>
                <a:cubicBezTo>
                  <a:pt x="624" y="576"/>
                  <a:pt x="631" y="640"/>
                  <a:pt x="611" y="698"/>
                </a:cubicBezTo>
                <a:cubicBezTo>
                  <a:pt x="572" y="812"/>
                  <a:pt x="518" y="923"/>
                  <a:pt x="451" y="1024"/>
                </a:cubicBezTo>
                <a:cubicBezTo>
                  <a:pt x="420" y="1014"/>
                  <a:pt x="425" y="999"/>
                  <a:pt x="417" y="968"/>
                </a:cubicBezTo>
                <a:cubicBezTo>
                  <a:pt x="419" y="926"/>
                  <a:pt x="419" y="884"/>
                  <a:pt x="424" y="843"/>
                </a:cubicBezTo>
                <a:cubicBezTo>
                  <a:pt x="433" y="764"/>
                  <a:pt x="494" y="670"/>
                  <a:pt x="548" y="614"/>
                </a:cubicBezTo>
                <a:cubicBezTo>
                  <a:pt x="562" y="574"/>
                  <a:pt x="544" y="612"/>
                  <a:pt x="576" y="580"/>
                </a:cubicBezTo>
                <a:cubicBezTo>
                  <a:pt x="584" y="572"/>
                  <a:pt x="600" y="540"/>
                  <a:pt x="604" y="531"/>
                </a:cubicBezTo>
                <a:cubicBezTo>
                  <a:pt x="609" y="518"/>
                  <a:pt x="618" y="490"/>
                  <a:pt x="618" y="490"/>
                </a:cubicBezTo>
                <a:cubicBezTo>
                  <a:pt x="616" y="402"/>
                  <a:pt x="615" y="314"/>
                  <a:pt x="611" y="226"/>
                </a:cubicBezTo>
                <a:cubicBezTo>
                  <a:pt x="611" y="219"/>
                  <a:pt x="606" y="212"/>
                  <a:pt x="604" y="205"/>
                </a:cubicBezTo>
                <a:cubicBezTo>
                  <a:pt x="592" y="155"/>
                  <a:pt x="581" y="109"/>
                  <a:pt x="569" y="59"/>
                </a:cubicBezTo>
                <a:cubicBezTo>
                  <a:pt x="565" y="45"/>
                  <a:pt x="555" y="18"/>
                  <a:pt x="555" y="18"/>
                </a:cubicBezTo>
                <a:cubicBezTo>
                  <a:pt x="530" y="88"/>
                  <a:pt x="559" y="0"/>
                  <a:pt x="542" y="184"/>
                </a:cubicBezTo>
                <a:cubicBezTo>
                  <a:pt x="541" y="196"/>
                  <a:pt x="516" y="321"/>
                  <a:pt x="500" y="337"/>
                </a:cubicBezTo>
                <a:cubicBezTo>
                  <a:pt x="475" y="362"/>
                  <a:pt x="450" y="390"/>
                  <a:pt x="430" y="420"/>
                </a:cubicBezTo>
                <a:cubicBezTo>
                  <a:pt x="403" y="410"/>
                  <a:pt x="405" y="395"/>
                  <a:pt x="389" y="372"/>
                </a:cubicBezTo>
                <a:cubicBezTo>
                  <a:pt x="376" y="332"/>
                  <a:pt x="355" y="336"/>
                  <a:pt x="313" y="330"/>
                </a:cubicBezTo>
                <a:cubicBezTo>
                  <a:pt x="279" y="319"/>
                  <a:pt x="293" y="302"/>
                  <a:pt x="257" y="302"/>
                </a:cubicBezTo>
              </a:path>
            </a:pathLst>
          </a:custGeom>
          <a:gradFill rotWithShape="1">
            <a:gsLst>
              <a:gs pos="0">
                <a:srgbClr val="FFF200"/>
              </a:gs>
              <a:gs pos="22500">
                <a:srgbClr val="FF7A00"/>
              </a:gs>
              <a:gs pos="35000">
                <a:srgbClr val="FF0300"/>
              </a:gs>
              <a:gs pos="50000">
                <a:srgbClr val="4D0808"/>
              </a:gs>
              <a:gs pos="65000">
                <a:srgbClr val="FF0300"/>
              </a:gs>
              <a:gs pos="77500">
                <a:srgbClr val="FF7A00"/>
              </a:gs>
              <a:gs pos="100000">
                <a:srgbClr val="FFF200"/>
              </a:gs>
            </a:gsLst>
            <a:lin ang="18900000" scaled="1"/>
          </a:gradFill>
          <a:ln w="9525">
            <a:solidFill>
              <a:srgbClr val="CC0000"/>
            </a:solidFill>
            <a:round/>
            <a:headEnd/>
            <a:tailEnd/>
          </a:ln>
          <a:effectLst/>
        </p:spPr>
        <p:txBody>
          <a:bodyPr/>
          <a:lstStyle/>
          <a:p>
            <a:endParaRPr lang="ru-RU"/>
          </a:p>
        </p:txBody>
      </p:sp>
      <p:sp>
        <p:nvSpPr>
          <p:cNvPr id="48" name="AutoShape 79"/>
          <p:cNvSpPr>
            <a:spLocks noChangeArrowheads="1"/>
          </p:cNvSpPr>
          <p:nvPr/>
        </p:nvSpPr>
        <p:spPr bwMode="auto">
          <a:xfrm>
            <a:off x="3276600" y="2781300"/>
            <a:ext cx="2590800" cy="2160588"/>
          </a:xfrm>
          <a:custGeom>
            <a:avLst/>
            <a:gdLst>
              <a:gd name="G0" fmla="+- 4076 0 0"/>
              <a:gd name="G1" fmla="+- 21600 0 4076"/>
              <a:gd name="G2" fmla="+- 21600 0 4076"/>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4076" y="10800"/>
                </a:moveTo>
                <a:cubicBezTo>
                  <a:pt x="4076" y="14514"/>
                  <a:pt x="7086" y="17524"/>
                  <a:pt x="10800" y="17524"/>
                </a:cubicBezTo>
                <a:cubicBezTo>
                  <a:pt x="14514" y="17524"/>
                  <a:pt x="17524" y="14514"/>
                  <a:pt x="17524" y="10800"/>
                </a:cubicBezTo>
                <a:cubicBezTo>
                  <a:pt x="17524" y="7086"/>
                  <a:pt x="14514" y="4076"/>
                  <a:pt x="10800" y="4076"/>
                </a:cubicBezTo>
                <a:cubicBezTo>
                  <a:pt x="7086" y="4076"/>
                  <a:pt x="4076" y="7086"/>
                  <a:pt x="4076" y="10800"/>
                </a:cubicBezTo>
                <a:close/>
              </a:path>
            </a:pathLst>
          </a:custGeom>
          <a:solidFill>
            <a:srgbClr val="663300"/>
          </a:solidFill>
          <a:ln w="9525">
            <a:solidFill>
              <a:srgbClr val="000099"/>
            </a:solidFill>
            <a:round/>
            <a:headEnd/>
            <a:tailEnd/>
          </a:ln>
          <a:effectLst/>
        </p:spPr>
        <p:txBody>
          <a:bodyPr wrap="none" anchor="ctr"/>
          <a:lstStyle/>
          <a:p>
            <a:endParaRPr lang="ru-RU"/>
          </a:p>
        </p:txBody>
      </p:sp>
      <p:sp>
        <p:nvSpPr>
          <p:cNvPr id="49" name="AutoShape 15"/>
          <p:cNvSpPr>
            <a:spLocks noChangeArrowheads="1"/>
          </p:cNvSpPr>
          <p:nvPr/>
        </p:nvSpPr>
        <p:spPr bwMode="auto">
          <a:xfrm>
            <a:off x="3779838" y="3068638"/>
            <a:ext cx="1655762" cy="1584325"/>
          </a:xfrm>
          <a:custGeom>
            <a:avLst/>
            <a:gdLst>
              <a:gd name="G0" fmla="+- 10493 0 0"/>
              <a:gd name="G1" fmla="+- 21600 0 10493"/>
              <a:gd name="G2" fmla="+- 21600 0 10493"/>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10493" y="10800"/>
                </a:moveTo>
                <a:cubicBezTo>
                  <a:pt x="10493" y="10970"/>
                  <a:pt x="10630" y="11107"/>
                  <a:pt x="10800" y="11107"/>
                </a:cubicBezTo>
                <a:cubicBezTo>
                  <a:pt x="10970" y="11107"/>
                  <a:pt x="11107" y="10970"/>
                  <a:pt x="11107" y="10800"/>
                </a:cubicBezTo>
                <a:cubicBezTo>
                  <a:pt x="11107" y="10630"/>
                  <a:pt x="10970" y="10493"/>
                  <a:pt x="10800" y="10493"/>
                </a:cubicBezTo>
                <a:cubicBezTo>
                  <a:pt x="10630" y="10493"/>
                  <a:pt x="10493" y="10630"/>
                  <a:pt x="10493" y="10800"/>
                </a:cubicBezTo>
                <a:close/>
              </a:path>
            </a:pathLst>
          </a:custGeom>
          <a:solidFill>
            <a:srgbClr val="CC0000"/>
          </a:solidFill>
          <a:ln w="9525">
            <a:solidFill>
              <a:schemeClr val="tx1"/>
            </a:solidFill>
            <a:round/>
            <a:headEnd/>
            <a:tailEnd/>
          </a:ln>
          <a:effectLst/>
        </p:spPr>
        <p:txBody>
          <a:bodyPr wrap="none" anchor="ctr"/>
          <a:lstStyle/>
          <a:p>
            <a:endParaRPr lang="ru-RU"/>
          </a:p>
        </p:txBody>
      </p:sp>
      <p:sp>
        <p:nvSpPr>
          <p:cNvPr id="50" name="WordArt 26"/>
          <p:cNvSpPr>
            <a:spLocks noChangeArrowheads="1" noChangeShapeType="1" noTextEdit="1"/>
          </p:cNvSpPr>
          <p:nvPr/>
        </p:nvSpPr>
        <p:spPr bwMode="auto">
          <a:xfrm rot="9425940" flipH="1" flipV="1">
            <a:off x="3924300" y="3357563"/>
            <a:ext cx="982663" cy="358775"/>
          </a:xfrm>
          <a:prstGeom prst="rect">
            <a:avLst/>
          </a:prstGeom>
        </p:spPr>
        <p:txBody>
          <a:bodyPr spcFirstLastPara="1" wrap="none" fromWordArt="1">
            <a:prstTxWarp prst="textArchUp">
              <a:avLst>
                <a:gd name="adj" fmla="val 10808293"/>
              </a:avLst>
            </a:prstTxWarp>
          </a:bodyPr>
          <a:lstStyle/>
          <a:p>
            <a:pPr algn="ctr"/>
            <a:r>
              <a:rPr lang="ru-RU" sz="1400" b="1" kern="10" dirty="0">
                <a:ln w="9525">
                  <a:solidFill>
                    <a:schemeClr val="tx1"/>
                  </a:solidFill>
                  <a:round/>
                  <a:headEnd/>
                  <a:tailEnd/>
                </a:ln>
                <a:solidFill>
                  <a:schemeClr val="bg1"/>
                </a:solidFill>
                <a:latin typeface="Arial"/>
                <a:cs typeface="Arial"/>
              </a:rPr>
              <a:t>личность</a:t>
            </a:r>
          </a:p>
        </p:txBody>
      </p:sp>
      <p:pic>
        <p:nvPicPr>
          <p:cNvPr id="51" name="Picture 17" descr="р люди малыш 1"/>
          <p:cNvPicPr>
            <a:picLocks noChangeAspect="1" noChangeArrowheads="1"/>
          </p:cNvPicPr>
          <p:nvPr/>
        </p:nvPicPr>
        <p:blipFill>
          <a:blip r:embed="rId4" cstate="print">
            <a:lum bright="-6000" contrast="6000"/>
          </a:blip>
          <a:srcRect l="18011" t="6233" b="7414"/>
          <a:stretch>
            <a:fillRect/>
          </a:stretch>
        </p:blipFill>
        <p:spPr bwMode="auto">
          <a:xfrm>
            <a:off x="4211638" y="4076700"/>
            <a:ext cx="358775" cy="339725"/>
          </a:xfrm>
          <a:prstGeom prst="rect">
            <a:avLst/>
          </a:prstGeom>
          <a:solidFill>
            <a:schemeClr val="bg1"/>
          </a:solidFill>
          <a:ln w="3175">
            <a:solidFill>
              <a:srgbClr val="CC6600"/>
            </a:solidFill>
            <a:miter lim="800000"/>
            <a:headEnd/>
            <a:tailEnd/>
          </a:ln>
        </p:spPr>
      </p:pic>
      <p:pic>
        <p:nvPicPr>
          <p:cNvPr id="52" name="Picture 19" descr="P_Mar08_161029"/>
          <p:cNvPicPr>
            <a:picLocks noChangeAspect="1" noChangeArrowheads="1"/>
          </p:cNvPicPr>
          <p:nvPr/>
        </p:nvPicPr>
        <p:blipFill>
          <a:blip r:embed="rId5" cstate="print">
            <a:lum bright="-8000" contrast="8000"/>
          </a:blip>
          <a:srcRect l="31595" r="5197" b="21063"/>
          <a:stretch>
            <a:fillRect/>
          </a:stretch>
        </p:blipFill>
        <p:spPr bwMode="auto">
          <a:xfrm>
            <a:off x="4572000" y="4076700"/>
            <a:ext cx="406400" cy="431800"/>
          </a:xfrm>
          <a:prstGeom prst="rect">
            <a:avLst/>
          </a:prstGeom>
          <a:noFill/>
          <a:ln w="3175">
            <a:solidFill>
              <a:srgbClr val="CC6600"/>
            </a:solidFill>
            <a:miter lim="800000"/>
            <a:headEnd/>
            <a:tailEnd/>
          </a:ln>
        </p:spPr>
      </p:pic>
      <p:pic>
        <p:nvPicPr>
          <p:cNvPr id="53" name="Picture 16" descr="P_Mar08_230913"/>
          <p:cNvPicPr>
            <a:picLocks noChangeAspect="1" noChangeArrowheads="1"/>
          </p:cNvPicPr>
          <p:nvPr/>
        </p:nvPicPr>
        <p:blipFill>
          <a:blip r:embed="rId6" cstate="print">
            <a:lum bright="-12000" contrast="4000"/>
          </a:blip>
          <a:srcRect l="21141" t="5774"/>
          <a:stretch>
            <a:fillRect/>
          </a:stretch>
        </p:blipFill>
        <p:spPr bwMode="auto">
          <a:xfrm>
            <a:off x="4643438" y="3716338"/>
            <a:ext cx="334962" cy="360362"/>
          </a:xfrm>
          <a:prstGeom prst="rect">
            <a:avLst/>
          </a:prstGeom>
          <a:noFill/>
          <a:ln w="3175">
            <a:solidFill>
              <a:srgbClr val="CC6600"/>
            </a:solidFill>
            <a:miter lim="800000"/>
            <a:headEnd/>
            <a:tailEnd/>
          </a:ln>
        </p:spPr>
      </p:pic>
      <p:pic>
        <p:nvPicPr>
          <p:cNvPr id="54" name="Picture 22" descr="р люди женщ 1"/>
          <p:cNvPicPr>
            <a:picLocks noChangeAspect="1" noChangeArrowheads="1"/>
          </p:cNvPicPr>
          <p:nvPr/>
        </p:nvPicPr>
        <p:blipFill>
          <a:blip r:embed="rId7" cstate="print">
            <a:lum bright="-4000" contrast="6000"/>
          </a:blip>
          <a:srcRect l="22678" t="3412" b="10629"/>
          <a:stretch>
            <a:fillRect/>
          </a:stretch>
        </p:blipFill>
        <p:spPr bwMode="auto">
          <a:xfrm>
            <a:off x="5003800" y="3644900"/>
            <a:ext cx="360363" cy="360363"/>
          </a:xfrm>
          <a:prstGeom prst="rect">
            <a:avLst/>
          </a:prstGeom>
          <a:noFill/>
          <a:ln w="3175">
            <a:solidFill>
              <a:srgbClr val="CC6600"/>
            </a:solidFill>
            <a:miter lim="800000"/>
            <a:headEnd/>
            <a:tailEnd/>
          </a:ln>
        </p:spPr>
      </p:pic>
      <p:pic>
        <p:nvPicPr>
          <p:cNvPr id="55" name="Picture 23" descr="P_Mar08_160847"/>
          <p:cNvPicPr>
            <a:picLocks noChangeAspect="1" noChangeArrowheads="1"/>
          </p:cNvPicPr>
          <p:nvPr/>
        </p:nvPicPr>
        <p:blipFill>
          <a:blip r:embed="rId8" cstate="print">
            <a:lum bright="-2000" contrast="2000"/>
          </a:blip>
          <a:srcRect l="9862" t="9317" r="13405" b="9317"/>
          <a:stretch>
            <a:fillRect/>
          </a:stretch>
        </p:blipFill>
        <p:spPr bwMode="auto">
          <a:xfrm>
            <a:off x="4284663" y="3716338"/>
            <a:ext cx="288925" cy="276225"/>
          </a:xfrm>
          <a:prstGeom prst="rect">
            <a:avLst/>
          </a:prstGeom>
          <a:noFill/>
          <a:ln w="3175">
            <a:solidFill>
              <a:srgbClr val="CC6600"/>
            </a:solidFill>
            <a:miter lim="800000"/>
            <a:headEnd/>
            <a:tailEnd/>
          </a:ln>
        </p:spPr>
      </p:pic>
      <p:sp>
        <p:nvSpPr>
          <p:cNvPr id="56" name="WordArt 80"/>
          <p:cNvSpPr>
            <a:spLocks noChangeArrowheads="1" noChangeShapeType="1" noTextEdit="1"/>
          </p:cNvSpPr>
          <p:nvPr/>
        </p:nvSpPr>
        <p:spPr bwMode="auto">
          <a:xfrm rot="9363644" flipH="1" flipV="1">
            <a:off x="3492500" y="3068638"/>
            <a:ext cx="1274763" cy="357187"/>
          </a:xfrm>
          <a:prstGeom prst="rect">
            <a:avLst/>
          </a:prstGeom>
        </p:spPr>
        <p:txBody>
          <a:bodyPr spcFirstLastPara="1" wrap="none" fromWordArt="1">
            <a:prstTxWarp prst="textArchUp">
              <a:avLst>
                <a:gd name="adj" fmla="val 10806364"/>
              </a:avLst>
            </a:prstTxWarp>
          </a:bodyPr>
          <a:lstStyle/>
          <a:p>
            <a:pPr algn="ctr"/>
            <a:r>
              <a:rPr lang="ru-RU" sz="1400" b="1" kern="10" dirty="0">
                <a:ln w="9525">
                  <a:solidFill>
                    <a:schemeClr val="tx1"/>
                  </a:solidFill>
                  <a:round/>
                  <a:headEnd/>
                  <a:tailEnd/>
                </a:ln>
                <a:solidFill>
                  <a:schemeClr val="bg1"/>
                </a:solidFill>
                <a:latin typeface="Arial"/>
                <a:cs typeface="Arial"/>
              </a:rPr>
              <a:t>имущество</a:t>
            </a:r>
          </a:p>
        </p:txBody>
      </p:sp>
      <p:sp>
        <p:nvSpPr>
          <p:cNvPr id="57" name="AutoShape 84"/>
          <p:cNvSpPr>
            <a:spLocks noChangeArrowheads="1"/>
          </p:cNvSpPr>
          <p:nvPr/>
        </p:nvSpPr>
        <p:spPr bwMode="auto">
          <a:xfrm>
            <a:off x="6300788" y="4005263"/>
            <a:ext cx="296862" cy="330200"/>
          </a:xfrm>
          <a:prstGeom prst="star5">
            <a:avLst/>
          </a:prstGeom>
          <a:solidFill>
            <a:srgbClr val="FF3300"/>
          </a:solidFill>
          <a:ln w="9525">
            <a:solidFill>
              <a:schemeClr val="accent2"/>
            </a:solidFill>
            <a:miter lim="800000"/>
            <a:headEnd/>
            <a:tailEnd/>
          </a:ln>
          <a:effectLst/>
        </p:spPr>
        <p:txBody>
          <a:bodyPr wrap="none" anchor="ctr"/>
          <a:lstStyle/>
          <a:p>
            <a:endParaRPr lang="ru-RU"/>
          </a:p>
        </p:txBody>
      </p:sp>
      <p:sp>
        <p:nvSpPr>
          <p:cNvPr id="58" name="AutoShape 85"/>
          <p:cNvSpPr>
            <a:spLocks noChangeArrowheads="1"/>
          </p:cNvSpPr>
          <p:nvPr/>
        </p:nvSpPr>
        <p:spPr bwMode="auto">
          <a:xfrm>
            <a:off x="3779838" y="5300663"/>
            <a:ext cx="296862" cy="330200"/>
          </a:xfrm>
          <a:prstGeom prst="star5">
            <a:avLst/>
          </a:prstGeom>
          <a:solidFill>
            <a:srgbClr val="FF3300"/>
          </a:solidFill>
          <a:ln w="9525">
            <a:solidFill>
              <a:schemeClr val="accent2"/>
            </a:solidFill>
            <a:miter lim="800000"/>
            <a:headEnd/>
            <a:tailEnd/>
          </a:ln>
          <a:effectLst/>
        </p:spPr>
        <p:txBody>
          <a:bodyPr wrap="none" anchor="ctr"/>
          <a:lstStyle/>
          <a:p>
            <a:endParaRPr lang="ru-RU"/>
          </a:p>
        </p:txBody>
      </p:sp>
      <p:pic>
        <p:nvPicPr>
          <p:cNvPr id="59" name="Picture 86"/>
          <p:cNvPicPr>
            <a:picLocks noChangeAspect="1" noChangeArrowheads="1"/>
          </p:cNvPicPr>
          <p:nvPr/>
        </p:nvPicPr>
        <p:blipFill>
          <a:blip r:embed="rId3" cstate="print"/>
          <a:srcRect/>
          <a:stretch>
            <a:fillRect/>
          </a:stretch>
        </p:blipFill>
        <p:spPr bwMode="auto">
          <a:xfrm>
            <a:off x="2916238" y="4797425"/>
            <a:ext cx="350837" cy="414338"/>
          </a:xfrm>
          <a:prstGeom prst="rect">
            <a:avLst/>
          </a:prstGeom>
          <a:noFill/>
          <a:ln w="9525">
            <a:noFill/>
            <a:miter lim="800000"/>
            <a:headEnd/>
            <a:tailEnd/>
          </a:ln>
          <a:effectLst/>
        </p:spPr>
      </p:pic>
      <p:pic>
        <p:nvPicPr>
          <p:cNvPr id="60" name="Picture 87"/>
          <p:cNvPicPr>
            <a:picLocks noChangeAspect="1" noChangeArrowheads="1"/>
          </p:cNvPicPr>
          <p:nvPr/>
        </p:nvPicPr>
        <p:blipFill>
          <a:blip r:embed="rId3" cstate="print"/>
          <a:srcRect/>
          <a:stretch>
            <a:fillRect/>
          </a:stretch>
        </p:blipFill>
        <p:spPr bwMode="auto">
          <a:xfrm>
            <a:off x="5795963" y="4868863"/>
            <a:ext cx="350837" cy="414337"/>
          </a:xfrm>
          <a:prstGeom prst="rect">
            <a:avLst/>
          </a:prstGeom>
          <a:noFill/>
          <a:ln w="9525">
            <a:noFill/>
            <a:miter lim="800000"/>
            <a:headEnd/>
            <a:tailEnd/>
          </a:ln>
          <a:effectLst/>
        </p:spPr>
      </p:pic>
      <p:grpSp>
        <p:nvGrpSpPr>
          <p:cNvPr id="61" name="Group 88"/>
          <p:cNvGrpSpPr>
            <a:grpSpLocks noChangeAspect="1"/>
          </p:cNvGrpSpPr>
          <p:nvPr/>
        </p:nvGrpSpPr>
        <p:grpSpPr bwMode="auto">
          <a:xfrm>
            <a:off x="2411413" y="3789363"/>
            <a:ext cx="427037" cy="577850"/>
            <a:chOff x="0" y="1"/>
            <a:chExt cx="1252" cy="1486"/>
          </a:xfrm>
        </p:grpSpPr>
        <p:sp>
          <p:nvSpPr>
            <p:cNvPr id="62" name="Freeform 89"/>
            <p:cNvSpPr>
              <a:spLocks noChangeAspect="1"/>
            </p:cNvSpPr>
            <p:nvPr/>
          </p:nvSpPr>
          <p:spPr bwMode="auto">
            <a:xfrm>
              <a:off x="341" y="406"/>
              <a:ext cx="569" cy="675"/>
            </a:xfrm>
            <a:custGeom>
              <a:avLst/>
              <a:gdLst/>
              <a:ahLst/>
              <a:cxnLst>
                <a:cxn ang="0">
                  <a:pos x="0" y="0"/>
                </a:cxn>
                <a:cxn ang="0">
                  <a:pos x="157" y="346"/>
                </a:cxn>
                <a:cxn ang="0">
                  <a:pos x="0" y="675"/>
                </a:cxn>
                <a:cxn ang="0">
                  <a:pos x="288" y="502"/>
                </a:cxn>
                <a:cxn ang="0">
                  <a:pos x="569" y="675"/>
                </a:cxn>
                <a:cxn ang="0">
                  <a:pos x="431" y="334"/>
                </a:cxn>
                <a:cxn ang="0">
                  <a:pos x="569" y="0"/>
                </a:cxn>
                <a:cxn ang="0">
                  <a:pos x="285" y="139"/>
                </a:cxn>
                <a:cxn ang="0">
                  <a:pos x="0" y="0"/>
                </a:cxn>
              </a:cxnLst>
              <a:rect l="0" t="0" r="r" b="b"/>
              <a:pathLst>
                <a:path w="569" h="675">
                  <a:moveTo>
                    <a:pt x="0" y="0"/>
                  </a:moveTo>
                  <a:lnTo>
                    <a:pt x="157" y="346"/>
                  </a:lnTo>
                  <a:lnTo>
                    <a:pt x="0" y="675"/>
                  </a:lnTo>
                  <a:lnTo>
                    <a:pt x="288" y="502"/>
                  </a:lnTo>
                  <a:lnTo>
                    <a:pt x="569" y="675"/>
                  </a:lnTo>
                  <a:lnTo>
                    <a:pt x="431" y="334"/>
                  </a:lnTo>
                  <a:lnTo>
                    <a:pt x="569" y="0"/>
                  </a:lnTo>
                  <a:lnTo>
                    <a:pt x="285" y="139"/>
                  </a:lnTo>
                  <a:lnTo>
                    <a:pt x="0" y="0"/>
                  </a:lnTo>
                  <a:close/>
                </a:path>
              </a:pathLst>
            </a:custGeom>
            <a:solidFill>
              <a:srgbClr val="969696"/>
            </a:solidFill>
            <a:ln w="1270" cmpd="sng">
              <a:solidFill>
                <a:srgbClr val="000000"/>
              </a:solidFill>
              <a:round/>
              <a:headEnd/>
              <a:tailEnd/>
            </a:ln>
            <a:effectLst/>
          </p:spPr>
          <p:txBody>
            <a:bodyPr/>
            <a:lstStyle/>
            <a:p>
              <a:endParaRPr lang="ru-RU"/>
            </a:p>
          </p:txBody>
        </p:sp>
        <p:sp>
          <p:nvSpPr>
            <p:cNvPr id="63" name="Freeform 90"/>
            <p:cNvSpPr>
              <a:spLocks noChangeAspect="1"/>
            </p:cNvSpPr>
            <p:nvPr/>
          </p:nvSpPr>
          <p:spPr bwMode="auto">
            <a:xfrm>
              <a:off x="341" y="406"/>
              <a:ext cx="569" cy="675"/>
            </a:xfrm>
            <a:custGeom>
              <a:avLst/>
              <a:gdLst/>
              <a:ahLst/>
              <a:cxnLst>
                <a:cxn ang="0">
                  <a:pos x="0" y="0"/>
                </a:cxn>
                <a:cxn ang="0">
                  <a:pos x="157" y="346"/>
                </a:cxn>
                <a:cxn ang="0">
                  <a:pos x="0" y="675"/>
                </a:cxn>
                <a:cxn ang="0">
                  <a:pos x="288" y="502"/>
                </a:cxn>
                <a:cxn ang="0">
                  <a:pos x="569" y="675"/>
                </a:cxn>
                <a:cxn ang="0">
                  <a:pos x="431" y="334"/>
                </a:cxn>
                <a:cxn ang="0">
                  <a:pos x="569" y="0"/>
                </a:cxn>
                <a:cxn ang="0">
                  <a:pos x="285" y="139"/>
                </a:cxn>
                <a:cxn ang="0">
                  <a:pos x="0" y="0"/>
                </a:cxn>
              </a:cxnLst>
              <a:rect l="0" t="0" r="r" b="b"/>
              <a:pathLst>
                <a:path w="569" h="675">
                  <a:moveTo>
                    <a:pt x="0" y="0"/>
                  </a:moveTo>
                  <a:lnTo>
                    <a:pt x="157" y="346"/>
                  </a:lnTo>
                  <a:lnTo>
                    <a:pt x="0" y="675"/>
                  </a:lnTo>
                  <a:lnTo>
                    <a:pt x="288" y="502"/>
                  </a:lnTo>
                  <a:lnTo>
                    <a:pt x="569" y="675"/>
                  </a:lnTo>
                  <a:lnTo>
                    <a:pt x="431" y="334"/>
                  </a:lnTo>
                  <a:lnTo>
                    <a:pt x="569" y="0"/>
                  </a:lnTo>
                  <a:lnTo>
                    <a:pt x="285" y="139"/>
                  </a:lnTo>
                  <a:lnTo>
                    <a:pt x="0" y="0"/>
                  </a:lnTo>
                </a:path>
              </a:pathLst>
            </a:custGeom>
            <a:noFill/>
            <a:ln w="1270" cmpd="sng">
              <a:solidFill>
                <a:srgbClr val="000000"/>
              </a:solidFill>
              <a:prstDash val="solid"/>
              <a:round/>
              <a:headEnd/>
              <a:tailEnd/>
            </a:ln>
            <a:effectLst/>
          </p:spPr>
          <p:txBody>
            <a:bodyPr/>
            <a:lstStyle/>
            <a:p>
              <a:endParaRPr lang="ru-RU"/>
            </a:p>
          </p:txBody>
        </p:sp>
        <p:sp>
          <p:nvSpPr>
            <p:cNvPr id="64" name="Freeform 91"/>
            <p:cNvSpPr>
              <a:spLocks noChangeAspect="1"/>
            </p:cNvSpPr>
            <p:nvPr/>
          </p:nvSpPr>
          <p:spPr bwMode="auto">
            <a:xfrm>
              <a:off x="0" y="1"/>
              <a:ext cx="1252" cy="1486"/>
            </a:xfrm>
            <a:custGeom>
              <a:avLst/>
              <a:gdLst/>
              <a:ahLst/>
              <a:cxnLst>
                <a:cxn ang="0">
                  <a:pos x="0" y="743"/>
                </a:cxn>
                <a:cxn ang="0">
                  <a:pos x="512" y="608"/>
                </a:cxn>
                <a:cxn ang="0">
                  <a:pos x="626" y="0"/>
                </a:cxn>
                <a:cxn ang="0">
                  <a:pos x="740" y="608"/>
                </a:cxn>
                <a:cxn ang="0">
                  <a:pos x="1252" y="743"/>
                </a:cxn>
                <a:cxn ang="0">
                  <a:pos x="740" y="878"/>
                </a:cxn>
                <a:cxn ang="0">
                  <a:pos x="626" y="1486"/>
                </a:cxn>
                <a:cxn ang="0">
                  <a:pos x="512" y="878"/>
                </a:cxn>
                <a:cxn ang="0">
                  <a:pos x="0" y="743"/>
                </a:cxn>
              </a:cxnLst>
              <a:rect l="0" t="0" r="r" b="b"/>
              <a:pathLst>
                <a:path w="1252" h="1486">
                  <a:moveTo>
                    <a:pt x="0" y="743"/>
                  </a:moveTo>
                  <a:lnTo>
                    <a:pt x="512" y="608"/>
                  </a:lnTo>
                  <a:lnTo>
                    <a:pt x="626" y="0"/>
                  </a:lnTo>
                  <a:lnTo>
                    <a:pt x="740" y="608"/>
                  </a:lnTo>
                  <a:lnTo>
                    <a:pt x="1252" y="743"/>
                  </a:lnTo>
                  <a:lnTo>
                    <a:pt x="740" y="878"/>
                  </a:lnTo>
                  <a:lnTo>
                    <a:pt x="626" y="1486"/>
                  </a:lnTo>
                  <a:lnTo>
                    <a:pt x="512" y="878"/>
                  </a:lnTo>
                  <a:lnTo>
                    <a:pt x="0" y="743"/>
                  </a:lnTo>
                  <a:close/>
                </a:path>
              </a:pathLst>
            </a:custGeom>
            <a:solidFill>
              <a:srgbClr val="FFFFFF"/>
            </a:solidFill>
            <a:ln w="1270" cmpd="sng">
              <a:solidFill>
                <a:srgbClr val="000000"/>
              </a:solidFill>
              <a:prstDash val="solid"/>
              <a:round/>
              <a:headEnd/>
              <a:tailEnd/>
            </a:ln>
            <a:effectLst/>
          </p:spPr>
          <p:txBody>
            <a:bodyPr/>
            <a:lstStyle/>
            <a:p>
              <a:endParaRPr lang="ru-RU"/>
            </a:p>
          </p:txBody>
        </p:sp>
        <p:sp>
          <p:nvSpPr>
            <p:cNvPr id="65" name="Freeform 92"/>
            <p:cNvSpPr>
              <a:spLocks noChangeAspect="1"/>
            </p:cNvSpPr>
            <p:nvPr/>
          </p:nvSpPr>
          <p:spPr bwMode="auto">
            <a:xfrm>
              <a:off x="0" y="609"/>
              <a:ext cx="626" cy="135"/>
            </a:xfrm>
            <a:custGeom>
              <a:avLst/>
              <a:gdLst/>
              <a:ahLst/>
              <a:cxnLst>
                <a:cxn ang="0">
                  <a:pos x="0" y="135"/>
                </a:cxn>
                <a:cxn ang="0">
                  <a:pos x="626" y="135"/>
                </a:cxn>
                <a:cxn ang="0">
                  <a:pos x="512" y="0"/>
                </a:cxn>
                <a:cxn ang="0">
                  <a:pos x="0" y="135"/>
                </a:cxn>
              </a:cxnLst>
              <a:rect l="0" t="0" r="r" b="b"/>
              <a:pathLst>
                <a:path w="626" h="135">
                  <a:moveTo>
                    <a:pt x="0" y="135"/>
                  </a:moveTo>
                  <a:lnTo>
                    <a:pt x="626" y="135"/>
                  </a:lnTo>
                  <a:lnTo>
                    <a:pt x="512" y="0"/>
                  </a:lnTo>
                  <a:lnTo>
                    <a:pt x="0" y="135"/>
                  </a:lnTo>
                  <a:close/>
                </a:path>
              </a:pathLst>
            </a:custGeom>
            <a:solidFill>
              <a:srgbClr val="969696"/>
            </a:solidFill>
            <a:ln w="1270" cmpd="sng">
              <a:solidFill>
                <a:srgbClr val="000000"/>
              </a:solidFill>
              <a:round/>
              <a:headEnd/>
              <a:tailEnd/>
            </a:ln>
            <a:effectLst/>
          </p:spPr>
          <p:txBody>
            <a:bodyPr/>
            <a:lstStyle/>
            <a:p>
              <a:endParaRPr lang="ru-RU"/>
            </a:p>
          </p:txBody>
        </p:sp>
        <p:sp>
          <p:nvSpPr>
            <p:cNvPr id="66" name="Freeform 93"/>
            <p:cNvSpPr>
              <a:spLocks noChangeAspect="1"/>
            </p:cNvSpPr>
            <p:nvPr/>
          </p:nvSpPr>
          <p:spPr bwMode="auto">
            <a:xfrm>
              <a:off x="0" y="609"/>
              <a:ext cx="626" cy="135"/>
            </a:xfrm>
            <a:custGeom>
              <a:avLst/>
              <a:gdLst/>
              <a:ahLst/>
              <a:cxnLst>
                <a:cxn ang="0">
                  <a:pos x="0" y="135"/>
                </a:cxn>
                <a:cxn ang="0">
                  <a:pos x="626" y="135"/>
                </a:cxn>
                <a:cxn ang="0">
                  <a:pos x="512" y="0"/>
                </a:cxn>
                <a:cxn ang="0">
                  <a:pos x="0" y="135"/>
                </a:cxn>
              </a:cxnLst>
              <a:rect l="0" t="0" r="r" b="b"/>
              <a:pathLst>
                <a:path w="626" h="135">
                  <a:moveTo>
                    <a:pt x="0" y="135"/>
                  </a:moveTo>
                  <a:lnTo>
                    <a:pt x="626" y="135"/>
                  </a:lnTo>
                  <a:lnTo>
                    <a:pt x="512" y="0"/>
                  </a:lnTo>
                  <a:lnTo>
                    <a:pt x="0" y="135"/>
                  </a:lnTo>
                </a:path>
              </a:pathLst>
            </a:custGeom>
            <a:noFill/>
            <a:ln w="1270" cmpd="sng">
              <a:solidFill>
                <a:srgbClr val="969696"/>
              </a:solidFill>
              <a:prstDash val="solid"/>
              <a:round/>
              <a:headEnd/>
              <a:tailEnd/>
            </a:ln>
            <a:effectLst/>
          </p:spPr>
          <p:txBody>
            <a:bodyPr/>
            <a:lstStyle/>
            <a:p>
              <a:endParaRPr lang="ru-RU"/>
            </a:p>
          </p:txBody>
        </p:sp>
        <p:sp>
          <p:nvSpPr>
            <p:cNvPr id="67" name="Freeform 94"/>
            <p:cNvSpPr>
              <a:spLocks noChangeAspect="1"/>
            </p:cNvSpPr>
            <p:nvPr/>
          </p:nvSpPr>
          <p:spPr bwMode="auto">
            <a:xfrm>
              <a:off x="626" y="744"/>
              <a:ext cx="626" cy="135"/>
            </a:xfrm>
            <a:custGeom>
              <a:avLst/>
              <a:gdLst/>
              <a:ahLst/>
              <a:cxnLst>
                <a:cxn ang="0">
                  <a:pos x="626" y="0"/>
                </a:cxn>
                <a:cxn ang="0">
                  <a:pos x="0" y="0"/>
                </a:cxn>
                <a:cxn ang="0">
                  <a:pos x="114" y="135"/>
                </a:cxn>
                <a:cxn ang="0">
                  <a:pos x="626" y="0"/>
                </a:cxn>
              </a:cxnLst>
              <a:rect l="0" t="0" r="r" b="b"/>
              <a:pathLst>
                <a:path w="626" h="135">
                  <a:moveTo>
                    <a:pt x="626" y="0"/>
                  </a:moveTo>
                  <a:lnTo>
                    <a:pt x="0" y="0"/>
                  </a:lnTo>
                  <a:lnTo>
                    <a:pt x="114" y="135"/>
                  </a:lnTo>
                  <a:lnTo>
                    <a:pt x="626" y="0"/>
                  </a:lnTo>
                  <a:close/>
                </a:path>
              </a:pathLst>
            </a:custGeom>
            <a:solidFill>
              <a:srgbClr val="969696"/>
            </a:solidFill>
            <a:ln w="1270" cmpd="sng">
              <a:solidFill>
                <a:srgbClr val="000000"/>
              </a:solidFill>
              <a:round/>
              <a:headEnd/>
              <a:tailEnd/>
            </a:ln>
            <a:effectLst/>
          </p:spPr>
          <p:txBody>
            <a:bodyPr/>
            <a:lstStyle/>
            <a:p>
              <a:endParaRPr lang="ru-RU"/>
            </a:p>
          </p:txBody>
        </p:sp>
        <p:sp>
          <p:nvSpPr>
            <p:cNvPr id="68" name="Freeform 95"/>
            <p:cNvSpPr>
              <a:spLocks noChangeAspect="1"/>
            </p:cNvSpPr>
            <p:nvPr/>
          </p:nvSpPr>
          <p:spPr bwMode="auto">
            <a:xfrm>
              <a:off x="626" y="744"/>
              <a:ext cx="626" cy="135"/>
            </a:xfrm>
            <a:custGeom>
              <a:avLst/>
              <a:gdLst/>
              <a:ahLst/>
              <a:cxnLst>
                <a:cxn ang="0">
                  <a:pos x="626" y="0"/>
                </a:cxn>
                <a:cxn ang="0">
                  <a:pos x="0" y="0"/>
                </a:cxn>
                <a:cxn ang="0">
                  <a:pos x="114" y="135"/>
                </a:cxn>
                <a:cxn ang="0">
                  <a:pos x="626" y="0"/>
                </a:cxn>
              </a:cxnLst>
              <a:rect l="0" t="0" r="r" b="b"/>
              <a:pathLst>
                <a:path w="626" h="135">
                  <a:moveTo>
                    <a:pt x="626" y="0"/>
                  </a:moveTo>
                  <a:lnTo>
                    <a:pt x="0" y="0"/>
                  </a:lnTo>
                  <a:lnTo>
                    <a:pt x="114" y="135"/>
                  </a:lnTo>
                  <a:lnTo>
                    <a:pt x="626" y="0"/>
                  </a:lnTo>
                </a:path>
              </a:pathLst>
            </a:custGeom>
            <a:noFill/>
            <a:ln w="1270" cmpd="sng">
              <a:solidFill>
                <a:srgbClr val="969696"/>
              </a:solidFill>
              <a:prstDash val="solid"/>
              <a:round/>
              <a:headEnd/>
              <a:tailEnd/>
            </a:ln>
            <a:effectLst/>
          </p:spPr>
          <p:txBody>
            <a:bodyPr/>
            <a:lstStyle/>
            <a:p>
              <a:endParaRPr lang="ru-RU"/>
            </a:p>
          </p:txBody>
        </p:sp>
        <p:sp>
          <p:nvSpPr>
            <p:cNvPr id="69" name="Freeform 96"/>
            <p:cNvSpPr>
              <a:spLocks noChangeAspect="1"/>
            </p:cNvSpPr>
            <p:nvPr/>
          </p:nvSpPr>
          <p:spPr bwMode="auto">
            <a:xfrm>
              <a:off x="512" y="744"/>
              <a:ext cx="114" cy="743"/>
            </a:xfrm>
            <a:custGeom>
              <a:avLst/>
              <a:gdLst/>
              <a:ahLst/>
              <a:cxnLst>
                <a:cxn ang="0">
                  <a:pos x="114" y="743"/>
                </a:cxn>
                <a:cxn ang="0">
                  <a:pos x="114" y="0"/>
                </a:cxn>
                <a:cxn ang="0">
                  <a:pos x="0" y="135"/>
                </a:cxn>
                <a:cxn ang="0">
                  <a:pos x="114" y="743"/>
                </a:cxn>
              </a:cxnLst>
              <a:rect l="0" t="0" r="r" b="b"/>
              <a:pathLst>
                <a:path w="114" h="743">
                  <a:moveTo>
                    <a:pt x="114" y="743"/>
                  </a:moveTo>
                  <a:lnTo>
                    <a:pt x="114" y="0"/>
                  </a:lnTo>
                  <a:lnTo>
                    <a:pt x="0" y="135"/>
                  </a:lnTo>
                  <a:lnTo>
                    <a:pt x="114" y="743"/>
                  </a:lnTo>
                  <a:close/>
                </a:path>
              </a:pathLst>
            </a:custGeom>
            <a:solidFill>
              <a:srgbClr val="969696"/>
            </a:solidFill>
            <a:ln w="1270" cmpd="sng">
              <a:solidFill>
                <a:srgbClr val="000000"/>
              </a:solidFill>
              <a:round/>
              <a:headEnd/>
              <a:tailEnd/>
            </a:ln>
            <a:effectLst/>
          </p:spPr>
          <p:txBody>
            <a:bodyPr/>
            <a:lstStyle/>
            <a:p>
              <a:endParaRPr lang="ru-RU"/>
            </a:p>
          </p:txBody>
        </p:sp>
        <p:sp>
          <p:nvSpPr>
            <p:cNvPr id="70" name="Freeform 97"/>
            <p:cNvSpPr>
              <a:spLocks noChangeAspect="1"/>
            </p:cNvSpPr>
            <p:nvPr/>
          </p:nvSpPr>
          <p:spPr bwMode="auto">
            <a:xfrm>
              <a:off x="512" y="744"/>
              <a:ext cx="114" cy="743"/>
            </a:xfrm>
            <a:custGeom>
              <a:avLst/>
              <a:gdLst/>
              <a:ahLst/>
              <a:cxnLst>
                <a:cxn ang="0">
                  <a:pos x="114" y="743"/>
                </a:cxn>
                <a:cxn ang="0">
                  <a:pos x="114" y="0"/>
                </a:cxn>
                <a:cxn ang="0">
                  <a:pos x="0" y="135"/>
                </a:cxn>
              </a:cxnLst>
              <a:rect l="0" t="0" r="r" b="b"/>
              <a:pathLst>
                <a:path w="114" h="743">
                  <a:moveTo>
                    <a:pt x="114" y="743"/>
                  </a:moveTo>
                  <a:lnTo>
                    <a:pt x="114" y="0"/>
                  </a:lnTo>
                  <a:lnTo>
                    <a:pt x="0" y="135"/>
                  </a:lnTo>
                </a:path>
              </a:pathLst>
            </a:custGeom>
            <a:noFill/>
            <a:ln w="1270" cmpd="sng">
              <a:solidFill>
                <a:srgbClr val="969696"/>
              </a:solidFill>
              <a:prstDash val="solid"/>
              <a:round/>
              <a:headEnd/>
              <a:tailEnd/>
            </a:ln>
            <a:effectLst/>
          </p:spPr>
          <p:txBody>
            <a:bodyPr/>
            <a:lstStyle/>
            <a:p>
              <a:endParaRPr lang="ru-RU"/>
            </a:p>
          </p:txBody>
        </p:sp>
        <p:sp>
          <p:nvSpPr>
            <p:cNvPr id="71" name="Freeform 98"/>
            <p:cNvSpPr>
              <a:spLocks noChangeAspect="1"/>
            </p:cNvSpPr>
            <p:nvPr/>
          </p:nvSpPr>
          <p:spPr bwMode="auto">
            <a:xfrm>
              <a:off x="626" y="1"/>
              <a:ext cx="114" cy="743"/>
            </a:xfrm>
            <a:custGeom>
              <a:avLst/>
              <a:gdLst/>
              <a:ahLst/>
              <a:cxnLst>
                <a:cxn ang="0">
                  <a:pos x="0" y="0"/>
                </a:cxn>
                <a:cxn ang="0">
                  <a:pos x="0" y="743"/>
                </a:cxn>
                <a:cxn ang="0">
                  <a:pos x="114" y="608"/>
                </a:cxn>
                <a:cxn ang="0">
                  <a:pos x="0" y="0"/>
                </a:cxn>
              </a:cxnLst>
              <a:rect l="0" t="0" r="r" b="b"/>
              <a:pathLst>
                <a:path w="114" h="743">
                  <a:moveTo>
                    <a:pt x="0" y="0"/>
                  </a:moveTo>
                  <a:lnTo>
                    <a:pt x="0" y="743"/>
                  </a:lnTo>
                  <a:lnTo>
                    <a:pt x="114" y="608"/>
                  </a:lnTo>
                  <a:lnTo>
                    <a:pt x="0" y="0"/>
                  </a:lnTo>
                  <a:close/>
                </a:path>
              </a:pathLst>
            </a:custGeom>
            <a:solidFill>
              <a:srgbClr val="969696"/>
            </a:solidFill>
            <a:ln w="1270" cmpd="sng">
              <a:solidFill>
                <a:srgbClr val="000000"/>
              </a:solidFill>
              <a:round/>
              <a:headEnd/>
              <a:tailEnd/>
            </a:ln>
            <a:effectLst/>
          </p:spPr>
          <p:txBody>
            <a:bodyPr/>
            <a:lstStyle/>
            <a:p>
              <a:endParaRPr lang="ru-RU"/>
            </a:p>
          </p:txBody>
        </p:sp>
        <p:sp>
          <p:nvSpPr>
            <p:cNvPr id="72" name="Freeform 99"/>
            <p:cNvSpPr>
              <a:spLocks noChangeAspect="1"/>
            </p:cNvSpPr>
            <p:nvPr/>
          </p:nvSpPr>
          <p:spPr bwMode="auto">
            <a:xfrm>
              <a:off x="626" y="1"/>
              <a:ext cx="114" cy="743"/>
            </a:xfrm>
            <a:custGeom>
              <a:avLst/>
              <a:gdLst/>
              <a:ahLst/>
              <a:cxnLst>
                <a:cxn ang="0">
                  <a:pos x="0" y="0"/>
                </a:cxn>
                <a:cxn ang="0">
                  <a:pos x="0" y="743"/>
                </a:cxn>
                <a:cxn ang="0">
                  <a:pos x="114" y="608"/>
                </a:cxn>
              </a:cxnLst>
              <a:rect l="0" t="0" r="r" b="b"/>
              <a:pathLst>
                <a:path w="114" h="743">
                  <a:moveTo>
                    <a:pt x="0" y="0"/>
                  </a:moveTo>
                  <a:lnTo>
                    <a:pt x="0" y="743"/>
                  </a:lnTo>
                  <a:lnTo>
                    <a:pt x="114" y="608"/>
                  </a:lnTo>
                </a:path>
              </a:pathLst>
            </a:custGeom>
            <a:noFill/>
            <a:ln w="1270" cmpd="sng">
              <a:solidFill>
                <a:srgbClr val="969696"/>
              </a:solidFill>
              <a:prstDash val="solid"/>
              <a:round/>
              <a:headEnd/>
              <a:tailEnd/>
            </a:ln>
            <a:effectLst/>
          </p:spPr>
          <p:txBody>
            <a:bodyPr/>
            <a:lstStyle/>
            <a:p>
              <a:endParaRPr lang="ru-RU"/>
            </a:p>
          </p:txBody>
        </p:sp>
        <p:sp>
          <p:nvSpPr>
            <p:cNvPr id="73" name="Freeform 100"/>
            <p:cNvSpPr>
              <a:spLocks noChangeAspect="1"/>
            </p:cNvSpPr>
            <p:nvPr/>
          </p:nvSpPr>
          <p:spPr bwMode="auto">
            <a:xfrm>
              <a:off x="0" y="1"/>
              <a:ext cx="1252" cy="1486"/>
            </a:xfrm>
            <a:custGeom>
              <a:avLst/>
              <a:gdLst/>
              <a:ahLst/>
              <a:cxnLst>
                <a:cxn ang="0">
                  <a:pos x="0" y="743"/>
                </a:cxn>
                <a:cxn ang="0">
                  <a:pos x="512" y="608"/>
                </a:cxn>
                <a:cxn ang="0">
                  <a:pos x="626" y="0"/>
                </a:cxn>
                <a:cxn ang="0">
                  <a:pos x="740" y="608"/>
                </a:cxn>
                <a:cxn ang="0">
                  <a:pos x="1252" y="743"/>
                </a:cxn>
                <a:cxn ang="0">
                  <a:pos x="740" y="878"/>
                </a:cxn>
                <a:cxn ang="0">
                  <a:pos x="626" y="1486"/>
                </a:cxn>
                <a:cxn ang="0">
                  <a:pos x="512" y="878"/>
                </a:cxn>
                <a:cxn ang="0">
                  <a:pos x="0" y="743"/>
                </a:cxn>
              </a:cxnLst>
              <a:rect l="0" t="0" r="r" b="b"/>
              <a:pathLst>
                <a:path w="1252" h="1486">
                  <a:moveTo>
                    <a:pt x="0" y="743"/>
                  </a:moveTo>
                  <a:lnTo>
                    <a:pt x="512" y="608"/>
                  </a:lnTo>
                  <a:lnTo>
                    <a:pt x="626" y="0"/>
                  </a:lnTo>
                  <a:lnTo>
                    <a:pt x="740" y="608"/>
                  </a:lnTo>
                  <a:lnTo>
                    <a:pt x="1252" y="743"/>
                  </a:lnTo>
                  <a:lnTo>
                    <a:pt x="740" y="878"/>
                  </a:lnTo>
                  <a:lnTo>
                    <a:pt x="626" y="1486"/>
                  </a:lnTo>
                  <a:lnTo>
                    <a:pt x="512" y="878"/>
                  </a:lnTo>
                  <a:lnTo>
                    <a:pt x="0" y="743"/>
                  </a:lnTo>
                  <a:close/>
                </a:path>
              </a:pathLst>
            </a:custGeom>
            <a:noFill/>
            <a:ln w="1270" cmpd="sng">
              <a:solidFill>
                <a:srgbClr val="000000"/>
              </a:solidFill>
              <a:prstDash val="solid"/>
              <a:round/>
              <a:headEnd/>
              <a:tailEnd/>
            </a:ln>
            <a:effectLst/>
          </p:spPr>
          <p:txBody>
            <a:bodyPr/>
            <a:lstStyle/>
            <a:p>
              <a:endParaRPr lang="ru-RU"/>
            </a:p>
          </p:txBody>
        </p:sp>
        <p:sp>
          <p:nvSpPr>
            <p:cNvPr id="74" name="Oval 101"/>
            <p:cNvSpPr>
              <a:spLocks noChangeAspect="1" noChangeArrowheads="1"/>
            </p:cNvSpPr>
            <p:nvPr/>
          </p:nvSpPr>
          <p:spPr bwMode="auto">
            <a:xfrm>
              <a:off x="418" y="516"/>
              <a:ext cx="417" cy="444"/>
            </a:xfrm>
            <a:prstGeom prst="ellipse">
              <a:avLst/>
            </a:prstGeom>
            <a:solidFill>
              <a:srgbClr val="99CCFF"/>
            </a:solidFill>
            <a:ln w="1270">
              <a:solidFill>
                <a:srgbClr val="000000"/>
              </a:solidFill>
              <a:round/>
              <a:headEnd/>
              <a:tailEnd/>
            </a:ln>
            <a:effectLst/>
          </p:spPr>
          <p:txBody>
            <a:bodyPr wrap="none" anchor="ctr"/>
            <a:lstStyle/>
            <a:p>
              <a:endParaRPr lang="ru-RU"/>
            </a:p>
          </p:txBody>
        </p:sp>
        <p:sp>
          <p:nvSpPr>
            <p:cNvPr id="75" name="AutoShape 102"/>
            <p:cNvSpPr>
              <a:spLocks noChangeAspect="1" noChangeArrowheads="1"/>
            </p:cNvSpPr>
            <p:nvPr/>
          </p:nvSpPr>
          <p:spPr bwMode="auto">
            <a:xfrm>
              <a:off x="459" y="528"/>
              <a:ext cx="331" cy="299"/>
            </a:xfrm>
            <a:prstGeom prst="triangle">
              <a:avLst>
                <a:gd name="adj" fmla="val 50000"/>
              </a:avLst>
            </a:prstGeom>
            <a:solidFill>
              <a:srgbClr val="FF9933"/>
            </a:solidFill>
            <a:ln w="1270">
              <a:solidFill>
                <a:srgbClr val="000000"/>
              </a:solidFill>
              <a:miter lim="800000"/>
              <a:headEnd/>
              <a:tailEnd/>
            </a:ln>
            <a:effectLst/>
          </p:spPr>
          <p:txBody>
            <a:bodyPr wrap="none" anchor="ctr"/>
            <a:lstStyle/>
            <a:p>
              <a:endParaRPr lang="ru-RU"/>
            </a:p>
          </p:txBody>
        </p:sp>
      </p:grpSp>
      <p:sp>
        <p:nvSpPr>
          <p:cNvPr id="76" name="Freeform 105"/>
          <p:cNvSpPr>
            <a:spLocks/>
          </p:cNvSpPr>
          <p:nvPr/>
        </p:nvSpPr>
        <p:spPr bwMode="auto">
          <a:xfrm flipH="1">
            <a:off x="5076825" y="5300663"/>
            <a:ext cx="792163" cy="1152525"/>
          </a:xfrm>
          <a:custGeom>
            <a:avLst/>
            <a:gdLst/>
            <a:ahLst/>
            <a:cxnLst>
              <a:cxn ang="0">
                <a:pos x="201" y="601"/>
              </a:cxn>
              <a:cxn ang="0">
                <a:pos x="146" y="677"/>
              </a:cxn>
              <a:cxn ang="0">
                <a:pos x="111" y="906"/>
              </a:cxn>
              <a:cxn ang="0">
                <a:pos x="132" y="968"/>
              </a:cxn>
              <a:cxn ang="0">
                <a:pos x="0" y="1302"/>
              </a:cxn>
              <a:cxn ang="0">
                <a:pos x="125" y="1489"/>
              </a:cxn>
              <a:cxn ang="0">
                <a:pos x="222" y="1628"/>
              </a:cxn>
              <a:cxn ang="0">
                <a:pos x="354" y="1891"/>
              </a:cxn>
              <a:cxn ang="0">
                <a:pos x="715" y="1815"/>
              </a:cxn>
              <a:cxn ang="0">
                <a:pos x="791" y="1662"/>
              </a:cxn>
              <a:cxn ang="0">
                <a:pos x="909" y="1475"/>
              </a:cxn>
              <a:cxn ang="0">
                <a:pos x="1041" y="1288"/>
              </a:cxn>
              <a:cxn ang="0">
                <a:pos x="1006" y="1170"/>
              </a:cxn>
              <a:cxn ang="0">
                <a:pos x="944" y="1003"/>
              </a:cxn>
              <a:cxn ang="0">
                <a:pos x="916" y="899"/>
              </a:cxn>
              <a:cxn ang="0">
                <a:pos x="944" y="614"/>
              </a:cxn>
              <a:cxn ang="0">
                <a:pos x="937" y="566"/>
              </a:cxn>
              <a:cxn ang="0">
                <a:pos x="868" y="656"/>
              </a:cxn>
              <a:cxn ang="0">
                <a:pos x="826" y="788"/>
              </a:cxn>
              <a:cxn ang="0">
                <a:pos x="805" y="871"/>
              </a:cxn>
              <a:cxn ang="0">
                <a:pos x="729" y="1253"/>
              </a:cxn>
              <a:cxn ang="0">
                <a:pos x="833" y="587"/>
              </a:cxn>
              <a:cxn ang="0">
                <a:pos x="958" y="406"/>
              </a:cxn>
              <a:cxn ang="0">
                <a:pos x="882" y="115"/>
              </a:cxn>
              <a:cxn ang="0">
                <a:pos x="805" y="288"/>
              </a:cxn>
              <a:cxn ang="0">
                <a:pos x="673" y="448"/>
              </a:cxn>
              <a:cxn ang="0">
                <a:pos x="611" y="698"/>
              </a:cxn>
              <a:cxn ang="0">
                <a:pos x="417" y="968"/>
              </a:cxn>
              <a:cxn ang="0">
                <a:pos x="548" y="614"/>
              </a:cxn>
              <a:cxn ang="0">
                <a:pos x="604" y="531"/>
              </a:cxn>
              <a:cxn ang="0">
                <a:pos x="611" y="226"/>
              </a:cxn>
              <a:cxn ang="0">
                <a:pos x="569" y="59"/>
              </a:cxn>
              <a:cxn ang="0">
                <a:pos x="542" y="184"/>
              </a:cxn>
              <a:cxn ang="0">
                <a:pos x="430" y="420"/>
              </a:cxn>
              <a:cxn ang="0">
                <a:pos x="313" y="330"/>
              </a:cxn>
            </a:cxnLst>
            <a:rect l="0" t="0" r="r" b="b"/>
            <a:pathLst>
              <a:path w="1041" h="1891">
                <a:moveTo>
                  <a:pt x="264" y="344"/>
                </a:moveTo>
                <a:cubicBezTo>
                  <a:pt x="258" y="479"/>
                  <a:pt x="272" y="513"/>
                  <a:pt x="201" y="601"/>
                </a:cubicBezTo>
                <a:cubicBezTo>
                  <a:pt x="183" y="663"/>
                  <a:pt x="213" y="577"/>
                  <a:pt x="174" y="635"/>
                </a:cubicBezTo>
                <a:cubicBezTo>
                  <a:pt x="138" y="689"/>
                  <a:pt x="199" y="642"/>
                  <a:pt x="146" y="677"/>
                </a:cubicBezTo>
                <a:cubicBezTo>
                  <a:pt x="133" y="716"/>
                  <a:pt x="103" y="743"/>
                  <a:pt x="90" y="781"/>
                </a:cubicBezTo>
                <a:cubicBezTo>
                  <a:pt x="95" y="826"/>
                  <a:pt x="99" y="863"/>
                  <a:pt x="111" y="906"/>
                </a:cubicBezTo>
                <a:cubicBezTo>
                  <a:pt x="115" y="920"/>
                  <a:pt x="120" y="934"/>
                  <a:pt x="125" y="948"/>
                </a:cubicBezTo>
                <a:cubicBezTo>
                  <a:pt x="127" y="955"/>
                  <a:pt x="132" y="968"/>
                  <a:pt x="132" y="968"/>
                </a:cubicBezTo>
                <a:cubicBezTo>
                  <a:pt x="138" y="1015"/>
                  <a:pt x="157" y="1069"/>
                  <a:pt x="132" y="1114"/>
                </a:cubicBezTo>
                <a:cubicBezTo>
                  <a:pt x="88" y="1194"/>
                  <a:pt x="25" y="1201"/>
                  <a:pt x="0" y="1302"/>
                </a:cubicBezTo>
                <a:cubicBezTo>
                  <a:pt x="6" y="1347"/>
                  <a:pt x="11" y="1387"/>
                  <a:pt x="49" y="1413"/>
                </a:cubicBezTo>
                <a:cubicBezTo>
                  <a:pt x="70" y="1443"/>
                  <a:pt x="94" y="1469"/>
                  <a:pt x="125" y="1489"/>
                </a:cubicBezTo>
                <a:cubicBezTo>
                  <a:pt x="148" y="1523"/>
                  <a:pt x="174" y="1550"/>
                  <a:pt x="195" y="1586"/>
                </a:cubicBezTo>
                <a:cubicBezTo>
                  <a:pt x="203" y="1600"/>
                  <a:pt x="222" y="1628"/>
                  <a:pt x="222" y="1628"/>
                </a:cubicBezTo>
                <a:cubicBezTo>
                  <a:pt x="237" y="1687"/>
                  <a:pt x="230" y="1838"/>
                  <a:pt x="271" y="1864"/>
                </a:cubicBezTo>
                <a:cubicBezTo>
                  <a:pt x="292" y="1877"/>
                  <a:pt x="329" y="1883"/>
                  <a:pt x="354" y="1891"/>
                </a:cubicBezTo>
                <a:cubicBezTo>
                  <a:pt x="462" y="1879"/>
                  <a:pt x="550" y="1875"/>
                  <a:pt x="666" y="1871"/>
                </a:cubicBezTo>
                <a:cubicBezTo>
                  <a:pt x="701" y="1848"/>
                  <a:pt x="682" y="1864"/>
                  <a:pt x="715" y="1815"/>
                </a:cubicBezTo>
                <a:cubicBezTo>
                  <a:pt x="724" y="1801"/>
                  <a:pt x="743" y="1773"/>
                  <a:pt x="743" y="1773"/>
                </a:cubicBezTo>
                <a:cubicBezTo>
                  <a:pt x="753" y="1734"/>
                  <a:pt x="775" y="1698"/>
                  <a:pt x="791" y="1662"/>
                </a:cubicBezTo>
                <a:cubicBezTo>
                  <a:pt x="810" y="1620"/>
                  <a:pt x="813" y="1571"/>
                  <a:pt x="854" y="1544"/>
                </a:cubicBezTo>
                <a:cubicBezTo>
                  <a:pt x="865" y="1511"/>
                  <a:pt x="876" y="1486"/>
                  <a:pt x="909" y="1475"/>
                </a:cubicBezTo>
                <a:cubicBezTo>
                  <a:pt x="918" y="1449"/>
                  <a:pt x="948" y="1421"/>
                  <a:pt x="972" y="1406"/>
                </a:cubicBezTo>
                <a:cubicBezTo>
                  <a:pt x="999" y="1370"/>
                  <a:pt x="1026" y="1330"/>
                  <a:pt x="1041" y="1288"/>
                </a:cubicBezTo>
                <a:cubicBezTo>
                  <a:pt x="1039" y="1262"/>
                  <a:pt x="1041" y="1236"/>
                  <a:pt x="1034" y="1211"/>
                </a:cubicBezTo>
                <a:cubicBezTo>
                  <a:pt x="1029" y="1195"/>
                  <a:pt x="1006" y="1170"/>
                  <a:pt x="1006" y="1170"/>
                </a:cubicBezTo>
                <a:cubicBezTo>
                  <a:pt x="1005" y="1165"/>
                  <a:pt x="995" y="1119"/>
                  <a:pt x="993" y="1114"/>
                </a:cubicBezTo>
                <a:cubicBezTo>
                  <a:pt x="973" y="1074"/>
                  <a:pt x="953" y="1048"/>
                  <a:pt x="944" y="1003"/>
                </a:cubicBezTo>
                <a:cubicBezTo>
                  <a:pt x="930" y="932"/>
                  <a:pt x="946" y="989"/>
                  <a:pt x="923" y="920"/>
                </a:cubicBezTo>
                <a:cubicBezTo>
                  <a:pt x="921" y="913"/>
                  <a:pt x="916" y="899"/>
                  <a:pt x="916" y="899"/>
                </a:cubicBezTo>
                <a:cubicBezTo>
                  <a:pt x="918" y="825"/>
                  <a:pt x="917" y="751"/>
                  <a:pt x="923" y="677"/>
                </a:cubicBezTo>
                <a:cubicBezTo>
                  <a:pt x="925" y="655"/>
                  <a:pt x="937" y="635"/>
                  <a:pt x="944" y="614"/>
                </a:cubicBezTo>
                <a:cubicBezTo>
                  <a:pt x="949" y="600"/>
                  <a:pt x="958" y="573"/>
                  <a:pt x="958" y="573"/>
                </a:cubicBezTo>
                <a:cubicBezTo>
                  <a:pt x="951" y="571"/>
                  <a:pt x="944" y="563"/>
                  <a:pt x="937" y="566"/>
                </a:cubicBezTo>
                <a:cubicBezTo>
                  <a:pt x="929" y="569"/>
                  <a:pt x="928" y="581"/>
                  <a:pt x="923" y="587"/>
                </a:cubicBezTo>
                <a:cubicBezTo>
                  <a:pt x="904" y="610"/>
                  <a:pt x="881" y="629"/>
                  <a:pt x="868" y="656"/>
                </a:cubicBezTo>
                <a:cubicBezTo>
                  <a:pt x="839" y="714"/>
                  <a:pt x="887" y="638"/>
                  <a:pt x="847" y="698"/>
                </a:cubicBezTo>
                <a:cubicBezTo>
                  <a:pt x="842" y="729"/>
                  <a:pt x="834" y="758"/>
                  <a:pt x="826" y="788"/>
                </a:cubicBezTo>
                <a:cubicBezTo>
                  <a:pt x="821" y="806"/>
                  <a:pt x="817" y="825"/>
                  <a:pt x="812" y="843"/>
                </a:cubicBezTo>
                <a:cubicBezTo>
                  <a:pt x="810" y="852"/>
                  <a:pt x="805" y="871"/>
                  <a:pt x="805" y="871"/>
                </a:cubicBezTo>
                <a:cubicBezTo>
                  <a:pt x="793" y="1018"/>
                  <a:pt x="781" y="1158"/>
                  <a:pt x="771" y="1308"/>
                </a:cubicBezTo>
                <a:cubicBezTo>
                  <a:pt x="757" y="1290"/>
                  <a:pt x="734" y="1276"/>
                  <a:pt x="729" y="1253"/>
                </a:cubicBezTo>
                <a:cubicBezTo>
                  <a:pt x="714" y="1177"/>
                  <a:pt x="722" y="1206"/>
                  <a:pt x="708" y="1163"/>
                </a:cubicBezTo>
                <a:cubicBezTo>
                  <a:pt x="690" y="917"/>
                  <a:pt x="663" y="753"/>
                  <a:pt x="833" y="587"/>
                </a:cubicBezTo>
                <a:cubicBezTo>
                  <a:pt x="861" y="559"/>
                  <a:pt x="882" y="526"/>
                  <a:pt x="916" y="503"/>
                </a:cubicBezTo>
                <a:cubicBezTo>
                  <a:pt x="928" y="469"/>
                  <a:pt x="947" y="440"/>
                  <a:pt x="958" y="406"/>
                </a:cubicBezTo>
                <a:cubicBezTo>
                  <a:pt x="956" y="351"/>
                  <a:pt x="957" y="295"/>
                  <a:pt x="951" y="240"/>
                </a:cubicBezTo>
                <a:cubicBezTo>
                  <a:pt x="946" y="186"/>
                  <a:pt x="909" y="158"/>
                  <a:pt x="882" y="115"/>
                </a:cubicBezTo>
                <a:cubicBezTo>
                  <a:pt x="876" y="139"/>
                  <a:pt x="862" y="232"/>
                  <a:pt x="847" y="247"/>
                </a:cubicBezTo>
                <a:cubicBezTo>
                  <a:pt x="833" y="261"/>
                  <a:pt x="805" y="288"/>
                  <a:pt x="805" y="288"/>
                </a:cubicBezTo>
                <a:cubicBezTo>
                  <a:pt x="789" y="337"/>
                  <a:pt x="749" y="370"/>
                  <a:pt x="708" y="399"/>
                </a:cubicBezTo>
                <a:cubicBezTo>
                  <a:pt x="697" y="416"/>
                  <a:pt x="683" y="431"/>
                  <a:pt x="673" y="448"/>
                </a:cubicBezTo>
                <a:cubicBezTo>
                  <a:pt x="660" y="470"/>
                  <a:pt x="654" y="495"/>
                  <a:pt x="639" y="517"/>
                </a:cubicBezTo>
                <a:cubicBezTo>
                  <a:pt x="624" y="576"/>
                  <a:pt x="631" y="640"/>
                  <a:pt x="611" y="698"/>
                </a:cubicBezTo>
                <a:cubicBezTo>
                  <a:pt x="572" y="812"/>
                  <a:pt x="518" y="923"/>
                  <a:pt x="451" y="1024"/>
                </a:cubicBezTo>
                <a:cubicBezTo>
                  <a:pt x="420" y="1014"/>
                  <a:pt x="425" y="999"/>
                  <a:pt x="417" y="968"/>
                </a:cubicBezTo>
                <a:cubicBezTo>
                  <a:pt x="419" y="926"/>
                  <a:pt x="419" y="884"/>
                  <a:pt x="424" y="843"/>
                </a:cubicBezTo>
                <a:cubicBezTo>
                  <a:pt x="433" y="764"/>
                  <a:pt x="494" y="670"/>
                  <a:pt x="548" y="614"/>
                </a:cubicBezTo>
                <a:cubicBezTo>
                  <a:pt x="562" y="574"/>
                  <a:pt x="544" y="612"/>
                  <a:pt x="576" y="580"/>
                </a:cubicBezTo>
                <a:cubicBezTo>
                  <a:pt x="584" y="572"/>
                  <a:pt x="600" y="540"/>
                  <a:pt x="604" y="531"/>
                </a:cubicBezTo>
                <a:cubicBezTo>
                  <a:pt x="609" y="518"/>
                  <a:pt x="618" y="490"/>
                  <a:pt x="618" y="490"/>
                </a:cubicBezTo>
                <a:cubicBezTo>
                  <a:pt x="616" y="402"/>
                  <a:pt x="615" y="314"/>
                  <a:pt x="611" y="226"/>
                </a:cubicBezTo>
                <a:cubicBezTo>
                  <a:pt x="611" y="219"/>
                  <a:pt x="606" y="212"/>
                  <a:pt x="604" y="205"/>
                </a:cubicBezTo>
                <a:cubicBezTo>
                  <a:pt x="592" y="155"/>
                  <a:pt x="581" y="109"/>
                  <a:pt x="569" y="59"/>
                </a:cubicBezTo>
                <a:cubicBezTo>
                  <a:pt x="565" y="45"/>
                  <a:pt x="555" y="18"/>
                  <a:pt x="555" y="18"/>
                </a:cubicBezTo>
                <a:cubicBezTo>
                  <a:pt x="530" y="88"/>
                  <a:pt x="559" y="0"/>
                  <a:pt x="542" y="184"/>
                </a:cubicBezTo>
                <a:cubicBezTo>
                  <a:pt x="541" y="196"/>
                  <a:pt x="516" y="321"/>
                  <a:pt x="500" y="337"/>
                </a:cubicBezTo>
                <a:cubicBezTo>
                  <a:pt x="475" y="362"/>
                  <a:pt x="450" y="390"/>
                  <a:pt x="430" y="420"/>
                </a:cubicBezTo>
                <a:cubicBezTo>
                  <a:pt x="403" y="410"/>
                  <a:pt x="405" y="395"/>
                  <a:pt x="389" y="372"/>
                </a:cubicBezTo>
                <a:cubicBezTo>
                  <a:pt x="376" y="332"/>
                  <a:pt x="355" y="336"/>
                  <a:pt x="313" y="330"/>
                </a:cubicBezTo>
                <a:cubicBezTo>
                  <a:pt x="279" y="319"/>
                  <a:pt x="293" y="302"/>
                  <a:pt x="257" y="302"/>
                </a:cubicBezTo>
              </a:path>
            </a:pathLst>
          </a:custGeom>
          <a:gradFill rotWithShape="1">
            <a:gsLst>
              <a:gs pos="0">
                <a:srgbClr val="FFF200"/>
              </a:gs>
              <a:gs pos="22500">
                <a:srgbClr val="FF7A00"/>
              </a:gs>
              <a:gs pos="35000">
                <a:srgbClr val="FF0300"/>
              </a:gs>
              <a:gs pos="50000">
                <a:srgbClr val="4D0808"/>
              </a:gs>
              <a:gs pos="65000">
                <a:srgbClr val="FF0300"/>
              </a:gs>
              <a:gs pos="77500">
                <a:srgbClr val="FF7A00"/>
              </a:gs>
              <a:gs pos="100000">
                <a:srgbClr val="FFF200"/>
              </a:gs>
            </a:gsLst>
            <a:lin ang="2700000" scaled="1"/>
          </a:gradFill>
          <a:ln w="9525">
            <a:solidFill>
              <a:srgbClr val="CC0000"/>
            </a:solidFill>
            <a:round/>
            <a:headEnd/>
            <a:tailEnd/>
          </a:ln>
          <a:effectLst/>
        </p:spPr>
        <p:txBody>
          <a:bodyPr/>
          <a:lstStyle/>
          <a:p>
            <a:endParaRPr lang="ru-RU"/>
          </a:p>
        </p:txBody>
      </p:sp>
      <p:sp>
        <p:nvSpPr>
          <p:cNvPr id="77" name="Freeform 106"/>
          <p:cNvSpPr>
            <a:spLocks/>
          </p:cNvSpPr>
          <p:nvPr/>
        </p:nvSpPr>
        <p:spPr bwMode="auto">
          <a:xfrm>
            <a:off x="4284663" y="5373688"/>
            <a:ext cx="792162" cy="1152525"/>
          </a:xfrm>
          <a:custGeom>
            <a:avLst/>
            <a:gdLst/>
            <a:ahLst/>
            <a:cxnLst>
              <a:cxn ang="0">
                <a:pos x="201" y="601"/>
              </a:cxn>
              <a:cxn ang="0">
                <a:pos x="146" y="677"/>
              </a:cxn>
              <a:cxn ang="0">
                <a:pos x="111" y="906"/>
              </a:cxn>
              <a:cxn ang="0">
                <a:pos x="132" y="968"/>
              </a:cxn>
              <a:cxn ang="0">
                <a:pos x="0" y="1302"/>
              </a:cxn>
              <a:cxn ang="0">
                <a:pos x="125" y="1489"/>
              </a:cxn>
              <a:cxn ang="0">
                <a:pos x="222" y="1628"/>
              </a:cxn>
              <a:cxn ang="0">
                <a:pos x="354" y="1891"/>
              </a:cxn>
              <a:cxn ang="0">
                <a:pos x="715" y="1815"/>
              </a:cxn>
              <a:cxn ang="0">
                <a:pos x="791" y="1662"/>
              </a:cxn>
              <a:cxn ang="0">
                <a:pos x="909" y="1475"/>
              </a:cxn>
              <a:cxn ang="0">
                <a:pos x="1041" y="1288"/>
              </a:cxn>
              <a:cxn ang="0">
                <a:pos x="1006" y="1170"/>
              </a:cxn>
              <a:cxn ang="0">
                <a:pos x="944" y="1003"/>
              </a:cxn>
              <a:cxn ang="0">
                <a:pos x="916" y="899"/>
              </a:cxn>
              <a:cxn ang="0">
                <a:pos x="944" y="614"/>
              </a:cxn>
              <a:cxn ang="0">
                <a:pos x="937" y="566"/>
              </a:cxn>
              <a:cxn ang="0">
                <a:pos x="868" y="656"/>
              </a:cxn>
              <a:cxn ang="0">
                <a:pos x="826" y="788"/>
              </a:cxn>
              <a:cxn ang="0">
                <a:pos x="805" y="871"/>
              </a:cxn>
              <a:cxn ang="0">
                <a:pos x="729" y="1253"/>
              </a:cxn>
              <a:cxn ang="0">
                <a:pos x="833" y="587"/>
              </a:cxn>
              <a:cxn ang="0">
                <a:pos x="958" y="406"/>
              </a:cxn>
              <a:cxn ang="0">
                <a:pos x="882" y="115"/>
              </a:cxn>
              <a:cxn ang="0">
                <a:pos x="805" y="288"/>
              </a:cxn>
              <a:cxn ang="0">
                <a:pos x="673" y="448"/>
              </a:cxn>
              <a:cxn ang="0">
                <a:pos x="611" y="698"/>
              </a:cxn>
              <a:cxn ang="0">
                <a:pos x="417" y="968"/>
              </a:cxn>
              <a:cxn ang="0">
                <a:pos x="548" y="614"/>
              </a:cxn>
              <a:cxn ang="0">
                <a:pos x="604" y="531"/>
              </a:cxn>
              <a:cxn ang="0">
                <a:pos x="611" y="226"/>
              </a:cxn>
              <a:cxn ang="0">
                <a:pos x="569" y="59"/>
              </a:cxn>
              <a:cxn ang="0">
                <a:pos x="542" y="184"/>
              </a:cxn>
              <a:cxn ang="0">
                <a:pos x="430" y="420"/>
              </a:cxn>
              <a:cxn ang="0">
                <a:pos x="313" y="330"/>
              </a:cxn>
            </a:cxnLst>
            <a:rect l="0" t="0" r="r" b="b"/>
            <a:pathLst>
              <a:path w="1041" h="1891">
                <a:moveTo>
                  <a:pt x="264" y="344"/>
                </a:moveTo>
                <a:cubicBezTo>
                  <a:pt x="258" y="479"/>
                  <a:pt x="272" y="513"/>
                  <a:pt x="201" y="601"/>
                </a:cubicBezTo>
                <a:cubicBezTo>
                  <a:pt x="183" y="663"/>
                  <a:pt x="213" y="577"/>
                  <a:pt x="174" y="635"/>
                </a:cubicBezTo>
                <a:cubicBezTo>
                  <a:pt x="138" y="689"/>
                  <a:pt x="199" y="642"/>
                  <a:pt x="146" y="677"/>
                </a:cubicBezTo>
                <a:cubicBezTo>
                  <a:pt x="133" y="716"/>
                  <a:pt x="103" y="743"/>
                  <a:pt x="90" y="781"/>
                </a:cubicBezTo>
                <a:cubicBezTo>
                  <a:pt x="95" y="826"/>
                  <a:pt x="99" y="863"/>
                  <a:pt x="111" y="906"/>
                </a:cubicBezTo>
                <a:cubicBezTo>
                  <a:pt x="115" y="920"/>
                  <a:pt x="120" y="934"/>
                  <a:pt x="125" y="948"/>
                </a:cubicBezTo>
                <a:cubicBezTo>
                  <a:pt x="127" y="955"/>
                  <a:pt x="132" y="968"/>
                  <a:pt x="132" y="968"/>
                </a:cubicBezTo>
                <a:cubicBezTo>
                  <a:pt x="138" y="1015"/>
                  <a:pt x="157" y="1069"/>
                  <a:pt x="132" y="1114"/>
                </a:cubicBezTo>
                <a:cubicBezTo>
                  <a:pt x="88" y="1194"/>
                  <a:pt x="25" y="1201"/>
                  <a:pt x="0" y="1302"/>
                </a:cubicBezTo>
                <a:cubicBezTo>
                  <a:pt x="6" y="1347"/>
                  <a:pt x="11" y="1387"/>
                  <a:pt x="49" y="1413"/>
                </a:cubicBezTo>
                <a:cubicBezTo>
                  <a:pt x="70" y="1443"/>
                  <a:pt x="94" y="1469"/>
                  <a:pt x="125" y="1489"/>
                </a:cubicBezTo>
                <a:cubicBezTo>
                  <a:pt x="148" y="1523"/>
                  <a:pt x="174" y="1550"/>
                  <a:pt x="195" y="1586"/>
                </a:cubicBezTo>
                <a:cubicBezTo>
                  <a:pt x="203" y="1600"/>
                  <a:pt x="222" y="1628"/>
                  <a:pt x="222" y="1628"/>
                </a:cubicBezTo>
                <a:cubicBezTo>
                  <a:pt x="237" y="1687"/>
                  <a:pt x="230" y="1838"/>
                  <a:pt x="271" y="1864"/>
                </a:cubicBezTo>
                <a:cubicBezTo>
                  <a:pt x="292" y="1877"/>
                  <a:pt x="329" y="1883"/>
                  <a:pt x="354" y="1891"/>
                </a:cubicBezTo>
                <a:cubicBezTo>
                  <a:pt x="462" y="1879"/>
                  <a:pt x="550" y="1875"/>
                  <a:pt x="666" y="1871"/>
                </a:cubicBezTo>
                <a:cubicBezTo>
                  <a:pt x="701" y="1848"/>
                  <a:pt x="682" y="1864"/>
                  <a:pt x="715" y="1815"/>
                </a:cubicBezTo>
                <a:cubicBezTo>
                  <a:pt x="724" y="1801"/>
                  <a:pt x="743" y="1773"/>
                  <a:pt x="743" y="1773"/>
                </a:cubicBezTo>
                <a:cubicBezTo>
                  <a:pt x="753" y="1734"/>
                  <a:pt x="775" y="1698"/>
                  <a:pt x="791" y="1662"/>
                </a:cubicBezTo>
                <a:cubicBezTo>
                  <a:pt x="810" y="1620"/>
                  <a:pt x="813" y="1571"/>
                  <a:pt x="854" y="1544"/>
                </a:cubicBezTo>
                <a:cubicBezTo>
                  <a:pt x="865" y="1511"/>
                  <a:pt x="876" y="1486"/>
                  <a:pt x="909" y="1475"/>
                </a:cubicBezTo>
                <a:cubicBezTo>
                  <a:pt x="918" y="1449"/>
                  <a:pt x="948" y="1421"/>
                  <a:pt x="972" y="1406"/>
                </a:cubicBezTo>
                <a:cubicBezTo>
                  <a:pt x="999" y="1370"/>
                  <a:pt x="1026" y="1330"/>
                  <a:pt x="1041" y="1288"/>
                </a:cubicBezTo>
                <a:cubicBezTo>
                  <a:pt x="1039" y="1262"/>
                  <a:pt x="1041" y="1236"/>
                  <a:pt x="1034" y="1211"/>
                </a:cubicBezTo>
                <a:cubicBezTo>
                  <a:pt x="1029" y="1195"/>
                  <a:pt x="1006" y="1170"/>
                  <a:pt x="1006" y="1170"/>
                </a:cubicBezTo>
                <a:cubicBezTo>
                  <a:pt x="1005" y="1165"/>
                  <a:pt x="995" y="1119"/>
                  <a:pt x="993" y="1114"/>
                </a:cubicBezTo>
                <a:cubicBezTo>
                  <a:pt x="973" y="1074"/>
                  <a:pt x="953" y="1048"/>
                  <a:pt x="944" y="1003"/>
                </a:cubicBezTo>
                <a:cubicBezTo>
                  <a:pt x="930" y="932"/>
                  <a:pt x="946" y="989"/>
                  <a:pt x="923" y="920"/>
                </a:cubicBezTo>
                <a:cubicBezTo>
                  <a:pt x="921" y="913"/>
                  <a:pt x="916" y="899"/>
                  <a:pt x="916" y="899"/>
                </a:cubicBezTo>
                <a:cubicBezTo>
                  <a:pt x="918" y="825"/>
                  <a:pt x="917" y="751"/>
                  <a:pt x="923" y="677"/>
                </a:cubicBezTo>
                <a:cubicBezTo>
                  <a:pt x="925" y="655"/>
                  <a:pt x="937" y="635"/>
                  <a:pt x="944" y="614"/>
                </a:cubicBezTo>
                <a:cubicBezTo>
                  <a:pt x="949" y="600"/>
                  <a:pt x="958" y="573"/>
                  <a:pt x="958" y="573"/>
                </a:cubicBezTo>
                <a:cubicBezTo>
                  <a:pt x="951" y="571"/>
                  <a:pt x="944" y="563"/>
                  <a:pt x="937" y="566"/>
                </a:cubicBezTo>
                <a:cubicBezTo>
                  <a:pt x="929" y="569"/>
                  <a:pt x="928" y="581"/>
                  <a:pt x="923" y="587"/>
                </a:cubicBezTo>
                <a:cubicBezTo>
                  <a:pt x="904" y="610"/>
                  <a:pt x="881" y="629"/>
                  <a:pt x="868" y="656"/>
                </a:cubicBezTo>
                <a:cubicBezTo>
                  <a:pt x="839" y="714"/>
                  <a:pt x="887" y="638"/>
                  <a:pt x="847" y="698"/>
                </a:cubicBezTo>
                <a:cubicBezTo>
                  <a:pt x="842" y="729"/>
                  <a:pt x="834" y="758"/>
                  <a:pt x="826" y="788"/>
                </a:cubicBezTo>
                <a:cubicBezTo>
                  <a:pt x="821" y="806"/>
                  <a:pt x="817" y="825"/>
                  <a:pt x="812" y="843"/>
                </a:cubicBezTo>
                <a:cubicBezTo>
                  <a:pt x="810" y="852"/>
                  <a:pt x="805" y="871"/>
                  <a:pt x="805" y="871"/>
                </a:cubicBezTo>
                <a:cubicBezTo>
                  <a:pt x="793" y="1018"/>
                  <a:pt x="781" y="1158"/>
                  <a:pt x="771" y="1308"/>
                </a:cubicBezTo>
                <a:cubicBezTo>
                  <a:pt x="757" y="1290"/>
                  <a:pt x="734" y="1276"/>
                  <a:pt x="729" y="1253"/>
                </a:cubicBezTo>
                <a:cubicBezTo>
                  <a:pt x="714" y="1177"/>
                  <a:pt x="722" y="1206"/>
                  <a:pt x="708" y="1163"/>
                </a:cubicBezTo>
                <a:cubicBezTo>
                  <a:pt x="690" y="917"/>
                  <a:pt x="663" y="753"/>
                  <a:pt x="833" y="587"/>
                </a:cubicBezTo>
                <a:cubicBezTo>
                  <a:pt x="861" y="559"/>
                  <a:pt x="882" y="526"/>
                  <a:pt x="916" y="503"/>
                </a:cubicBezTo>
                <a:cubicBezTo>
                  <a:pt x="928" y="469"/>
                  <a:pt x="947" y="440"/>
                  <a:pt x="958" y="406"/>
                </a:cubicBezTo>
                <a:cubicBezTo>
                  <a:pt x="956" y="351"/>
                  <a:pt x="957" y="295"/>
                  <a:pt x="951" y="240"/>
                </a:cubicBezTo>
                <a:cubicBezTo>
                  <a:pt x="946" y="186"/>
                  <a:pt x="909" y="158"/>
                  <a:pt x="882" y="115"/>
                </a:cubicBezTo>
                <a:cubicBezTo>
                  <a:pt x="876" y="139"/>
                  <a:pt x="862" y="232"/>
                  <a:pt x="847" y="247"/>
                </a:cubicBezTo>
                <a:cubicBezTo>
                  <a:pt x="833" y="261"/>
                  <a:pt x="805" y="288"/>
                  <a:pt x="805" y="288"/>
                </a:cubicBezTo>
                <a:cubicBezTo>
                  <a:pt x="789" y="337"/>
                  <a:pt x="749" y="370"/>
                  <a:pt x="708" y="399"/>
                </a:cubicBezTo>
                <a:cubicBezTo>
                  <a:pt x="697" y="416"/>
                  <a:pt x="683" y="431"/>
                  <a:pt x="673" y="448"/>
                </a:cubicBezTo>
                <a:cubicBezTo>
                  <a:pt x="660" y="470"/>
                  <a:pt x="654" y="495"/>
                  <a:pt x="639" y="517"/>
                </a:cubicBezTo>
                <a:cubicBezTo>
                  <a:pt x="624" y="576"/>
                  <a:pt x="631" y="640"/>
                  <a:pt x="611" y="698"/>
                </a:cubicBezTo>
                <a:cubicBezTo>
                  <a:pt x="572" y="812"/>
                  <a:pt x="518" y="923"/>
                  <a:pt x="451" y="1024"/>
                </a:cubicBezTo>
                <a:cubicBezTo>
                  <a:pt x="420" y="1014"/>
                  <a:pt x="425" y="999"/>
                  <a:pt x="417" y="968"/>
                </a:cubicBezTo>
                <a:cubicBezTo>
                  <a:pt x="419" y="926"/>
                  <a:pt x="419" y="884"/>
                  <a:pt x="424" y="843"/>
                </a:cubicBezTo>
                <a:cubicBezTo>
                  <a:pt x="433" y="764"/>
                  <a:pt x="494" y="670"/>
                  <a:pt x="548" y="614"/>
                </a:cubicBezTo>
                <a:cubicBezTo>
                  <a:pt x="562" y="574"/>
                  <a:pt x="544" y="612"/>
                  <a:pt x="576" y="580"/>
                </a:cubicBezTo>
                <a:cubicBezTo>
                  <a:pt x="584" y="572"/>
                  <a:pt x="600" y="540"/>
                  <a:pt x="604" y="531"/>
                </a:cubicBezTo>
                <a:cubicBezTo>
                  <a:pt x="609" y="518"/>
                  <a:pt x="618" y="490"/>
                  <a:pt x="618" y="490"/>
                </a:cubicBezTo>
                <a:cubicBezTo>
                  <a:pt x="616" y="402"/>
                  <a:pt x="615" y="314"/>
                  <a:pt x="611" y="226"/>
                </a:cubicBezTo>
                <a:cubicBezTo>
                  <a:pt x="611" y="219"/>
                  <a:pt x="606" y="212"/>
                  <a:pt x="604" y="205"/>
                </a:cubicBezTo>
                <a:cubicBezTo>
                  <a:pt x="592" y="155"/>
                  <a:pt x="581" y="109"/>
                  <a:pt x="569" y="59"/>
                </a:cubicBezTo>
                <a:cubicBezTo>
                  <a:pt x="565" y="45"/>
                  <a:pt x="555" y="18"/>
                  <a:pt x="555" y="18"/>
                </a:cubicBezTo>
                <a:cubicBezTo>
                  <a:pt x="530" y="88"/>
                  <a:pt x="559" y="0"/>
                  <a:pt x="542" y="184"/>
                </a:cubicBezTo>
                <a:cubicBezTo>
                  <a:pt x="541" y="196"/>
                  <a:pt x="516" y="321"/>
                  <a:pt x="500" y="337"/>
                </a:cubicBezTo>
                <a:cubicBezTo>
                  <a:pt x="475" y="362"/>
                  <a:pt x="450" y="390"/>
                  <a:pt x="430" y="420"/>
                </a:cubicBezTo>
                <a:cubicBezTo>
                  <a:pt x="403" y="410"/>
                  <a:pt x="405" y="395"/>
                  <a:pt x="389" y="372"/>
                </a:cubicBezTo>
                <a:cubicBezTo>
                  <a:pt x="376" y="332"/>
                  <a:pt x="355" y="336"/>
                  <a:pt x="313" y="330"/>
                </a:cubicBezTo>
                <a:cubicBezTo>
                  <a:pt x="279" y="319"/>
                  <a:pt x="293" y="302"/>
                  <a:pt x="257" y="302"/>
                </a:cubicBezTo>
              </a:path>
            </a:pathLst>
          </a:custGeom>
          <a:gradFill rotWithShape="1">
            <a:gsLst>
              <a:gs pos="0">
                <a:srgbClr val="FFF200"/>
              </a:gs>
              <a:gs pos="22500">
                <a:srgbClr val="FF7A00"/>
              </a:gs>
              <a:gs pos="35000">
                <a:srgbClr val="FF0300"/>
              </a:gs>
              <a:gs pos="50000">
                <a:srgbClr val="4D0808"/>
              </a:gs>
              <a:gs pos="65000">
                <a:srgbClr val="FF0300"/>
              </a:gs>
              <a:gs pos="77500">
                <a:srgbClr val="FF7A00"/>
              </a:gs>
              <a:gs pos="100000">
                <a:srgbClr val="FFF200"/>
              </a:gs>
            </a:gsLst>
            <a:lin ang="2700000" scaled="1"/>
          </a:gradFill>
          <a:ln w="9525">
            <a:solidFill>
              <a:srgbClr val="CC0000"/>
            </a:solidFill>
            <a:round/>
            <a:headEnd/>
            <a:tailEnd/>
          </a:ln>
          <a:effectLst/>
        </p:spPr>
        <p:txBody>
          <a:bodyPr/>
          <a:lstStyle/>
          <a:p>
            <a:endParaRPr lang="ru-RU"/>
          </a:p>
        </p:txBody>
      </p:sp>
      <p:sp>
        <p:nvSpPr>
          <p:cNvPr id="78" name="Freeform 107"/>
          <p:cNvSpPr>
            <a:spLocks/>
          </p:cNvSpPr>
          <p:nvPr/>
        </p:nvSpPr>
        <p:spPr bwMode="auto">
          <a:xfrm flipH="1">
            <a:off x="2339975" y="5229225"/>
            <a:ext cx="792163" cy="1152525"/>
          </a:xfrm>
          <a:custGeom>
            <a:avLst/>
            <a:gdLst/>
            <a:ahLst/>
            <a:cxnLst>
              <a:cxn ang="0">
                <a:pos x="201" y="601"/>
              </a:cxn>
              <a:cxn ang="0">
                <a:pos x="146" y="677"/>
              </a:cxn>
              <a:cxn ang="0">
                <a:pos x="111" y="906"/>
              </a:cxn>
              <a:cxn ang="0">
                <a:pos x="132" y="968"/>
              </a:cxn>
              <a:cxn ang="0">
                <a:pos x="0" y="1302"/>
              </a:cxn>
              <a:cxn ang="0">
                <a:pos x="125" y="1489"/>
              </a:cxn>
              <a:cxn ang="0">
                <a:pos x="222" y="1628"/>
              </a:cxn>
              <a:cxn ang="0">
                <a:pos x="354" y="1891"/>
              </a:cxn>
              <a:cxn ang="0">
                <a:pos x="715" y="1815"/>
              </a:cxn>
              <a:cxn ang="0">
                <a:pos x="791" y="1662"/>
              </a:cxn>
              <a:cxn ang="0">
                <a:pos x="909" y="1475"/>
              </a:cxn>
              <a:cxn ang="0">
                <a:pos x="1041" y="1288"/>
              </a:cxn>
              <a:cxn ang="0">
                <a:pos x="1006" y="1170"/>
              </a:cxn>
              <a:cxn ang="0">
                <a:pos x="944" y="1003"/>
              </a:cxn>
              <a:cxn ang="0">
                <a:pos x="916" y="899"/>
              </a:cxn>
              <a:cxn ang="0">
                <a:pos x="944" y="614"/>
              </a:cxn>
              <a:cxn ang="0">
                <a:pos x="937" y="566"/>
              </a:cxn>
              <a:cxn ang="0">
                <a:pos x="868" y="656"/>
              </a:cxn>
              <a:cxn ang="0">
                <a:pos x="826" y="788"/>
              </a:cxn>
              <a:cxn ang="0">
                <a:pos x="805" y="871"/>
              </a:cxn>
              <a:cxn ang="0">
                <a:pos x="729" y="1253"/>
              </a:cxn>
              <a:cxn ang="0">
                <a:pos x="833" y="587"/>
              </a:cxn>
              <a:cxn ang="0">
                <a:pos x="958" y="406"/>
              </a:cxn>
              <a:cxn ang="0">
                <a:pos x="882" y="115"/>
              </a:cxn>
              <a:cxn ang="0">
                <a:pos x="805" y="288"/>
              </a:cxn>
              <a:cxn ang="0">
                <a:pos x="673" y="448"/>
              </a:cxn>
              <a:cxn ang="0">
                <a:pos x="611" y="698"/>
              </a:cxn>
              <a:cxn ang="0">
                <a:pos x="417" y="968"/>
              </a:cxn>
              <a:cxn ang="0">
                <a:pos x="548" y="614"/>
              </a:cxn>
              <a:cxn ang="0">
                <a:pos x="604" y="531"/>
              </a:cxn>
              <a:cxn ang="0">
                <a:pos x="611" y="226"/>
              </a:cxn>
              <a:cxn ang="0">
                <a:pos x="569" y="59"/>
              </a:cxn>
              <a:cxn ang="0">
                <a:pos x="542" y="184"/>
              </a:cxn>
              <a:cxn ang="0">
                <a:pos x="430" y="420"/>
              </a:cxn>
              <a:cxn ang="0">
                <a:pos x="313" y="330"/>
              </a:cxn>
            </a:cxnLst>
            <a:rect l="0" t="0" r="r" b="b"/>
            <a:pathLst>
              <a:path w="1041" h="1891">
                <a:moveTo>
                  <a:pt x="264" y="344"/>
                </a:moveTo>
                <a:cubicBezTo>
                  <a:pt x="258" y="479"/>
                  <a:pt x="272" y="513"/>
                  <a:pt x="201" y="601"/>
                </a:cubicBezTo>
                <a:cubicBezTo>
                  <a:pt x="183" y="663"/>
                  <a:pt x="213" y="577"/>
                  <a:pt x="174" y="635"/>
                </a:cubicBezTo>
                <a:cubicBezTo>
                  <a:pt x="138" y="689"/>
                  <a:pt x="199" y="642"/>
                  <a:pt x="146" y="677"/>
                </a:cubicBezTo>
                <a:cubicBezTo>
                  <a:pt x="133" y="716"/>
                  <a:pt x="103" y="743"/>
                  <a:pt x="90" y="781"/>
                </a:cubicBezTo>
                <a:cubicBezTo>
                  <a:pt x="95" y="826"/>
                  <a:pt x="99" y="863"/>
                  <a:pt x="111" y="906"/>
                </a:cubicBezTo>
                <a:cubicBezTo>
                  <a:pt x="115" y="920"/>
                  <a:pt x="120" y="934"/>
                  <a:pt x="125" y="948"/>
                </a:cubicBezTo>
                <a:cubicBezTo>
                  <a:pt x="127" y="955"/>
                  <a:pt x="132" y="968"/>
                  <a:pt x="132" y="968"/>
                </a:cubicBezTo>
                <a:cubicBezTo>
                  <a:pt x="138" y="1015"/>
                  <a:pt x="157" y="1069"/>
                  <a:pt x="132" y="1114"/>
                </a:cubicBezTo>
                <a:cubicBezTo>
                  <a:pt x="88" y="1194"/>
                  <a:pt x="25" y="1201"/>
                  <a:pt x="0" y="1302"/>
                </a:cubicBezTo>
                <a:cubicBezTo>
                  <a:pt x="6" y="1347"/>
                  <a:pt x="11" y="1387"/>
                  <a:pt x="49" y="1413"/>
                </a:cubicBezTo>
                <a:cubicBezTo>
                  <a:pt x="70" y="1443"/>
                  <a:pt x="94" y="1469"/>
                  <a:pt x="125" y="1489"/>
                </a:cubicBezTo>
                <a:cubicBezTo>
                  <a:pt x="148" y="1523"/>
                  <a:pt x="174" y="1550"/>
                  <a:pt x="195" y="1586"/>
                </a:cubicBezTo>
                <a:cubicBezTo>
                  <a:pt x="203" y="1600"/>
                  <a:pt x="222" y="1628"/>
                  <a:pt x="222" y="1628"/>
                </a:cubicBezTo>
                <a:cubicBezTo>
                  <a:pt x="237" y="1687"/>
                  <a:pt x="230" y="1838"/>
                  <a:pt x="271" y="1864"/>
                </a:cubicBezTo>
                <a:cubicBezTo>
                  <a:pt x="292" y="1877"/>
                  <a:pt x="329" y="1883"/>
                  <a:pt x="354" y="1891"/>
                </a:cubicBezTo>
                <a:cubicBezTo>
                  <a:pt x="462" y="1879"/>
                  <a:pt x="550" y="1875"/>
                  <a:pt x="666" y="1871"/>
                </a:cubicBezTo>
                <a:cubicBezTo>
                  <a:pt x="701" y="1848"/>
                  <a:pt x="682" y="1864"/>
                  <a:pt x="715" y="1815"/>
                </a:cubicBezTo>
                <a:cubicBezTo>
                  <a:pt x="724" y="1801"/>
                  <a:pt x="743" y="1773"/>
                  <a:pt x="743" y="1773"/>
                </a:cubicBezTo>
                <a:cubicBezTo>
                  <a:pt x="753" y="1734"/>
                  <a:pt x="775" y="1698"/>
                  <a:pt x="791" y="1662"/>
                </a:cubicBezTo>
                <a:cubicBezTo>
                  <a:pt x="810" y="1620"/>
                  <a:pt x="813" y="1571"/>
                  <a:pt x="854" y="1544"/>
                </a:cubicBezTo>
                <a:cubicBezTo>
                  <a:pt x="865" y="1511"/>
                  <a:pt x="876" y="1486"/>
                  <a:pt x="909" y="1475"/>
                </a:cubicBezTo>
                <a:cubicBezTo>
                  <a:pt x="918" y="1449"/>
                  <a:pt x="948" y="1421"/>
                  <a:pt x="972" y="1406"/>
                </a:cubicBezTo>
                <a:cubicBezTo>
                  <a:pt x="999" y="1370"/>
                  <a:pt x="1026" y="1330"/>
                  <a:pt x="1041" y="1288"/>
                </a:cubicBezTo>
                <a:cubicBezTo>
                  <a:pt x="1039" y="1262"/>
                  <a:pt x="1041" y="1236"/>
                  <a:pt x="1034" y="1211"/>
                </a:cubicBezTo>
                <a:cubicBezTo>
                  <a:pt x="1029" y="1195"/>
                  <a:pt x="1006" y="1170"/>
                  <a:pt x="1006" y="1170"/>
                </a:cubicBezTo>
                <a:cubicBezTo>
                  <a:pt x="1005" y="1165"/>
                  <a:pt x="995" y="1119"/>
                  <a:pt x="993" y="1114"/>
                </a:cubicBezTo>
                <a:cubicBezTo>
                  <a:pt x="973" y="1074"/>
                  <a:pt x="953" y="1048"/>
                  <a:pt x="944" y="1003"/>
                </a:cubicBezTo>
                <a:cubicBezTo>
                  <a:pt x="930" y="932"/>
                  <a:pt x="946" y="989"/>
                  <a:pt x="923" y="920"/>
                </a:cubicBezTo>
                <a:cubicBezTo>
                  <a:pt x="921" y="913"/>
                  <a:pt x="916" y="899"/>
                  <a:pt x="916" y="899"/>
                </a:cubicBezTo>
                <a:cubicBezTo>
                  <a:pt x="918" y="825"/>
                  <a:pt x="917" y="751"/>
                  <a:pt x="923" y="677"/>
                </a:cubicBezTo>
                <a:cubicBezTo>
                  <a:pt x="925" y="655"/>
                  <a:pt x="937" y="635"/>
                  <a:pt x="944" y="614"/>
                </a:cubicBezTo>
                <a:cubicBezTo>
                  <a:pt x="949" y="600"/>
                  <a:pt x="958" y="573"/>
                  <a:pt x="958" y="573"/>
                </a:cubicBezTo>
                <a:cubicBezTo>
                  <a:pt x="951" y="571"/>
                  <a:pt x="944" y="563"/>
                  <a:pt x="937" y="566"/>
                </a:cubicBezTo>
                <a:cubicBezTo>
                  <a:pt x="929" y="569"/>
                  <a:pt x="928" y="581"/>
                  <a:pt x="923" y="587"/>
                </a:cubicBezTo>
                <a:cubicBezTo>
                  <a:pt x="904" y="610"/>
                  <a:pt x="881" y="629"/>
                  <a:pt x="868" y="656"/>
                </a:cubicBezTo>
                <a:cubicBezTo>
                  <a:pt x="839" y="714"/>
                  <a:pt x="887" y="638"/>
                  <a:pt x="847" y="698"/>
                </a:cubicBezTo>
                <a:cubicBezTo>
                  <a:pt x="842" y="729"/>
                  <a:pt x="834" y="758"/>
                  <a:pt x="826" y="788"/>
                </a:cubicBezTo>
                <a:cubicBezTo>
                  <a:pt x="821" y="806"/>
                  <a:pt x="817" y="825"/>
                  <a:pt x="812" y="843"/>
                </a:cubicBezTo>
                <a:cubicBezTo>
                  <a:pt x="810" y="852"/>
                  <a:pt x="805" y="871"/>
                  <a:pt x="805" y="871"/>
                </a:cubicBezTo>
                <a:cubicBezTo>
                  <a:pt x="793" y="1018"/>
                  <a:pt x="781" y="1158"/>
                  <a:pt x="771" y="1308"/>
                </a:cubicBezTo>
                <a:cubicBezTo>
                  <a:pt x="757" y="1290"/>
                  <a:pt x="734" y="1276"/>
                  <a:pt x="729" y="1253"/>
                </a:cubicBezTo>
                <a:cubicBezTo>
                  <a:pt x="714" y="1177"/>
                  <a:pt x="722" y="1206"/>
                  <a:pt x="708" y="1163"/>
                </a:cubicBezTo>
                <a:cubicBezTo>
                  <a:pt x="690" y="917"/>
                  <a:pt x="663" y="753"/>
                  <a:pt x="833" y="587"/>
                </a:cubicBezTo>
                <a:cubicBezTo>
                  <a:pt x="861" y="559"/>
                  <a:pt x="882" y="526"/>
                  <a:pt x="916" y="503"/>
                </a:cubicBezTo>
                <a:cubicBezTo>
                  <a:pt x="928" y="469"/>
                  <a:pt x="947" y="440"/>
                  <a:pt x="958" y="406"/>
                </a:cubicBezTo>
                <a:cubicBezTo>
                  <a:pt x="956" y="351"/>
                  <a:pt x="957" y="295"/>
                  <a:pt x="951" y="240"/>
                </a:cubicBezTo>
                <a:cubicBezTo>
                  <a:pt x="946" y="186"/>
                  <a:pt x="909" y="158"/>
                  <a:pt x="882" y="115"/>
                </a:cubicBezTo>
                <a:cubicBezTo>
                  <a:pt x="876" y="139"/>
                  <a:pt x="862" y="232"/>
                  <a:pt x="847" y="247"/>
                </a:cubicBezTo>
                <a:cubicBezTo>
                  <a:pt x="833" y="261"/>
                  <a:pt x="805" y="288"/>
                  <a:pt x="805" y="288"/>
                </a:cubicBezTo>
                <a:cubicBezTo>
                  <a:pt x="789" y="337"/>
                  <a:pt x="749" y="370"/>
                  <a:pt x="708" y="399"/>
                </a:cubicBezTo>
                <a:cubicBezTo>
                  <a:pt x="697" y="416"/>
                  <a:pt x="683" y="431"/>
                  <a:pt x="673" y="448"/>
                </a:cubicBezTo>
                <a:cubicBezTo>
                  <a:pt x="660" y="470"/>
                  <a:pt x="654" y="495"/>
                  <a:pt x="639" y="517"/>
                </a:cubicBezTo>
                <a:cubicBezTo>
                  <a:pt x="624" y="576"/>
                  <a:pt x="631" y="640"/>
                  <a:pt x="611" y="698"/>
                </a:cubicBezTo>
                <a:cubicBezTo>
                  <a:pt x="572" y="812"/>
                  <a:pt x="518" y="923"/>
                  <a:pt x="451" y="1024"/>
                </a:cubicBezTo>
                <a:cubicBezTo>
                  <a:pt x="420" y="1014"/>
                  <a:pt x="425" y="999"/>
                  <a:pt x="417" y="968"/>
                </a:cubicBezTo>
                <a:cubicBezTo>
                  <a:pt x="419" y="926"/>
                  <a:pt x="419" y="884"/>
                  <a:pt x="424" y="843"/>
                </a:cubicBezTo>
                <a:cubicBezTo>
                  <a:pt x="433" y="764"/>
                  <a:pt x="494" y="670"/>
                  <a:pt x="548" y="614"/>
                </a:cubicBezTo>
                <a:cubicBezTo>
                  <a:pt x="562" y="574"/>
                  <a:pt x="544" y="612"/>
                  <a:pt x="576" y="580"/>
                </a:cubicBezTo>
                <a:cubicBezTo>
                  <a:pt x="584" y="572"/>
                  <a:pt x="600" y="540"/>
                  <a:pt x="604" y="531"/>
                </a:cubicBezTo>
                <a:cubicBezTo>
                  <a:pt x="609" y="518"/>
                  <a:pt x="618" y="490"/>
                  <a:pt x="618" y="490"/>
                </a:cubicBezTo>
                <a:cubicBezTo>
                  <a:pt x="616" y="402"/>
                  <a:pt x="615" y="314"/>
                  <a:pt x="611" y="226"/>
                </a:cubicBezTo>
                <a:cubicBezTo>
                  <a:pt x="611" y="219"/>
                  <a:pt x="606" y="212"/>
                  <a:pt x="604" y="205"/>
                </a:cubicBezTo>
                <a:cubicBezTo>
                  <a:pt x="592" y="155"/>
                  <a:pt x="581" y="109"/>
                  <a:pt x="569" y="59"/>
                </a:cubicBezTo>
                <a:cubicBezTo>
                  <a:pt x="565" y="45"/>
                  <a:pt x="555" y="18"/>
                  <a:pt x="555" y="18"/>
                </a:cubicBezTo>
                <a:cubicBezTo>
                  <a:pt x="530" y="88"/>
                  <a:pt x="559" y="0"/>
                  <a:pt x="542" y="184"/>
                </a:cubicBezTo>
                <a:cubicBezTo>
                  <a:pt x="541" y="196"/>
                  <a:pt x="516" y="321"/>
                  <a:pt x="500" y="337"/>
                </a:cubicBezTo>
                <a:cubicBezTo>
                  <a:pt x="475" y="362"/>
                  <a:pt x="450" y="390"/>
                  <a:pt x="430" y="420"/>
                </a:cubicBezTo>
                <a:cubicBezTo>
                  <a:pt x="403" y="410"/>
                  <a:pt x="405" y="395"/>
                  <a:pt x="389" y="372"/>
                </a:cubicBezTo>
                <a:cubicBezTo>
                  <a:pt x="376" y="332"/>
                  <a:pt x="355" y="336"/>
                  <a:pt x="313" y="330"/>
                </a:cubicBezTo>
                <a:cubicBezTo>
                  <a:pt x="279" y="319"/>
                  <a:pt x="293" y="302"/>
                  <a:pt x="257" y="302"/>
                </a:cubicBezTo>
              </a:path>
            </a:pathLst>
          </a:custGeom>
          <a:gradFill rotWithShape="1">
            <a:gsLst>
              <a:gs pos="0">
                <a:srgbClr val="FFF200"/>
              </a:gs>
              <a:gs pos="22500">
                <a:srgbClr val="FF7A00"/>
              </a:gs>
              <a:gs pos="35000">
                <a:srgbClr val="FF0300"/>
              </a:gs>
              <a:gs pos="50000">
                <a:srgbClr val="4D0808"/>
              </a:gs>
              <a:gs pos="65000">
                <a:srgbClr val="FF0300"/>
              </a:gs>
              <a:gs pos="77500">
                <a:srgbClr val="FF7A00"/>
              </a:gs>
              <a:gs pos="100000">
                <a:srgbClr val="FFF200"/>
              </a:gs>
            </a:gsLst>
            <a:lin ang="2700000" scaled="1"/>
          </a:gradFill>
          <a:ln w="9525">
            <a:solidFill>
              <a:srgbClr val="CC0000"/>
            </a:solidFill>
            <a:round/>
            <a:headEnd/>
            <a:tailEnd/>
          </a:ln>
          <a:effectLst/>
        </p:spPr>
        <p:txBody>
          <a:bodyPr/>
          <a:lstStyle/>
          <a:p>
            <a:endParaRPr lang="ru-RU"/>
          </a:p>
        </p:txBody>
      </p:sp>
      <p:sp>
        <p:nvSpPr>
          <p:cNvPr id="79" name="Freeform 108"/>
          <p:cNvSpPr>
            <a:spLocks/>
          </p:cNvSpPr>
          <p:nvPr/>
        </p:nvSpPr>
        <p:spPr bwMode="auto">
          <a:xfrm flipH="1">
            <a:off x="3419475" y="5373688"/>
            <a:ext cx="792163" cy="1152525"/>
          </a:xfrm>
          <a:custGeom>
            <a:avLst/>
            <a:gdLst/>
            <a:ahLst/>
            <a:cxnLst>
              <a:cxn ang="0">
                <a:pos x="201" y="601"/>
              </a:cxn>
              <a:cxn ang="0">
                <a:pos x="146" y="677"/>
              </a:cxn>
              <a:cxn ang="0">
                <a:pos x="111" y="906"/>
              </a:cxn>
              <a:cxn ang="0">
                <a:pos x="132" y="968"/>
              </a:cxn>
              <a:cxn ang="0">
                <a:pos x="0" y="1302"/>
              </a:cxn>
              <a:cxn ang="0">
                <a:pos x="125" y="1489"/>
              </a:cxn>
              <a:cxn ang="0">
                <a:pos x="222" y="1628"/>
              </a:cxn>
              <a:cxn ang="0">
                <a:pos x="354" y="1891"/>
              </a:cxn>
              <a:cxn ang="0">
                <a:pos x="715" y="1815"/>
              </a:cxn>
              <a:cxn ang="0">
                <a:pos x="791" y="1662"/>
              </a:cxn>
              <a:cxn ang="0">
                <a:pos x="909" y="1475"/>
              </a:cxn>
              <a:cxn ang="0">
                <a:pos x="1041" y="1288"/>
              </a:cxn>
              <a:cxn ang="0">
                <a:pos x="1006" y="1170"/>
              </a:cxn>
              <a:cxn ang="0">
                <a:pos x="944" y="1003"/>
              </a:cxn>
              <a:cxn ang="0">
                <a:pos x="916" y="899"/>
              </a:cxn>
              <a:cxn ang="0">
                <a:pos x="944" y="614"/>
              </a:cxn>
              <a:cxn ang="0">
                <a:pos x="937" y="566"/>
              </a:cxn>
              <a:cxn ang="0">
                <a:pos x="868" y="656"/>
              </a:cxn>
              <a:cxn ang="0">
                <a:pos x="826" y="788"/>
              </a:cxn>
              <a:cxn ang="0">
                <a:pos x="805" y="871"/>
              </a:cxn>
              <a:cxn ang="0">
                <a:pos x="729" y="1253"/>
              </a:cxn>
              <a:cxn ang="0">
                <a:pos x="833" y="587"/>
              </a:cxn>
              <a:cxn ang="0">
                <a:pos x="958" y="406"/>
              </a:cxn>
              <a:cxn ang="0">
                <a:pos x="882" y="115"/>
              </a:cxn>
              <a:cxn ang="0">
                <a:pos x="805" y="288"/>
              </a:cxn>
              <a:cxn ang="0">
                <a:pos x="673" y="448"/>
              </a:cxn>
              <a:cxn ang="0">
                <a:pos x="611" y="698"/>
              </a:cxn>
              <a:cxn ang="0">
                <a:pos x="417" y="968"/>
              </a:cxn>
              <a:cxn ang="0">
                <a:pos x="548" y="614"/>
              </a:cxn>
              <a:cxn ang="0">
                <a:pos x="604" y="531"/>
              </a:cxn>
              <a:cxn ang="0">
                <a:pos x="611" y="226"/>
              </a:cxn>
              <a:cxn ang="0">
                <a:pos x="569" y="59"/>
              </a:cxn>
              <a:cxn ang="0">
                <a:pos x="542" y="184"/>
              </a:cxn>
              <a:cxn ang="0">
                <a:pos x="430" y="420"/>
              </a:cxn>
              <a:cxn ang="0">
                <a:pos x="313" y="330"/>
              </a:cxn>
            </a:cxnLst>
            <a:rect l="0" t="0" r="r" b="b"/>
            <a:pathLst>
              <a:path w="1041" h="1891">
                <a:moveTo>
                  <a:pt x="264" y="344"/>
                </a:moveTo>
                <a:cubicBezTo>
                  <a:pt x="258" y="479"/>
                  <a:pt x="272" y="513"/>
                  <a:pt x="201" y="601"/>
                </a:cubicBezTo>
                <a:cubicBezTo>
                  <a:pt x="183" y="663"/>
                  <a:pt x="213" y="577"/>
                  <a:pt x="174" y="635"/>
                </a:cubicBezTo>
                <a:cubicBezTo>
                  <a:pt x="138" y="689"/>
                  <a:pt x="199" y="642"/>
                  <a:pt x="146" y="677"/>
                </a:cubicBezTo>
                <a:cubicBezTo>
                  <a:pt x="133" y="716"/>
                  <a:pt x="103" y="743"/>
                  <a:pt x="90" y="781"/>
                </a:cubicBezTo>
                <a:cubicBezTo>
                  <a:pt x="95" y="826"/>
                  <a:pt x="99" y="863"/>
                  <a:pt x="111" y="906"/>
                </a:cubicBezTo>
                <a:cubicBezTo>
                  <a:pt x="115" y="920"/>
                  <a:pt x="120" y="934"/>
                  <a:pt x="125" y="948"/>
                </a:cubicBezTo>
                <a:cubicBezTo>
                  <a:pt x="127" y="955"/>
                  <a:pt x="132" y="968"/>
                  <a:pt x="132" y="968"/>
                </a:cubicBezTo>
                <a:cubicBezTo>
                  <a:pt x="138" y="1015"/>
                  <a:pt x="157" y="1069"/>
                  <a:pt x="132" y="1114"/>
                </a:cubicBezTo>
                <a:cubicBezTo>
                  <a:pt x="88" y="1194"/>
                  <a:pt x="25" y="1201"/>
                  <a:pt x="0" y="1302"/>
                </a:cubicBezTo>
                <a:cubicBezTo>
                  <a:pt x="6" y="1347"/>
                  <a:pt x="11" y="1387"/>
                  <a:pt x="49" y="1413"/>
                </a:cubicBezTo>
                <a:cubicBezTo>
                  <a:pt x="70" y="1443"/>
                  <a:pt x="94" y="1469"/>
                  <a:pt x="125" y="1489"/>
                </a:cubicBezTo>
                <a:cubicBezTo>
                  <a:pt x="148" y="1523"/>
                  <a:pt x="174" y="1550"/>
                  <a:pt x="195" y="1586"/>
                </a:cubicBezTo>
                <a:cubicBezTo>
                  <a:pt x="203" y="1600"/>
                  <a:pt x="222" y="1628"/>
                  <a:pt x="222" y="1628"/>
                </a:cubicBezTo>
                <a:cubicBezTo>
                  <a:pt x="237" y="1687"/>
                  <a:pt x="230" y="1838"/>
                  <a:pt x="271" y="1864"/>
                </a:cubicBezTo>
                <a:cubicBezTo>
                  <a:pt x="292" y="1877"/>
                  <a:pt x="329" y="1883"/>
                  <a:pt x="354" y="1891"/>
                </a:cubicBezTo>
                <a:cubicBezTo>
                  <a:pt x="462" y="1879"/>
                  <a:pt x="550" y="1875"/>
                  <a:pt x="666" y="1871"/>
                </a:cubicBezTo>
                <a:cubicBezTo>
                  <a:pt x="701" y="1848"/>
                  <a:pt x="682" y="1864"/>
                  <a:pt x="715" y="1815"/>
                </a:cubicBezTo>
                <a:cubicBezTo>
                  <a:pt x="724" y="1801"/>
                  <a:pt x="743" y="1773"/>
                  <a:pt x="743" y="1773"/>
                </a:cubicBezTo>
                <a:cubicBezTo>
                  <a:pt x="753" y="1734"/>
                  <a:pt x="775" y="1698"/>
                  <a:pt x="791" y="1662"/>
                </a:cubicBezTo>
                <a:cubicBezTo>
                  <a:pt x="810" y="1620"/>
                  <a:pt x="813" y="1571"/>
                  <a:pt x="854" y="1544"/>
                </a:cubicBezTo>
                <a:cubicBezTo>
                  <a:pt x="865" y="1511"/>
                  <a:pt x="876" y="1486"/>
                  <a:pt x="909" y="1475"/>
                </a:cubicBezTo>
                <a:cubicBezTo>
                  <a:pt x="918" y="1449"/>
                  <a:pt x="948" y="1421"/>
                  <a:pt x="972" y="1406"/>
                </a:cubicBezTo>
                <a:cubicBezTo>
                  <a:pt x="999" y="1370"/>
                  <a:pt x="1026" y="1330"/>
                  <a:pt x="1041" y="1288"/>
                </a:cubicBezTo>
                <a:cubicBezTo>
                  <a:pt x="1039" y="1262"/>
                  <a:pt x="1041" y="1236"/>
                  <a:pt x="1034" y="1211"/>
                </a:cubicBezTo>
                <a:cubicBezTo>
                  <a:pt x="1029" y="1195"/>
                  <a:pt x="1006" y="1170"/>
                  <a:pt x="1006" y="1170"/>
                </a:cubicBezTo>
                <a:cubicBezTo>
                  <a:pt x="1005" y="1165"/>
                  <a:pt x="995" y="1119"/>
                  <a:pt x="993" y="1114"/>
                </a:cubicBezTo>
                <a:cubicBezTo>
                  <a:pt x="973" y="1074"/>
                  <a:pt x="953" y="1048"/>
                  <a:pt x="944" y="1003"/>
                </a:cubicBezTo>
                <a:cubicBezTo>
                  <a:pt x="930" y="932"/>
                  <a:pt x="946" y="989"/>
                  <a:pt x="923" y="920"/>
                </a:cubicBezTo>
                <a:cubicBezTo>
                  <a:pt x="921" y="913"/>
                  <a:pt x="916" y="899"/>
                  <a:pt x="916" y="899"/>
                </a:cubicBezTo>
                <a:cubicBezTo>
                  <a:pt x="918" y="825"/>
                  <a:pt x="917" y="751"/>
                  <a:pt x="923" y="677"/>
                </a:cubicBezTo>
                <a:cubicBezTo>
                  <a:pt x="925" y="655"/>
                  <a:pt x="937" y="635"/>
                  <a:pt x="944" y="614"/>
                </a:cubicBezTo>
                <a:cubicBezTo>
                  <a:pt x="949" y="600"/>
                  <a:pt x="958" y="573"/>
                  <a:pt x="958" y="573"/>
                </a:cubicBezTo>
                <a:cubicBezTo>
                  <a:pt x="951" y="571"/>
                  <a:pt x="944" y="563"/>
                  <a:pt x="937" y="566"/>
                </a:cubicBezTo>
                <a:cubicBezTo>
                  <a:pt x="929" y="569"/>
                  <a:pt x="928" y="581"/>
                  <a:pt x="923" y="587"/>
                </a:cubicBezTo>
                <a:cubicBezTo>
                  <a:pt x="904" y="610"/>
                  <a:pt x="881" y="629"/>
                  <a:pt x="868" y="656"/>
                </a:cubicBezTo>
                <a:cubicBezTo>
                  <a:pt x="839" y="714"/>
                  <a:pt x="887" y="638"/>
                  <a:pt x="847" y="698"/>
                </a:cubicBezTo>
                <a:cubicBezTo>
                  <a:pt x="842" y="729"/>
                  <a:pt x="834" y="758"/>
                  <a:pt x="826" y="788"/>
                </a:cubicBezTo>
                <a:cubicBezTo>
                  <a:pt x="821" y="806"/>
                  <a:pt x="817" y="825"/>
                  <a:pt x="812" y="843"/>
                </a:cubicBezTo>
                <a:cubicBezTo>
                  <a:pt x="810" y="852"/>
                  <a:pt x="805" y="871"/>
                  <a:pt x="805" y="871"/>
                </a:cubicBezTo>
                <a:cubicBezTo>
                  <a:pt x="793" y="1018"/>
                  <a:pt x="781" y="1158"/>
                  <a:pt x="771" y="1308"/>
                </a:cubicBezTo>
                <a:cubicBezTo>
                  <a:pt x="757" y="1290"/>
                  <a:pt x="734" y="1276"/>
                  <a:pt x="729" y="1253"/>
                </a:cubicBezTo>
                <a:cubicBezTo>
                  <a:pt x="714" y="1177"/>
                  <a:pt x="722" y="1206"/>
                  <a:pt x="708" y="1163"/>
                </a:cubicBezTo>
                <a:cubicBezTo>
                  <a:pt x="690" y="917"/>
                  <a:pt x="663" y="753"/>
                  <a:pt x="833" y="587"/>
                </a:cubicBezTo>
                <a:cubicBezTo>
                  <a:pt x="861" y="559"/>
                  <a:pt x="882" y="526"/>
                  <a:pt x="916" y="503"/>
                </a:cubicBezTo>
                <a:cubicBezTo>
                  <a:pt x="928" y="469"/>
                  <a:pt x="947" y="440"/>
                  <a:pt x="958" y="406"/>
                </a:cubicBezTo>
                <a:cubicBezTo>
                  <a:pt x="956" y="351"/>
                  <a:pt x="957" y="295"/>
                  <a:pt x="951" y="240"/>
                </a:cubicBezTo>
                <a:cubicBezTo>
                  <a:pt x="946" y="186"/>
                  <a:pt x="909" y="158"/>
                  <a:pt x="882" y="115"/>
                </a:cubicBezTo>
                <a:cubicBezTo>
                  <a:pt x="876" y="139"/>
                  <a:pt x="862" y="232"/>
                  <a:pt x="847" y="247"/>
                </a:cubicBezTo>
                <a:cubicBezTo>
                  <a:pt x="833" y="261"/>
                  <a:pt x="805" y="288"/>
                  <a:pt x="805" y="288"/>
                </a:cubicBezTo>
                <a:cubicBezTo>
                  <a:pt x="789" y="337"/>
                  <a:pt x="749" y="370"/>
                  <a:pt x="708" y="399"/>
                </a:cubicBezTo>
                <a:cubicBezTo>
                  <a:pt x="697" y="416"/>
                  <a:pt x="683" y="431"/>
                  <a:pt x="673" y="448"/>
                </a:cubicBezTo>
                <a:cubicBezTo>
                  <a:pt x="660" y="470"/>
                  <a:pt x="654" y="495"/>
                  <a:pt x="639" y="517"/>
                </a:cubicBezTo>
                <a:cubicBezTo>
                  <a:pt x="624" y="576"/>
                  <a:pt x="631" y="640"/>
                  <a:pt x="611" y="698"/>
                </a:cubicBezTo>
                <a:cubicBezTo>
                  <a:pt x="572" y="812"/>
                  <a:pt x="518" y="923"/>
                  <a:pt x="451" y="1024"/>
                </a:cubicBezTo>
                <a:cubicBezTo>
                  <a:pt x="420" y="1014"/>
                  <a:pt x="425" y="999"/>
                  <a:pt x="417" y="968"/>
                </a:cubicBezTo>
                <a:cubicBezTo>
                  <a:pt x="419" y="926"/>
                  <a:pt x="419" y="884"/>
                  <a:pt x="424" y="843"/>
                </a:cubicBezTo>
                <a:cubicBezTo>
                  <a:pt x="433" y="764"/>
                  <a:pt x="494" y="670"/>
                  <a:pt x="548" y="614"/>
                </a:cubicBezTo>
                <a:cubicBezTo>
                  <a:pt x="562" y="574"/>
                  <a:pt x="544" y="612"/>
                  <a:pt x="576" y="580"/>
                </a:cubicBezTo>
                <a:cubicBezTo>
                  <a:pt x="584" y="572"/>
                  <a:pt x="600" y="540"/>
                  <a:pt x="604" y="531"/>
                </a:cubicBezTo>
                <a:cubicBezTo>
                  <a:pt x="609" y="518"/>
                  <a:pt x="618" y="490"/>
                  <a:pt x="618" y="490"/>
                </a:cubicBezTo>
                <a:cubicBezTo>
                  <a:pt x="616" y="402"/>
                  <a:pt x="615" y="314"/>
                  <a:pt x="611" y="226"/>
                </a:cubicBezTo>
                <a:cubicBezTo>
                  <a:pt x="611" y="219"/>
                  <a:pt x="606" y="212"/>
                  <a:pt x="604" y="205"/>
                </a:cubicBezTo>
                <a:cubicBezTo>
                  <a:pt x="592" y="155"/>
                  <a:pt x="581" y="109"/>
                  <a:pt x="569" y="59"/>
                </a:cubicBezTo>
                <a:cubicBezTo>
                  <a:pt x="565" y="45"/>
                  <a:pt x="555" y="18"/>
                  <a:pt x="555" y="18"/>
                </a:cubicBezTo>
                <a:cubicBezTo>
                  <a:pt x="530" y="88"/>
                  <a:pt x="559" y="0"/>
                  <a:pt x="542" y="184"/>
                </a:cubicBezTo>
                <a:cubicBezTo>
                  <a:pt x="541" y="196"/>
                  <a:pt x="516" y="321"/>
                  <a:pt x="500" y="337"/>
                </a:cubicBezTo>
                <a:cubicBezTo>
                  <a:pt x="475" y="362"/>
                  <a:pt x="450" y="390"/>
                  <a:pt x="430" y="420"/>
                </a:cubicBezTo>
                <a:cubicBezTo>
                  <a:pt x="403" y="410"/>
                  <a:pt x="405" y="395"/>
                  <a:pt x="389" y="372"/>
                </a:cubicBezTo>
                <a:cubicBezTo>
                  <a:pt x="376" y="332"/>
                  <a:pt x="355" y="336"/>
                  <a:pt x="313" y="330"/>
                </a:cubicBezTo>
                <a:cubicBezTo>
                  <a:pt x="279" y="319"/>
                  <a:pt x="293" y="302"/>
                  <a:pt x="257" y="302"/>
                </a:cubicBezTo>
              </a:path>
            </a:pathLst>
          </a:custGeom>
          <a:gradFill rotWithShape="1">
            <a:gsLst>
              <a:gs pos="0">
                <a:srgbClr val="FFF200"/>
              </a:gs>
              <a:gs pos="22500">
                <a:srgbClr val="FF7A00"/>
              </a:gs>
              <a:gs pos="35000">
                <a:srgbClr val="FF0300"/>
              </a:gs>
              <a:gs pos="50000">
                <a:srgbClr val="4D0808"/>
              </a:gs>
              <a:gs pos="65000">
                <a:srgbClr val="FF0300"/>
              </a:gs>
              <a:gs pos="77500">
                <a:srgbClr val="FF7A00"/>
              </a:gs>
              <a:gs pos="100000">
                <a:srgbClr val="FFF200"/>
              </a:gs>
            </a:gsLst>
            <a:lin ang="2700000" scaled="1"/>
          </a:gradFill>
          <a:ln w="9525">
            <a:solidFill>
              <a:srgbClr val="CC0000"/>
            </a:solidFill>
            <a:round/>
            <a:headEnd/>
            <a:tailEnd/>
          </a:ln>
          <a:effectLst/>
        </p:spPr>
        <p:txBody>
          <a:bodyPr/>
          <a:lstStyle/>
          <a:p>
            <a:endParaRPr lang="ru-RU"/>
          </a:p>
        </p:txBody>
      </p:sp>
      <p:sp>
        <p:nvSpPr>
          <p:cNvPr id="80" name="Freeform 109"/>
          <p:cNvSpPr>
            <a:spLocks/>
          </p:cNvSpPr>
          <p:nvPr/>
        </p:nvSpPr>
        <p:spPr bwMode="auto">
          <a:xfrm>
            <a:off x="2843213" y="5300663"/>
            <a:ext cx="792162" cy="1152525"/>
          </a:xfrm>
          <a:custGeom>
            <a:avLst/>
            <a:gdLst/>
            <a:ahLst/>
            <a:cxnLst>
              <a:cxn ang="0">
                <a:pos x="201" y="601"/>
              </a:cxn>
              <a:cxn ang="0">
                <a:pos x="146" y="677"/>
              </a:cxn>
              <a:cxn ang="0">
                <a:pos x="111" y="906"/>
              </a:cxn>
              <a:cxn ang="0">
                <a:pos x="132" y="968"/>
              </a:cxn>
              <a:cxn ang="0">
                <a:pos x="0" y="1302"/>
              </a:cxn>
              <a:cxn ang="0">
                <a:pos x="125" y="1489"/>
              </a:cxn>
              <a:cxn ang="0">
                <a:pos x="222" y="1628"/>
              </a:cxn>
              <a:cxn ang="0">
                <a:pos x="354" y="1891"/>
              </a:cxn>
              <a:cxn ang="0">
                <a:pos x="715" y="1815"/>
              </a:cxn>
              <a:cxn ang="0">
                <a:pos x="791" y="1662"/>
              </a:cxn>
              <a:cxn ang="0">
                <a:pos x="909" y="1475"/>
              </a:cxn>
              <a:cxn ang="0">
                <a:pos x="1041" y="1288"/>
              </a:cxn>
              <a:cxn ang="0">
                <a:pos x="1006" y="1170"/>
              </a:cxn>
              <a:cxn ang="0">
                <a:pos x="944" y="1003"/>
              </a:cxn>
              <a:cxn ang="0">
                <a:pos x="916" y="899"/>
              </a:cxn>
              <a:cxn ang="0">
                <a:pos x="944" y="614"/>
              </a:cxn>
              <a:cxn ang="0">
                <a:pos x="937" y="566"/>
              </a:cxn>
              <a:cxn ang="0">
                <a:pos x="868" y="656"/>
              </a:cxn>
              <a:cxn ang="0">
                <a:pos x="826" y="788"/>
              </a:cxn>
              <a:cxn ang="0">
                <a:pos x="805" y="871"/>
              </a:cxn>
              <a:cxn ang="0">
                <a:pos x="729" y="1253"/>
              </a:cxn>
              <a:cxn ang="0">
                <a:pos x="833" y="587"/>
              </a:cxn>
              <a:cxn ang="0">
                <a:pos x="958" y="406"/>
              </a:cxn>
              <a:cxn ang="0">
                <a:pos x="882" y="115"/>
              </a:cxn>
              <a:cxn ang="0">
                <a:pos x="805" y="288"/>
              </a:cxn>
              <a:cxn ang="0">
                <a:pos x="673" y="448"/>
              </a:cxn>
              <a:cxn ang="0">
                <a:pos x="611" y="698"/>
              </a:cxn>
              <a:cxn ang="0">
                <a:pos x="417" y="968"/>
              </a:cxn>
              <a:cxn ang="0">
                <a:pos x="548" y="614"/>
              </a:cxn>
              <a:cxn ang="0">
                <a:pos x="604" y="531"/>
              </a:cxn>
              <a:cxn ang="0">
                <a:pos x="611" y="226"/>
              </a:cxn>
              <a:cxn ang="0">
                <a:pos x="569" y="59"/>
              </a:cxn>
              <a:cxn ang="0">
                <a:pos x="542" y="184"/>
              </a:cxn>
              <a:cxn ang="0">
                <a:pos x="430" y="420"/>
              </a:cxn>
              <a:cxn ang="0">
                <a:pos x="313" y="330"/>
              </a:cxn>
            </a:cxnLst>
            <a:rect l="0" t="0" r="r" b="b"/>
            <a:pathLst>
              <a:path w="1041" h="1891">
                <a:moveTo>
                  <a:pt x="264" y="344"/>
                </a:moveTo>
                <a:cubicBezTo>
                  <a:pt x="258" y="479"/>
                  <a:pt x="272" y="513"/>
                  <a:pt x="201" y="601"/>
                </a:cubicBezTo>
                <a:cubicBezTo>
                  <a:pt x="183" y="663"/>
                  <a:pt x="213" y="577"/>
                  <a:pt x="174" y="635"/>
                </a:cubicBezTo>
                <a:cubicBezTo>
                  <a:pt x="138" y="689"/>
                  <a:pt x="199" y="642"/>
                  <a:pt x="146" y="677"/>
                </a:cubicBezTo>
                <a:cubicBezTo>
                  <a:pt x="133" y="716"/>
                  <a:pt x="103" y="743"/>
                  <a:pt x="90" y="781"/>
                </a:cubicBezTo>
                <a:cubicBezTo>
                  <a:pt x="95" y="826"/>
                  <a:pt x="99" y="863"/>
                  <a:pt x="111" y="906"/>
                </a:cubicBezTo>
                <a:cubicBezTo>
                  <a:pt x="115" y="920"/>
                  <a:pt x="120" y="934"/>
                  <a:pt x="125" y="948"/>
                </a:cubicBezTo>
                <a:cubicBezTo>
                  <a:pt x="127" y="955"/>
                  <a:pt x="132" y="968"/>
                  <a:pt x="132" y="968"/>
                </a:cubicBezTo>
                <a:cubicBezTo>
                  <a:pt x="138" y="1015"/>
                  <a:pt x="157" y="1069"/>
                  <a:pt x="132" y="1114"/>
                </a:cubicBezTo>
                <a:cubicBezTo>
                  <a:pt x="88" y="1194"/>
                  <a:pt x="25" y="1201"/>
                  <a:pt x="0" y="1302"/>
                </a:cubicBezTo>
                <a:cubicBezTo>
                  <a:pt x="6" y="1347"/>
                  <a:pt x="11" y="1387"/>
                  <a:pt x="49" y="1413"/>
                </a:cubicBezTo>
                <a:cubicBezTo>
                  <a:pt x="70" y="1443"/>
                  <a:pt x="94" y="1469"/>
                  <a:pt x="125" y="1489"/>
                </a:cubicBezTo>
                <a:cubicBezTo>
                  <a:pt x="148" y="1523"/>
                  <a:pt x="174" y="1550"/>
                  <a:pt x="195" y="1586"/>
                </a:cubicBezTo>
                <a:cubicBezTo>
                  <a:pt x="203" y="1600"/>
                  <a:pt x="222" y="1628"/>
                  <a:pt x="222" y="1628"/>
                </a:cubicBezTo>
                <a:cubicBezTo>
                  <a:pt x="237" y="1687"/>
                  <a:pt x="230" y="1838"/>
                  <a:pt x="271" y="1864"/>
                </a:cubicBezTo>
                <a:cubicBezTo>
                  <a:pt x="292" y="1877"/>
                  <a:pt x="329" y="1883"/>
                  <a:pt x="354" y="1891"/>
                </a:cubicBezTo>
                <a:cubicBezTo>
                  <a:pt x="462" y="1879"/>
                  <a:pt x="550" y="1875"/>
                  <a:pt x="666" y="1871"/>
                </a:cubicBezTo>
                <a:cubicBezTo>
                  <a:pt x="701" y="1848"/>
                  <a:pt x="682" y="1864"/>
                  <a:pt x="715" y="1815"/>
                </a:cubicBezTo>
                <a:cubicBezTo>
                  <a:pt x="724" y="1801"/>
                  <a:pt x="743" y="1773"/>
                  <a:pt x="743" y="1773"/>
                </a:cubicBezTo>
                <a:cubicBezTo>
                  <a:pt x="753" y="1734"/>
                  <a:pt x="775" y="1698"/>
                  <a:pt x="791" y="1662"/>
                </a:cubicBezTo>
                <a:cubicBezTo>
                  <a:pt x="810" y="1620"/>
                  <a:pt x="813" y="1571"/>
                  <a:pt x="854" y="1544"/>
                </a:cubicBezTo>
                <a:cubicBezTo>
                  <a:pt x="865" y="1511"/>
                  <a:pt x="876" y="1486"/>
                  <a:pt x="909" y="1475"/>
                </a:cubicBezTo>
                <a:cubicBezTo>
                  <a:pt x="918" y="1449"/>
                  <a:pt x="948" y="1421"/>
                  <a:pt x="972" y="1406"/>
                </a:cubicBezTo>
                <a:cubicBezTo>
                  <a:pt x="999" y="1370"/>
                  <a:pt x="1026" y="1330"/>
                  <a:pt x="1041" y="1288"/>
                </a:cubicBezTo>
                <a:cubicBezTo>
                  <a:pt x="1039" y="1262"/>
                  <a:pt x="1041" y="1236"/>
                  <a:pt x="1034" y="1211"/>
                </a:cubicBezTo>
                <a:cubicBezTo>
                  <a:pt x="1029" y="1195"/>
                  <a:pt x="1006" y="1170"/>
                  <a:pt x="1006" y="1170"/>
                </a:cubicBezTo>
                <a:cubicBezTo>
                  <a:pt x="1005" y="1165"/>
                  <a:pt x="995" y="1119"/>
                  <a:pt x="993" y="1114"/>
                </a:cubicBezTo>
                <a:cubicBezTo>
                  <a:pt x="973" y="1074"/>
                  <a:pt x="953" y="1048"/>
                  <a:pt x="944" y="1003"/>
                </a:cubicBezTo>
                <a:cubicBezTo>
                  <a:pt x="930" y="932"/>
                  <a:pt x="946" y="989"/>
                  <a:pt x="923" y="920"/>
                </a:cubicBezTo>
                <a:cubicBezTo>
                  <a:pt x="921" y="913"/>
                  <a:pt x="916" y="899"/>
                  <a:pt x="916" y="899"/>
                </a:cubicBezTo>
                <a:cubicBezTo>
                  <a:pt x="918" y="825"/>
                  <a:pt x="917" y="751"/>
                  <a:pt x="923" y="677"/>
                </a:cubicBezTo>
                <a:cubicBezTo>
                  <a:pt x="925" y="655"/>
                  <a:pt x="937" y="635"/>
                  <a:pt x="944" y="614"/>
                </a:cubicBezTo>
                <a:cubicBezTo>
                  <a:pt x="949" y="600"/>
                  <a:pt x="958" y="573"/>
                  <a:pt x="958" y="573"/>
                </a:cubicBezTo>
                <a:cubicBezTo>
                  <a:pt x="951" y="571"/>
                  <a:pt x="944" y="563"/>
                  <a:pt x="937" y="566"/>
                </a:cubicBezTo>
                <a:cubicBezTo>
                  <a:pt x="929" y="569"/>
                  <a:pt x="928" y="581"/>
                  <a:pt x="923" y="587"/>
                </a:cubicBezTo>
                <a:cubicBezTo>
                  <a:pt x="904" y="610"/>
                  <a:pt x="881" y="629"/>
                  <a:pt x="868" y="656"/>
                </a:cubicBezTo>
                <a:cubicBezTo>
                  <a:pt x="839" y="714"/>
                  <a:pt x="887" y="638"/>
                  <a:pt x="847" y="698"/>
                </a:cubicBezTo>
                <a:cubicBezTo>
                  <a:pt x="842" y="729"/>
                  <a:pt x="834" y="758"/>
                  <a:pt x="826" y="788"/>
                </a:cubicBezTo>
                <a:cubicBezTo>
                  <a:pt x="821" y="806"/>
                  <a:pt x="817" y="825"/>
                  <a:pt x="812" y="843"/>
                </a:cubicBezTo>
                <a:cubicBezTo>
                  <a:pt x="810" y="852"/>
                  <a:pt x="805" y="871"/>
                  <a:pt x="805" y="871"/>
                </a:cubicBezTo>
                <a:cubicBezTo>
                  <a:pt x="793" y="1018"/>
                  <a:pt x="781" y="1158"/>
                  <a:pt x="771" y="1308"/>
                </a:cubicBezTo>
                <a:cubicBezTo>
                  <a:pt x="757" y="1290"/>
                  <a:pt x="734" y="1276"/>
                  <a:pt x="729" y="1253"/>
                </a:cubicBezTo>
                <a:cubicBezTo>
                  <a:pt x="714" y="1177"/>
                  <a:pt x="722" y="1206"/>
                  <a:pt x="708" y="1163"/>
                </a:cubicBezTo>
                <a:cubicBezTo>
                  <a:pt x="690" y="917"/>
                  <a:pt x="663" y="753"/>
                  <a:pt x="833" y="587"/>
                </a:cubicBezTo>
                <a:cubicBezTo>
                  <a:pt x="861" y="559"/>
                  <a:pt x="882" y="526"/>
                  <a:pt x="916" y="503"/>
                </a:cubicBezTo>
                <a:cubicBezTo>
                  <a:pt x="928" y="469"/>
                  <a:pt x="947" y="440"/>
                  <a:pt x="958" y="406"/>
                </a:cubicBezTo>
                <a:cubicBezTo>
                  <a:pt x="956" y="351"/>
                  <a:pt x="957" y="295"/>
                  <a:pt x="951" y="240"/>
                </a:cubicBezTo>
                <a:cubicBezTo>
                  <a:pt x="946" y="186"/>
                  <a:pt x="909" y="158"/>
                  <a:pt x="882" y="115"/>
                </a:cubicBezTo>
                <a:cubicBezTo>
                  <a:pt x="876" y="139"/>
                  <a:pt x="862" y="232"/>
                  <a:pt x="847" y="247"/>
                </a:cubicBezTo>
                <a:cubicBezTo>
                  <a:pt x="833" y="261"/>
                  <a:pt x="805" y="288"/>
                  <a:pt x="805" y="288"/>
                </a:cubicBezTo>
                <a:cubicBezTo>
                  <a:pt x="789" y="337"/>
                  <a:pt x="749" y="370"/>
                  <a:pt x="708" y="399"/>
                </a:cubicBezTo>
                <a:cubicBezTo>
                  <a:pt x="697" y="416"/>
                  <a:pt x="683" y="431"/>
                  <a:pt x="673" y="448"/>
                </a:cubicBezTo>
                <a:cubicBezTo>
                  <a:pt x="660" y="470"/>
                  <a:pt x="654" y="495"/>
                  <a:pt x="639" y="517"/>
                </a:cubicBezTo>
                <a:cubicBezTo>
                  <a:pt x="624" y="576"/>
                  <a:pt x="631" y="640"/>
                  <a:pt x="611" y="698"/>
                </a:cubicBezTo>
                <a:cubicBezTo>
                  <a:pt x="572" y="812"/>
                  <a:pt x="518" y="923"/>
                  <a:pt x="451" y="1024"/>
                </a:cubicBezTo>
                <a:cubicBezTo>
                  <a:pt x="420" y="1014"/>
                  <a:pt x="425" y="999"/>
                  <a:pt x="417" y="968"/>
                </a:cubicBezTo>
                <a:cubicBezTo>
                  <a:pt x="419" y="926"/>
                  <a:pt x="419" y="884"/>
                  <a:pt x="424" y="843"/>
                </a:cubicBezTo>
                <a:cubicBezTo>
                  <a:pt x="433" y="764"/>
                  <a:pt x="494" y="670"/>
                  <a:pt x="548" y="614"/>
                </a:cubicBezTo>
                <a:cubicBezTo>
                  <a:pt x="562" y="574"/>
                  <a:pt x="544" y="612"/>
                  <a:pt x="576" y="580"/>
                </a:cubicBezTo>
                <a:cubicBezTo>
                  <a:pt x="584" y="572"/>
                  <a:pt x="600" y="540"/>
                  <a:pt x="604" y="531"/>
                </a:cubicBezTo>
                <a:cubicBezTo>
                  <a:pt x="609" y="518"/>
                  <a:pt x="618" y="490"/>
                  <a:pt x="618" y="490"/>
                </a:cubicBezTo>
                <a:cubicBezTo>
                  <a:pt x="616" y="402"/>
                  <a:pt x="615" y="314"/>
                  <a:pt x="611" y="226"/>
                </a:cubicBezTo>
                <a:cubicBezTo>
                  <a:pt x="611" y="219"/>
                  <a:pt x="606" y="212"/>
                  <a:pt x="604" y="205"/>
                </a:cubicBezTo>
                <a:cubicBezTo>
                  <a:pt x="592" y="155"/>
                  <a:pt x="581" y="109"/>
                  <a:pt x="569" y="59"/>
                </a:cubicBezTo>
                <a:cubicBezTo>
                  <a:pt x="565" y="45"/>
                  <a:pt x="555" y="18"/>
                  <a:pt x="555" y="18"/>
                </a:cubicBezTo>
                <a:cubicBezTo>
                  <a:pt x="530" y="88"/>
                  <a:pt x="559" y="0"/>
                  <a:pt x="542" y="184"/>
                </a:cubicBezTo>
                <a:cubicBezTo>
                  <a:pt x="541" y="196"/>
                  <a:pt x="516" y="321"/>
                  <a:pt x="500" y="337"/>
                </a:cubicBezTo>
                <a:cubicBezTo>
                  <a:pt x="475" y="362"/>
                  <a:pt x="450" y="390"/>
                  <a:pt x="430" y="420"/>
                </a:cubicBezTo>
                <a:cubicBezTo>
                  <a:pt x="403" y="410"/>
                  <a:pt x="405" y="395"/>
                  <a:pt x="389" y="372"/>
                </a:cubicBezTo>
                <a:cubicBezTo>
                  <a:pt x="376" y="332"/>
                  <a:pt x="355" y="336"/>
                  <a:pt x="313" y="330"/>
                </a:cubicBezTo>
                <a:cubicBezTo>
                  <a:pt x="279" y="319"/>
                  <a:pt x="293" y="302"/>
                  <a:pt x="257" y="302"/>
                </a:cubicBezTo>
              </a:path>
            </a:pathLst>
          </a:custGeom>
          <a:gradFill rotWithShape="1">
            <a:gsLst>
              <a:gs pos="0">
                <a:srgbClr val="FFF200"/>
              </a:gs>
              <a:gs pos="22500">
                <a:srgbClr val="FF7A00"/>
              </a:gs>
              <a:gs pos="35000">
                <a:srgbClr val="FF0300"/>
              </a:gs>
              <a:gs pos="50000">
                <a:srgbClr val="4D0808"/>
              </a:gs>
              <a:gs pos="65000">
                <a:srgbClr val="FF0300"/>
              </a:gs>
              <a:gs pos="77500">
                <a:srgbClr val="FF7A00"/>
              </a:gs>
              <a:gs pos="100000">
                <a:srgbClr val="FFF200"/>
              </a:gs>
            </a:gsLst>
            <a:lin ang="2700000" scaled="1"/>
          </a:gradFill>
          <a:ln w="9525">
            <a:solidFill>
              <a:srgbClr val="CC0000"/>
            </a:solidFill>
            <a:round/>
            <a:headEnd/>
            <a:tailEnd/>
          </a:ln>
          <a:effectLst/>
        </p:spPr>
        <p:txBody>
          <a:bodyPr/>
          <a:lstStyle/>
          <a:p>
            <a:endParaRPr lang="ru-RU"/>
          </a:p>
        </p:txBody>
      </p:sp>
      <p:sp>
        <p:nvSpPr>
          <p:cNvPr id="81" name="Freeform 110"/>
          <p:cNvSpPr>
            <a:spLocks/>
          </p:cNvSpPr>
          <p:nvPr/>
        </p:nvSpPr>
        <p:spPr bwMode="auto">
          <a:xfrm>
            <a:off x="3924300" y="5373688"/>
            <a:ext cx="792163" cy="1152525"/>
          </a:xfrm>
          <a:custGeom>
            <a:avLst/>
            <a:gdLst/>
            <a:ahLst/>
            <a:cxnLst>
              <a:cxn ang="0">
                <a:pos x="201" y="601"/>
              </a:cxn>
              <a:cxn ang="0">
                <a:pos x="146" y="677"/>
              </a:cxn>
              <a:cxn ang="0">
                <a:pos x="111" y="906"/>
              </a:cxn>
              <a:cxn ang="0">
                <a:pos x="132" y="968"/>
              </a:cxn>
              <a:cxn ang="0">
                <a:pos x="0" y="1302"/>
              </a:cxn>
              <a:cxn ang="0">
                <a:pos x="125" y="1489"/>
              </a:cxn>
              <a:cxn ang="0">
                <a:pos x="222" y="1628"/>
              </a:cxn>
              <a:cxn ang="0">
                <a:pos x="354" y="1891"/>
              </a:cxn>
              <a:cxn ang="0">
                <a:pos x="715" y="1815"/>
              </a:cxn>
              <a:cxn ang="0">
                <a:pos x="791" y="1662"/>
              </a:cxn>
              <a:cxn ang="0">
                <a:pos x="909" y="1475"/>
              </a:cxn>
              <a:cxn ang="0">
                <a:pos x="1041" y="1288"/>
              </a:cxn>
              <a:cxn ang="0">
                <a:pos x="1006" y="1170"/>
              </a:cxn>
              <a:cxn ang="0">
                <a:pos x="944" y="1003"/>
              </a:cxn>
              <a:cxn ang="0">
                <a:pos x="916" y="899"/>
              </a:cxn>
              <a:cxn ang="0">
                <a:pos x="944" y="614"/>
              </a:cxn>
              <a:cxn ang="0">
                <a:pos x="937" y="566"/>
              </a:cxn>
              <a:cxn ang="0">
                <a:pos x="868" y="656"/>
              </a:cxn>
              <a:cxn ang="0">
                <a:pos x="826" y="788"/>
              </a:cxn>
              <a:cxn ang="0">
                <a:pos x="805" y="871"/>
              </a:cxn>
              <a:cxn ang="0">
                <a:pos x="729" y="1253"/>
              </a:cxn>
              <a:cxn ang="0">
                <a:pos x="833" y="587"/>
              </a:cxn>
              <a:cxn ang="0">
                <a:pos x="958" y="406"/>
              </a:cxn>
              <a:cxn ang="0">
                <a:pos x="882" y="115"/>
              </a:cxn>
              <a:cxn ang="0">
                <a:pos x="805" y="288"/>
              </a:cxn>
              <a:cxn ang="0">
                <a:pos x="673" y="448"/>
              </a:cxn>
              <a:cxn ang="0">
                <a:pos x="611" y="698"/>
              </a:cxn>
              <a:cxn ang="0">
                <a:pos x="417" y="968"/>
              </a:cxn>
              <a:cxn ang="0">
                <a:pos x="548" y="614"/>
              </a:cxn>
              <a:cxn ang="0">
                <a:pos x="604" y="531"/>
              </a:cxn>
              <a:cxn ang="0">
                <a:pos x="611" y="226"/>
              </a:cxn>
              <a:cxn ang="0">
                <a:pos x="569" y="59"/>
              </a:cxn>
              <a:cxn ang="0">
                <a:pos x="542" y="184"/>
              </a:cxn>
              <a:cxn ang="0">
                <a:pos x="430" y="420"/>
              </a:cxn>
              <a:cxn ang="0">
                <a:pos x="313" y="330"/>
              </a:cxn>
            </a:cxnLst>
            <a:rect l="0" t="0" r="r" b="b"/>
            <a:pathLst>
              <a:path w="1041" h="1891">
                <a:moveTo>
                  <a:pt x="264" y="344"/>
                </a:moveTo>
                <a:cubicBezTo>
                  <a:pt x="258" y="479"/>
                  <a:pt x="272" y="513"/>
                  <a:pt x="201" y="601"/>
                </a:cubicBezTo>
                <a:cubicBezTo>
                  <a:pt x="183" y="663"/>
                  <a:pt x="213" y="577"/>
                  <a:pt x="174" y="635"/>
                </a:cubicBezTo>
                <a:cubicBezTo>
                  <a:pt x="138" y="689"/>
                  <a:pt x="199" y="642"/>
                  <a:pt x="146" y="677"/>
                </a:cubicBezTo>
                <a:cubicBezTo>
                  <a:pt x="133" y="716"/>
                  <a:pt x="103" y="743"/>
                  <a:pt x="90" y="781"/>
                </a:cubicBezTo>
                <a:cubicBezTo>
                  <a:pt x="95" y="826"/>
                  <a:pt x="99" y="863"/>
                  <a:pt x="111" y="906"/>
                </a:cubicBezTo>
                <a:cubicBezTo>
                  <a:pt x="115" y="920"/>
                  <a:pt x="120" y="934"/>
                  <a:pt x="125" y="948"/>
                </a:cubicBezTo>
                <a:cubicBezTo>
                  <a:pt x="127" y="955"/>
                  <a:pt x="132" y="968"/>
                  <a:pt x="132" y="968"/>
                </a:cubicBezTo>
                <a:cubicBezTo>
                  <a:pt x="138" y="1015"/>
                  <a:pt x="157" y="1069"/>
                  <a:pt x="132" y="1114"/>
                </a:cubicBezTo>
                <a:cubicBezTo>
                  <a:pt x="88" y="1194"/>
                  <a:pt x="25" y="1201"/>
                  <a:pt x="0" y="1302"/>
                </a:cubicBezTo>
                <a:cubicBezTo>
                  <a:pt x="6" y="1347"/>
                  <a:pt x="11" y="1387"/>
                  <a:pt x="49" y="1413"/>
                </a:cubicBezTo>
                <a:cubicBezTo>
                  <a:pt x="70" y="1443"/>
                  <a:pt x="94" y="1469"/>
                  <a:pt x="125" y="1489"/>
                </a:cubicBezTo>
                <a:cubicBezTo>
                  <a:pt x="148" y="1523"/>
                  <a:pt x="174" y="1550"/>
                  <a:pt x="195" y="1586"/>
                </a:cubicBezTo>
                <a:cubicBezTo>
                  <a:pt x="203" y="1600"/>
                  <a:pt x="222" y="1628"/>
                  <a:pt x="222" y="1628"/>
                </a:cubicBezTo>
                <a:cubicBezTo>
                  <a:pt x="237" y="1687"/>
                  <a:pt x="230" y="1838"/>
                  <a:pt x="271" y="1864"/>
                </a:cubicBezTo>
                <a:cubicBezTo>
                  <a:pt x="292" y="1877"/>
                  <a:pt x="329" y="1883"/>
                  <a:pt x="354" y="1891"/>
                </a:cubicBezTo>
                <a:cubicBezTo>
                  <a:pt x="462" y="1879"/>
                  <a:pt x="550" y="1875"/>
                  <a:pt x="666" y="1871"/>
                </a:cubicBezTo>
                <a:cubicBezTo>
                  <a:pt x="701" y="1848"/>
                  <a:pt x="682" y="1864"/>
                  <a:pt x="715" y="1815"/>
                </a:cubicBezTo>
                <a:cubicBezTo>
                  <a:pt x="724" y="1801"/>
                  <a:pt x="743" y="1773"/>
                  <a:pt x="743" y="1773"/>
                </a:cubicBezTo>
                <a:cubicBezTo>
                  <a:pt x="753" y="1734"/>
                  <a:pt x="775" y="1698"/>
                  <a:pt x="791" y="1662"/>
                </a:cubicBezTo>
                <a:cubicBezTo>
                  <a:pt x="810" y="1620"/>
                  <a:pt x="813" y="1571"/>
                  <a:pt x="854" y="1544"/>
                </a:cubicBezTo>
                <a:cubicBezTo>
                  <a:pt x="865" y="1511"/>
                  <a:pt x="876" y="1486"/>
                  <a:pt x="909" y="1475"/>
                </a:cubicBezTo>
                <a:cubicBezTo>
                  <a:pt x="918" y="1449"/>
                  <a:pt x="948" y="1421"/>
                  <a:pt x="972" y="1406"/>
                </a:cubicBezTo>
                <a:cubicBezTo>
                  <a:pt x="999" y="1370"/>
                  <a:pt x="1026" y="1330"/>
                  <a:pt x="1041" y="1288"/>
                </a:cubicBezTo>
                <a:cubicBezTo>
                  <a:pt x="1039" y="1262"/>
                  <a:pt x="1041" y="1236"/>
                  <a:pt x="1034" y="1211"/>
                </a:cubicBezTo>
                <a:cubicBezTo>
                  <a:pt x="1029" y="1195"/>
                  <a:pt x="1006" y="1170"/>
                  <a:pt x="1006" y="1170"/>
                </a:cubicBezTo>
                <a:cubicBezTo>
                  <a:pt x="1005" y="1165"/>
                  <a:pt x="995" y="1119"/>
                  <a:pt x="993" y="1114"/>
                </a:cubicBezTo>
                <a:cubicBezTo>
                  <a:pt x="973" y="1074"/>
                  <a:pt x="953" y="1048"/>
                  <a:pt x="944" y="1003"/>
                </a:cubicBezTo>
                <a:cubicBezTo>
                  <a:pt x="930" y="932"/>
                  <a:pt x="946" y="989"/>
                  <a:pt x="923" y="920"/>
                </a:cubicBezTo>
                <a:cubicBezTo>
                  <a:pt x="921" y="913"/>
                  <a:pt x="916" y="899"/>
                  <a:pt x="916" y="899"/>
                </a:cubicBezTo>
                <a:cubicBezTo>
                  <a:pt x="918" y="825"/>
                  <a:pt x="917" y="751"/>
                  <a:pt x="923" y="677"/>
                </a:cubicBezTo>
                <a:cubicBezTo>
                  <a:pt x="925" y="655"/>
                  <a:pt x="937" y="635"/>
                  <a:pt x="944" y="614"/>
                </a:cubicBezTo>
                <a:cubicBezTo>
                  <a:pt x="949" y="600"/>
                  <a:pt x="958" y="573"/>
                  <a:pt x="958" y="573"/>
                </a:cubicBezTo>
                <a:cubicBezTo>
                  <a:pt x="951" y="571"/>
                  <a:pt x="944" y="563"/>
                  <a:pt x="937" y="566"/>
                </a:cubicBezTo>
                <a:cubicBezTo>
                  <a:pt x="929" y="569"/>
                  <a:pt x="928" y="581"/>
                  <a:pt x="923" y="587"/>
                </a:cubicBezTo>
                <a:cubicBezTo>
                  <a:pt x="904" y="610"/>
                  <a:pt x="881" y="629"/>
                  <a:pt x="868" y="656"/>
                </a:cubicBezTo>
                <a:cubicBezTo>
                  <a:pt x="839" y="714"/>
                  <a:pt x="887" y="638"/>
                  <a:pt x="847" y="698"/>
                </a:cubicBezTo>
                <a:cubicBezTo>
                  <a:pt x="842" y="729"/>
                  <a:pt x="834" y="758"/>
                  <a:pt x="826" y="788"/>
                </a:cubicBezTo>
                <a:cubicBezTo>
                  <a:pt x="821" y="806"/>
                  <a:pt x="817" y="825"/>
                  <a:pt x="812" y="843"/>
                </a:cubicBezTo>
                <a:cubicBezTo>
                  <a:pt x="810" y="852"/>
                  <a:pt x="805" y="871"/>
                  <a:pt x="805" y="871"/>
                </a:cubicBezTo>
                <a:cubicBezTo>
                  <a:pt x="793" y="1018"/>
                  <a:pt x="781" y="1158"/>
                  <a:pt x="771" y="1308"/>
                </a:cubicBezTo>
                <a:cubicBezTo>
                  <a:pt x="757" y="1290"/>
                  <a:pt x="734" y="1276"/>
                  <a:pt x="729" y="1253"/>
                </a:cubicBezTo>
                <a:cubicBezTo>
                  <a:pt x="714" y="1177"/>
                  <a:pt x="722" y="1206"/>
                  <a:pt x="708" y="1163"/>
                </a:cubicBezTo>
                <a:cubicBezTo>
                  <a:pt x="690" y="917"/>
                  <a:pt x="663" y="753"/>
                  <a:pt x="833" y="587"/>
                </a:cubicBezTo>
                <a:cubicBezTo>
                  <a:pt x="861" y="559"/>
                  <a:pt x="882" y="526"/>
                  <a:pt x="916" y="503"/>
                </a:cubicBezTo>
                <a:cubicBezTo>
                  <a:pt x="928" y="469"/>
                  <a:pt x="947" y="440"/>
                  <a:pt x="958" y="406"/>
                </a:cubicBezTo>
                <a:cubicBezTo>
                  <a:pt x="956" y="351"/>
                  <a:pt x="957" y="295"/>
                  <a:pt x="951" y="240"/>
                </a:cubicBezTo>
                <a:cubicBezTo>
                  <a:pt x="946" y="186"/>
                  <a:pt x="909" y="158"/>
                  <a:pt x="882" y="115"/>
                </a:cubicBezTo>
                <a:cubicBezTo>
                  <a:pt x="876" y="139"/>
                  <a:pt x="862" y="232"/>
                  <a:pt x="847" y="247"/>
                </a:cubicBezTo>
                <a:cubicBezTo>
                  <a:pt x="833" y="261"/>
                  <a:pt x="805" y="288"/>
                  <a:pt x="805" y="288"/>
                </a:cubicBezTo>
                <a:cubicBezTo>
                  <a:pt x="789" y="337"/>
                  <a:pt x="749" y="370"/>
                  <a:pt x="708" y="399"/>
                </a:cubicBezTo>
                <a:cubicBezTo>
                  <a:pt x="697" y="416"/>
                  <a:pt x="683" y="431"/>
                  <a:pt x="673" y="448"/>
                </a:cubicBezTo>
                <a:cubicBezTo>
                  <a:pt x="660" y="470"/>
                  <a:pt x="654" y="495"/>
                  <a:pt x="639" y="517"/>
                </a:cubicBezTo>
                <a:cubicBezTo>
                  <a:pt x="624" y="576"/>
                  <a:pt x="631" y="640"/>
                  <a:pt x="611" y="698"/>
                </a:cubicBezTo>
                <a:cubicBezTo>
                  <a:pt x="572" y="812"/>
                  <a:pt x="518" y="923"/>
                  <a:pt x="451" y="1024"/>
                </a:cubicBezTo>
                <a:cubicBezTo>
                  <a:pt x="420" y="1014"/>
                  <a:pt x="425" y="999"/>
                  <a:pt x="417" y="968"/>
                </a:cubicBezTo>
                <a:cubicBezTo>
                  <a:pt x="419" y="926"/>
                  <a:pt x="419" y="884"/>
                  <a:pt x="424" y="843"/>
                </a:cubicBezTo>
                <a:cubicBezTo>
                  <a:pt x="433" y="764"/>
                  <a:pt x="494" y="670"/>
                  <a:pt x="548" y="614"/>
                </a:cubicBezTo>
                <a:cubicBezTo>
                  <a:pt x="562" y="574"/>
                  <a:pt x="544" y="612"/>
                  <a:pt x="576" y="580"/>
                </a:cubicBezTo>
                <a:cubicBezTo>
                  <a:pt x="584" y="572"/>
                  <a:pt x="600" y="540"/>
                  <a:pt x="604" y="531"/>
                </a:cubicBezTo>
                <a:cubicBezTo>
                  <a:pt x="609" y="518"/>
                  <a:pt x="618" y="490"/>
                  <a:pt x="618" y="490"/>
                </a:cubicBezTo>
                <a:cubicBezTo>
                  <a:pt x="616" y="402"/>
                  <a:pt x="615" y="314"/>
                  <a:pt x="611" y="226"/>
                </a:cubicBezTo>
                <a:cubicBezTo>
                  <a:pt x="611" y="219"/>
                  <a:pt x="606" y="212"/>
                  <a:pt x="604" y="205"/>
                </a:cubicBezTo>
                <a:cubicBezTo>
                  <a:pt x="592" y="155"/>
                  <a:pt x="581" y="109"/>
                  <a:pt x="569" y="59"/>
                </a:cubicBezTo>
                <a:cubicBezTo>
                  <a:pt x="565" y="45"/>
                  <a:pt x="555" y="18"/>
                  <a:pt x="555" y="18"/>
                </a:cubicBezTo>
                <a:cubicBezTo>
                  <a:pt x="530" y="88"/>
                  <a:pt x="559" y="0"/>
                  <a:pt x="542" y="184"/>
                </a:cubicBezTo>
                <a:cubicBezTo>
                  <a:pt x="541" y="196"/>
                  <a:pt x="516" y="321"/>
                  <a:pt x="500" y="337"/>
                </a:cubicBezTo>
                <a:cubicBezTo>
                  <a:pt x="475" y="362"/>
                  <a:pt x="450" y="390"/>
                  <a:pt x="430" y="420"/>
                </a:cubicBezTo>
                <a:cubicBezTo>
                  <a:pt x="403" y="410"/>
                  <a:pt x="405" y="395"/>
                  <a:pt x="389" y="372"/>
                </a:cubicBezTo>
                <a:cubicBezTo>
                  <a:pt x="376" y="332"/>
                  <a:pt x="355" y="336"/>
                  <a:pt x="313" y="330"/>
                </a:cubicBezTo>
                <a:cubicBezTo>
                  <a:pt x="279" y="319"/>
                  <a:pt x="293" y="302"/>
                  <a:pt x="257" y="302"/>
                </a:cubicBezTo>
              </a:path>
            </a:pathLst>
          </a:custGeom>
          <a:gradFill rotWithShape="1">
            <a:gsLst>
              <a:gs pos="0">
                <a:srgbClr val="FFF200"/>
              </a:gs>
              <a:gs pos="22500">
                <a:srgbClr val="FF7A00"/>
              </a:gs>
              <a:gs pos="35000">
                <a:srgbClr val="FF0300"/>
              </a:gs>
              <a:gs pos="50000">
                <a:srgbClr val="4D0808"/>
              </a:gs>
              <a:gs pos="65000">
                <a:srgbClr val="FF0300"/>
              </a:gs>
              <a:gs pos="77500">
                <a:srgbClr val="FF7A00"/>
              </a:gs>
              <a:gs pos="100000">
                <a:srgbClr val="FFF200"/>
              </a:gs>
            </a:gsLst>
            <a:lin ang="2700000" scaled="1"/>
          </a:gradFill>
          <a:ln w="9525">
            <a:solidFill>
              <a:srgbClr val="CC0000"/>
            </a:solidFill>
            <a:round/>
            <a:headEnd/>
            <a:tailEnd/>
          </a:ln>
          <a:effectLst/>
        </p:spPr>
        <p:txBody>
          <a:bodyPr/>
          <a:lstStyle/>
          <a:p>
            <a:endParaRPr lang="ru-RU"/>
          </a:p>
        </p:txBody>
      </p:sp>
      <p:sp>
        <p:nvSpPr>
          <p:cNvPr id="82" name="Text Box 2"/>
          <p:cNvSpPr txBox="1">
            <a:spLocks noChangeArrowheads="1"/>
          </p:cNvSpPr>
          <p:nvPr/>
        </p:nvSpPr>
        <p:spPr bwMode="auto">
          <a:xfrm>
            <a:off x="395288" y="549275"/>
            <a:ext cx="8570912" cy="1368425"/>
          </a:xfrm>
          <a:prstGeom prst="rect">
            <a:avLst/>
          </a:prstGeom>
          <a:solidFill>
            <a:schemeClr val="accent6">
              <a:lumMod val="60000"/>
              <a:lumOff val="40000"/>
            </a:schemeClr>
          </a:solidFill>
          <a:ln w="9525">
            <a:noFill/>
            <a:miter lim="800000"/>
            <a:headEnd/>
            <a:tailEnd/>
          </a:ln>
          <a:effectLst/>
        </p:spPr>
        <p:txBody>
          <a:bodyPr>
            <a:spAutoFit/>
          </a:bodyPr>
          <a:lstStyle/>
          <a:p>
            <a:pPr algn="just"/>
            <a:r>
              <a:rPr lang="ru-RU" sz="1400" b="1" dirty="0">
                <a:solidFill>
                  <a:srgbClr val="000000"/>
                </a:solidFill>
              </a:rPr>
              <a:t>       Из </a:t>
            </a:r>
            <a:r>
              <a:rPr lang="ru-RU" sz="1400" b="1" dirty="0">
                <a:solidFill>
                  <a:srgbClr val="CC0000"/>
                </a:solidFill>
              </a:rPr>
              <a:t>статьи 1</a:t>
            </a:r>
            <a:r>
              <a:rPr lang="ru-RU" sz="1400" b="1" dirty="0">
                <a:solidFill>
                  <a:srgbClr val="000000"/>
                </a:solidFill>
              </a:rPr>
              <a:t> «</a:t>
            </a:r>
            <a:r>
              <a:rPr lang="ru-RU" sz="1400" b="1" dirty="0">
                <a:solidFill>
                  <a:srgbClr val="000099"/>
                </a:solidFill>
              </a:rPr>
              <a:t>Основные понятия</a:t>
            </a:r>
            <a:r>
              <a:rPr lang="ru-RU" sz="1400" b="1" dirty="0">
                <a:solidFill>
                  <a:srgbClr val="000000"/>
                </a:solidFill>
              </a:rPr>
              <a:t>» Федерального закона от 21 декабря 1994 г. № 69-ФЗ «О пожарной безопасности»:</a:t>
            </a:r>
          </a:p>
          <a:p>
            <a:pPr algn="just"/>
            <a:r>
              <a:rPr lang="ru-RU" sz="1400" b="1" dirty="0">
                <a:solidFill>
                  <a:srgbClr val="000000"/>
                </a:solidFill>
              </a:rPr>
              <a:t>      «</a:t>
            </a:r>
            <a:r>
              <a:rPr lang="ru-RU" sz="1400" b="1" dirty="0">
                <a:solidFill>
                  <a:srgbClr val="CC0000"/>
                </a:solidFill>
              </a:rPr>
              <a:t>пожарная безопасность</a:t>
            </a:r>
            <a:r>
              <a:rPr lang="ru-RU" sz="1400" b="1" dirty="0">
                <a:solidFill>
                  <a:srgbClr val="000000"/>
                </a:solidFill>
              </a:rPr>
              <a:t> - </a:t>
            </a:r>
            <a:r>
              <a:rPr lang="ru-RU" sz="1400" b="1" dirty="0">
                <a:solidFill>
                  <a:srgbClr val="000099"/>
                </a:solidFill>
              </a:rPr>
              <a:t>состояние защищенности</a:t>
            </a:r>
            <a:r>
              <a:rPr lang="ru-RU" sz="1400" b="1" dirty="0">
                <a:solidFill>
                  <a:srgbClr val="000000"/>
                </a:solidFill>
              </a:rPr>
              <a:t> личности, имущества, общества и государства от пожаров;</a:t>
            </a:r>
          </a:p>
          <a:p>
            <a:pPr algn="just"/>
            <a:r>
              <a:rPr lang="ru-RU" sz="1400" b="1" dirty="0">
                <a:solidFill>
                  <a:srgbClr val="CC0000"/>
                </a:solidFill>
              </a:rPr>
              <a:t>      пожар</a:t>
            </a:r>
            <a:r>
              <a:rPr lang="ru-RU" sz="1400" b="1" dirty="0">
                <a:solidFill>
                  <a:srgbClr val="000000"/>
                </a:solidFill>
              </a:rPr>
              <a:t> - </a:t>
            </a:r>
            <a:r>
              <a:rPr lang="ru-RU" sz="1400" b="1" dirty="0">
                <a:solidFill>
                  <a:srgbClr val="000099"/>
                </a:solidFill>
              </a:rPr>
              <a:t>неконтролируемое горение</a:t>
            </a:r>
            <a:r>
              <a:rPr lang="ru-RU" sz="1400" b="1" dirty="0">
                <a:solidFill>
                  <a:srgbClr val="000000"/>
                </a:solidFill>
              </a:rPr>
              <a:t>, причиняющее материальный ущерб, вред жизни и здоровью граждан, интересам общества и государства;</a:t>
            </a:r>
          </a:p>
        </p:txBody>
      </p:sp>
      <p:pic>
        <p:nvPicPr>
          <p:cNvPr id="84" name="Picture 5" descr="D:\Users\Андрей\Desktop\Пожары\Учебный фильм УрИ ГПС МЧС РоссииАзбука пожарной безопасности.mp4_snapshot_06.39_[2015.10.07_13.59.53].jpg"/>
          <p:cNvPicPr>
            <a:picLocks noChangeAspect="1" noChangeArrowheads="1"/>
          </p:cNvPicPr>
          <p:nvPr/>
        </p:nvPicPr>
        <p:blipFill>
          <a:blip r:embed="rId9"/>
          <a:srcRect/>
          <a:stretch>
            <a:fillRect/>
          </a:stretch>
        </p:blipFill>
        <p:spPr bwMode="auto">
          <a:xfrm>
            <a:off x="152400" y="152400"/>
            <a:ext cx="8839199" cy="6477000"/>
          </a:xfrm>
          <a:prstGeom prst="rect">
            <a:avLst/>
          </a:prstGeom>
          <a:noFill/>
        </p:spPr>
      </p:pic>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0" repeatCount="indefinite" fill="hold" grpId="0" nodeType="withEffect">
                                  <p:stCondLst>
                                    <p:cond delay="0"/>
                                  </p:stCondLst>
                                  <p:childTnLst>
                                    <p:set>
                                      <p:cBhvr>
                                        <p:cTn id="6" dur="1" fill="hold">
                                          <p:stCondLst>
                                            <p:cond delay="0"/>
                                          </p:stCondLst>
                                        </p:cTn>
                                        <p:tgtEl>
                                          <p:spTgt spid="47"/>
                                        </p:tgtEl>
                                        <p:attrNameLst>
                                          <p:attrName>style.visibility</p:attrName>
                                        </p:attrNameLst>
                                      </p:cBhvr>
                                      <p:to>
                                        <p:strVal val="visible"/>
                                      </p:to>
                                    </p:set>
                                    <p:anim calcmode="lin" valueType="num">
                                      <p:cBhvr>
                                        <p:cTn id="7" dur="1000" fill="hold"/>
                                        <p:tgtEl>
                                          <p:spTgt spid="47"/>
                                        </p:tgtEl>
                                        <p:attrNameLst>
                                          <p:attrName>ppt_w</p:attrName>
                                        </p:attrNameLst>
                                      </p:cBhvr>
                                      <p:tavLst>
                                        <p:tav tm="0">
                                          <p:val>
                                            <p:fltVal val="0"/>
                                          </p:val>
                                        </p:tav>
                                        <p:tav tm="100000">
                                          <p:val>
                                            <p:strVal val="#ppt_w"/>
                                          </p:val>
                                        </p:tav>
                                      </p:tavLst>
                                    </p:anim>
                                    <p:anim calcmode="lin" valueType="num">
                                      <p:cBhvr>
                                        <p:cTn id="8" dur="1000" fill="hold"/>
                                        <p:tgtEl>
                                          <p:spTgt spid="47"/>
                                        </p:tgtEl>
                                        <p:attrNameLst>
                                          <p:attrName>ppt_h</p:attrName>
                                        </p:attrNameLst>
                                      </p:cBhvr>
                                      <p:tavLst>
                                        <p:tav tm="0">
                                          <p:val>
                                            <p:fltVal val="0"/>
                                          </p:val>
                                        </p:tav>
                                        <p:tav tm="100000">
                                          <p:val>
                                            <p:strVal val="#ppt_h"/>
                                          </p:val>
                                        </p:tav>
                                      </p:tavLst>
                                    </p:anim>
                                    <p:animEffect transition="in" filter="fade">
                                      <p:cBhvr>
                                        <p:cTn id="9" dur="1000"/>
                                        <p:tgtEl>
                                          <p:spTgt spid="47"/>
                                        </p:tgtEl>
                                      </p:cBhvr>
                                    </p:animEffect>
                                  </p:childTnLst>
                                </p:cTn>
                              </p:par>
                              <p:par>
                                <p:cTn id="10" presetID="53" presetClass="entr" presetSubtype="0" repeatCount="indefinite" fill="hold" grpId="0" nodeType="withEffect">
                                  <p:stCondLst>
                                    <p:cond delay="500"/>
                                  </p:stCondLst>
                                  <p:childTnLst>
                                    <p:set>
                                      <p:cBhvr>
                                        <p:cTn id="11" dur="1" fill="hold">
                                          <p:stCondLst>
                                            <p:cond delay="0"/>
                                          </p:stCondLst>
                                        </p:cTn>
                                        <p:tgtEl>
                                          <p:spTgt spid="8"/>
                                        </p:tgtEl>
                                        <p:attrNameLst>
                                          <p:attrName>style.visibility</p:attrName>
                                        </p:attrNameLst>
                                      </p:cBhvr>
                                      <p:to>
                                        <p:strVal val="visible"/>
                                      </p:to>
                                    </p:set>
                                    <p:anim calcmode="lin" valueType="num">
                                      <p:cBhvr>
                                        <p:cTn id="12" dur="1500" fill="hold"/>
                                        <p:tgtEl>
                                          <p:spTgt spid="8"/>
                                        </p:tgtEl>
                                        <p:attrNameLst>
                                          <p:attrName>ppt_w</p:attrName>
                                        </p:attrNameLst>
                                      </p:cBhvr>
                                      <p:tavLst>
                                        <p:tav tm="0">
                                          <p:val>
                                            <p:fltVal val="0"/>
                                          </p:val>
                                        </p:tav>
                                        <p:tav tm="100000">
                                          <p:val>
                                            <p:strVal val="#ppt_w"/>
                                          </p:val>
                                        </p:tav>
                                      </p:tavLst>
                                    </p:anim>
                                    <p:anim calcmode="lin" valueType="num">
                                      <p:cBhvr>
                                        <p:cTn id="13" dur="1500" fill="hold"/>
                                        <p:tgtEl>
                                          <p:spTgt spid="8"/>
                                        </p:tgtEl>
                                        <p:attrNameLst>
                                          <p:attrName>ppt_h</p:attrName>
                                        </p:attrNameLst>
                                      </p:cBhvr>
                                      <p:tavLst>
                                        <p:tav tm="0">
                                          <p:val>
                                            <p:fltVal val="0"/>
                                          </p:val>
                                        </p:tav>
                                        <p:tav tm="100000">
                                          <p:val>
                                            <p:strVal val="#ppt_h"/>
                                          </p:val>
                                        </p:tav>
                                      </p:tavLst>
                                    </p:anim>
                                    <p:animEffect transition="in" filter="fade">
                                      <p:cBhvr>
                                        <p:cTn id="14" dur="1500"/>
                                        <p:tgtEl>
                                          <p:spTgt spid="8"/>
                                        </p:tgtEl>
                                      </p:cBhvr>
                                    </p:animEffect>
                                  </p:childTnLst>
                                </p:cTn>
                              </p:par>
                              <p:par>
                                <p:cTn id="15" presetID="53" presetClass="entr" presetSubtype="0" repeatCount="indefinite" fill="hold" grpId="0" nodeType="withEffect">
                                  <p:stCondLst>
                                    <p:cond delay="500"/>
                                  </p:stCondLst>
                                  <p:childTnLst>
                                    <p:set>
                                      <p:cBhvr>
                                        <p:cTn id="16" dur="1" fill="hold">
                                          <p:stCondLst>
                                            <p:cond delay="0"/>
                                          </p:stCondLst>
                                        </p:cTn>
                                        <p:tgtEl>
                                          <p:spTgt spid="6"/>
                                        </p:tgtEl>
                                        <p:attrNameLst>
                                          <p:attrName>style.visibility</p:attrName>
                                        </p:attrNameLst>
                                      </p:cBhvr>
                                      <p:to>
                                        <p:strVal val="visible"/>
                                      </p:to>
                                    </p:set>
                                    <p:anim calcmode="lin" valueType="num">
                                      <p:cBhvr>
                                        <p:cTn id="17" dur="1500" fill="hold"/>
                                        <p:tgtEl>
                                          <p:spTgt spid="6"/>
                                        </p:tgtEl>
                                        <p:attrNameLst>
                                          <p:attrName>ppt_w</p:attrName>
                                        </p:attrNameLst>
                                      </p:cBhvr>
                                      <p:tavLst>
                                        <p:tav tm="0">
                                          <p:val>
                                            <p:fltVal val="0"/>
                                          </p:val>
                                        </p:tav>
                                        <p:tav tm="100000">
                                          <p:val>
                                            <p:strVal val="#ppt_w"/>
                                          </p:val>
                                        </p:tav>
                                      </p:tavLst>
                                    </p:anim>
                                    <p:anim calcmode="lin" valueType="num">
                                      <p:cBhvr>
                                        <p:cTn id="18" dur="1500" fill="hold"/>
                                        <p:tgtEl>
                                          <p:spTgt spid="6"/>
                                        </p:tgtEl>
                                        <p:attrNameLst>
                                          <p:attrName>ppt_h</p:attrName>
                                        </p:attrNameLst>
                                      </p:cBhvr>
                                      <p:tavLst>
                                        <p:tav tm="0">
                                          <p:val>
                                            <p:fltVal val="0"/>
                                          </p:val>
                                        </p:tav>
                                        <p:tav tm="100000">
                                          <p:val>
                                            <p:strVal val="#ppt_h"/>
                                          </p:val>
                                        </p:tav>
                                      </p:tavLst>
                                    </p:anim>
                                    <p:animEffect transition="in" filter="fade">
                                      <p:cBhvr>
                                        <p:cTn id="19" dur="1500"/>
                                        <p:tgtEl>
                                          <p:spTgt spid="6"/>
                                        </p:tgtEl>
                                      </p:cBhvr>
                                    </p:animEffect>
                                  </p:childTnLst>
                                </p:cTn>
                              </p:par>
                              <p:par>
                                <p:cTn id="20" presetID="53" presetClass="entr" presetSubtype="0" repeatCount="indefinite" fill="hold" grpId="0" nodeType="withEffect">
                                  <p:stCondLst>
                                    <p:cond delay="0"/>
                                  </p:stCondLst>
                                  <p:childTnLst>
                                    <p:set>
                                      <p:cBhvr>
                                        <p:cTn id="21" dur="1" fill="hold">
                                          <p:stCondLst>
                                            <p:cond delay="0"/>
                                          </p:stCondLst>
                                        </p:cTn>
                                        <p:tgtEl>
                                          <p:spTgt spid="9"/>
                                        </p:tgtEl>
                                        <p:attrNameLst>
                                          <p:attrName>style.visibility</p:attrName>
                                        </p:attrNameLst>
                                      </p:cBhvr>
                                      <p:to>
                                        <p:strVal val="visible"/>
                                      </p:to>
                                    </p:set>
                                    <p:anim calcmode="lin" valueType="num">
                                      <p:cBhvr>
                                        <p:cTn id="22" dur="1000" fill="hold"/>
                                        <p:tgtEl>
                                          <p:spTgt spid="9"/>
                                        </p:tgtEl>
                                        <p:attrNameLst>
                                          <p:attrName>ppt_w</p:attrName>
                                        </p:attrNameLst>
                                      </p:cBhvr>
                                      <p:tavLst>
                                        <p:tav tm="0">
                                          <p:val>
                                            <p:fltVal val="0"/>
                                          </p:val>
                                        </p:tav>
                                        <p:tav tm="100000">
                                          <p:val>
                                            <p:strVal val="#ppt_w"/>
                                          </p:val>
                                        </p:tav>
                                      </p:tavLst>
                                    </p:anim>
                                    <p:anim calcmode="lin" valueType="num">
                                      <p:cBhvr>
                                        <p:cTn id="23" dur="1000" fill="hold"/>
                                        <p:tgtEl>
                                          <p:spTgt spid="9"/>
                                        </p:tgtEl>
                                        <p:attrNameLst>
                                          <p:attrName>ppt_h</p:attrName>
                                        </p:attrNameLst>
                                      </p:cBhvr>
                                      <p:tavLst>
                                        <p:tav tm="0">
                                          <p:val>
                                            <p:fltVal val="0"/>
                                          </p:val>
                                        </p:tav>
                                        <p:tav tm="100000">
                                          <p:val>
                                            <p:strVal val="#ppt_h"/>
                                          </p:val>
                                        </p:tav>
                                      </p:tavLst>
                                    </p:anim>
                                    <p:animEffect transition="in" filter="fade">
                                      <p:cBhvr>
                                        <p:cTn id="24" dur="1000"/>
                                        <p:tgtEl>
                                          <p:spTgt spid="9"/>
                                        </p:tgtEl>
                                      </p:cBhvr>
                                    </p:animEffect>
                                  </p:childTnLst>
                                </p:cTn>
                              </p:par>
                              <p:par>
                                <p:cTn id="25" presetID="53" presetClass="entr" presetSubtype="0" repeatCount="indefinite" fill="hold" grpId="0" nodeType="withEffect">
                                  <p:stCondLst>
                                    <p:cond delay="500"/>
                                  </p:stCondLst>
                                  <p:childTnLst>
                                    <p:set>
                                      <p:cBhvr>
                                        <p:cTn id="26" dur="1" fill="hold">
                                          <p:stCondLst>
                                            <p:cond delay="0"/>
                                          </p:stCondLst>
                                        </p:cTn>
                                        <p:tgtEl>
                                          <p:spTgt spid="7"/>
                                        </p:tgtEl>
                                        <p:attrNameLst>
                                          <p:attrName>style.visibility</p:attrName>
                                        </p:attrNameLst>
                                      </p:cBhvr>
                                      <p:to>
                                        <p:strVal val="visible"/>
                                      </p:to>
                                    </p:set>
                                    <p:anim calcmode="lin" valueType="num">
                                      <p:cBhvr>
                                        <p:cTn id="27" dur="1000" fill="hold"/>
                                        <p:tgtEl>
                                          <p:spTgt spid="7"/>
                                        </p:tgtEl>
                                        <p:attrNameLst>
                                          <p:attrName>ppt_w</p:attrName>
                                        </p:attrNameLst>
                                      </p:cBhvr>
                                      <p:tavLst>
                                        <p:tav tm="0">
                                          <p:val>
                                            <p:fltVal val="0"/>
                                          </p:val>
                                        </p:tav>
                                        <p:tav tm="100000">
                                          <p:val>
                                            <p:strVal val="#ppt_w"/>
                                          </p:val>
                                        </p:tav>
                                      </p:tavLst>
                                    </p:anim>
                                    <p:anim calcmode="lin" valueType="num">
                                      <p:cBhvr>
                                        <p:cTn id="28" dur="1000" fill="hold"/>
                                        <p:tgtEl>
                                          <p:spTgt spid="7"/>
                                        </p:tgtEl>
                                        <p:attrNameLst>
                                          <p:attrName>ppt_h</p:attrName>
                                        </p:attrNameLst>
                                      </p:cBhvr>
                                      <p:tavLst>
                                        <p:tav tm="0">
                                          <p:val>
                                            <p:fltVal val="0"/>
                                          </p:val>
                                        </p:tav>
                                        <p:tav tm="100000">
                                          <p:val>
                                            <p:strVal val="#ppt_h"/>
                                          </p:val>
                                        </p:tav>
                                      </p:tavLst>
                                    </p:anim>
                                    <p:animEffect transition="in" filter="fade">
                                      <p:cBhvr>
                                        <p:cTn id="29" dur="1000"/>
                                        <p:tgtEl>
                                          <p:spTgt spid="7"/>
                                        </p:tgtEl>
                                      </p:cBhvr>
                                    </p:animEffect>
                                  </p:childTnLst>
                                </p:cTn>
                              </p:par>
                              <p:par>
                                <p:cTn id="30" presetID="53" presetClass="entr" presetSubtype="0" repeatCount="indefinite" fill="hold" grpId="0" nodeType="withEffect">
                                  <p:stCondLst>
                                    <p:cond delay="500"/>
                                  </p:stCondLst>
                                  <p:childTnLst>
                                    <p:set>
                                      <p:cBhvr>
                                        <p:cTn id="31" dur="1" fill="hold">
                                          <p:stCondLst>
                                            <p:cond delay="0"/>
                                          </p:stCondLst>
                                        </p:cTn>
                                        <p:tgtEl>
                                          <p:spTgt spid="76"/>
                                        </p:tgtEl>
                                        <p:attrNameLst>
                                          <p:attrName>style.visibility</p:attrName>
                                        </p:attrNameLst>
                                      </p:cBhvr>
                                      <p:to>
                                        <p:strVal val="visible"/>
                                      </p:to>
                                    </p:set>
                                    <p:anim calcmode="lin" valueType="num">
                                      <p:cBhvr>
                                        <p:cTn id="32" dur="1000" fill="hold"/>
                                        <p:tgtEl>
                                          <p:spTgt spid="76"/>
                                        </p:tgtEl>
                                        <p:attrNameLst>
                                          <p:attrName>ppt_w</p:attrName>
                                        </p:attrNameLst>
                                      </p:cBhvr>
                                      <p:tavLst>
                                        <p:tav tm="0">
                                          <p:val>
                                            <p:fltVal val="0"/>
                                          </p:val>
                                        </p:tav>
                                        <p:tav tm="100000">
                                          <p:val>
                                            <p:strVal val="#ppt_w"/>
                                          </p:val>
                                        </p:tav>
                                      </p:tavLst>
                                    </p:anim>
                                    <p:anim calcmode="lin" valueType="num">
                                      <p:cBhvr>
                                        <p:cTn id="33" dur="1000" fill="hold"/>
                                        <p:tgtEl>
                                          <p:spTgt spid="76"/>
                                        </p:tgtEl>
                                        <p:attrNameLst>
                                          <p:attrName>ppt_h</p:attrName>
                                        </p:attrNameLst>
                                      </p:cBhvr>
                                      <p:tavLst>
                                        <p:tav tm="0">
                                          <p:val>
                                            <p:fltVal val="0"/>
                                          </p:val>
                                        </p:tav>
                                        <p:tav tm="100000">
                                          <p:val>
                                            <p:strVal val="#ppt_h"/>
                                          </p:val>
                                        </p:tav>
                                      </p:tavLst>
                                    </p:anim>
                                    <p:animEffect transition="in" filter="fade">
                                      <p:cBhvr>
                                        <p:cTn id="34" dur="1000"/>
                                        <p:tgtEl>
                                          <p:spTgt spid="76"/>
                                        </p:tgtEl>
                                      </p:cBhvr>
                                    </p:animEffect>
                                  </p:childTnLst>
                                </p:cTn>
                              </p:par>
                              <p:par>
                                <p:cTn id="35" presetID="53" presetClass="entr" presetSubtype="0" repeatCount="indefinite" fill="hold" grpId="0" nodeType="withEffect">
                                  <p:stCondLst>
                                    <p:cond delay="0"/>
                                  </p:stCondLst>
                                  <p:childTnLst>
                                    <p:set>
                                      <p:cBhvr>
                                        <p:cTn id="36" dur="1" fill="hold">
                                          <p:stCondLst>
                                            <p:cond delay="0"/>
                                          </p:stCondLst>
                                        </p:cTn>
                                        <p:tgtEl>
                                          <p:spTgt spid="77"/>
                                        </p:tgtEl>
                                        <p:attrNameLst>
                                          <p:attrName>style.visibility</p:attrName>
                                        </p:attrNameLst>
                                      </p:cBhvr>
                                      <p:to>
                                        <p:strVal val="visible"/>
                                      </p:to>
                                    </p:set>
                                    <p:anim calcmode="lin" valueType="num">
                                      <p:cBhvr>
                                        <p:cTn id="37" dur="1000" fill="hold"/>
                                        <p:tgtEl>
                                          <p:spTgt spid="77"/>
                                        </p:tgtEl>
                                        <p:attrNameLst>
                                          <p:attrName>ppt_w</p:attrName>
                                        </p:attrNameLst>
                                      </p:cBhvr>
                                      <p:tavLst>
                                        <p:tav tm="0">
                                          <p:val>
                                            <p:fltVal val="0"/>
                                          </p:val>
                                        </p:tav>
                                        <p:tav tm="100000">
                                          <p:val>
                                            <p:strVal val="#ppt_w"/>
                                          </p:val>
                                        </p:tav>
                                      </p:tavLst>
                                    </p:anim>
                                    <p:anim calcmode="lin" valueType="num">
                                      <p:cBhvr>
                                        <p:cTn id="38" dur="1000" fill="hold"/>
                                        <p:tgtEl>
                                          <p:spTgt spid="77"/>
                                        </p:tgtEl>
                                        <p:attrNameLst>
                                          <p:attrName>ppt_h</p:attrName>
                                        </p:attrNameLst>
                                      </p:cBhvr>
                                      <p:tavLst>
                                        <p:tav tm="0">
                                          <p:val>
                                            <p:fltVal val="0"/>
                                          </p:val>
                                        </p:tav>
                                        <p:tav tm="100000">
                                          <p:val>
                                            <p:strVal val="#ppt_h"/>
                                          </p:val>
                                        </p:tav>
                                      </p:tavLst>
                                    </p:anim>
                                    <p:animEffect transition="in" filter="fade">
                                      <p:cBhvr>
                                        <p:cTn id="39" dur="1000"/>
                                        <p:tgtEl>
                                          <p:spTgt spid="77"/>
                                        </p:tgtEl>
                                      </p:cBhvr>
                                    </p:animEffect>
                                  </p:childTnLst>
                                </p:cTn>
                              </p:par>
                              <p:par>
                                <p:cTn id="40" presetID="53" presetClass="entr" presetSubtype="0" repeatCount="indefinite" fill="hold" grpId="0" nodeType="withEffect">
                                  <p:stCondLst>
                                    <p:cond delay="0"/>
                                  </p:stCondLst>
                                  <p:childTnLst>
                                    <p:set>
                                      <p:cBhvr>
                                        <p:cTn id="41" dur="1" fill="hold">
                                          <p:stCondLst>
                                            <p:cond delay="0"/>
                                          </p:stCondLst>
                                        </p:cTn>
                                        <p:tgtEl>
                                          <p:spTgt spid="78"/>
                                        </p:tgtEl>
                                        <p:attrNameLst>
                                          <p:attrName>style.visibility</p:attrName>
                                        </p:attrNameLst>
                                      </p:cBhvr>
                                      <p:to>
                                        <p:strVal val="visible"/>
                                      </p:to>
                                    </p:set>
                                    <p:anim calcmode="lin" valueType="num">
                                      <p:cBhvr>
                                        <p:cTn id="42" dur="1000" fill="hold"/>
                                        <p:tgtEl>
                                          <p:spTgt spid="78"/>
                                        </p:tgtEl>
                                        <p:attrNameLst>
                                          <p:attrName>ppt_w</p:attrName>
                                        </p:attrNameLst>
                                      </p:cBhvr>
                                      <p:tavLst>
                                        <p:tav tm="0">
                                          <p:val>
                                            <p:fltVal val="0"/>
                                          </p:val>
                                        </p:tav>
                                        <p:tav tm="100000">
                                          <p:val>
                                            <p:strVal val="#ppt_w"/>
                                          </p:val>
                                        </p:tav>
                                      </p:tavLst>
                                    </p:anim>
                                    <p:anim calcmode="lin" valueType="num">
                                      <p:cBhvr>
                                        <p:cTn id="43" dur="1000" fill="hold"/>
                                        <p:tgtEl>
                                          <p:spTgt spid="78"/>
                                        </p:tgtEl>
                                        <p:attrNameLst>
                                          <p:attrName>ppt_h</p:attrName>
                                        </p:attrNameLst>
                                      </p:cBhvr>
                                      <p:tavLst>
                                        <p:tav tm="0">
                                          <p:val>
                                            <p:fltVal val="0"/>
                                          </p:val>
                                        </p:tav>
                                        <p:tav tm="100000">
                                          <p:val>
                                            <p:strVal val="#ppt_h"/>
                                          </p:val>
                                        </p:tav>
                                      </p:tavLst>
                                    </p:anim>
                                    <p:animEffect transition="in" filter="fade">
                                      <p:cBhvr>
                                        <p:cTn id="44" dur="1000"/>
                                        <p:tgtEl>
                                          <p:spTgt spid="78"/>
                                        </p:tgtEl>
                                      </p:cBhvr>
                                    </p:animEffect>
                                  </p:childTnLst>
                                </p:cTn>
                              </p:par>
                              <p:par>
                                <p:cTn id="45" presetID="53" presetClass="entr" presetSubtype="0" repeatCount="indefinite" fill="hold" grpId="0" nodeType="withEffect">
                                  <p:stCondLst>
                                    <p:cond delay="0"/>
                                  </p:stCondLst>
                                  <p:childTnLst>
                                    <p:set>
                                      <p:cBhvr>
                                        <p:cTn id="46" dur="1" fill="hold">
                                          <p:stCondLst>
                                            <p:cond delay="0"/>
                                          </p:stCondLst>
                                        </p:cTn>
                                        <p:tgtEl>
                                          <p:spTgt spid="79"/>
                                        </p:tgtEl>
                                        <p:attrNameLst>
                                          <p:attrName>style.visibility</p:attrName>
                                        </p:attrNameLst>
                                      </p:cBhvr>
                                      <p:to>
                                        <p:strVal val="visible"/>
                                      </p:to>
                                    </p:set>
                                    <p:anim calcmode="lin" valueType="num">
                                      <p:cBhvr>
                                        <p:cTn id="47" dur="1000" fill="hold"/>
                                        <p:tgtEl>
                                          <p:spTgt spid="79"/>
                                        </p:tgtEl>
                                        <p:attrNameLst>
                                          <p:attrName>ppt_w</p:attrName>
                                        </p:attrNameLst>
                                      </p:cBhvr>
                                      <p:tavLst>
                                        <p:tav tm="0">
                                          <p:val>
                                            <p:fltVal val="0"/>
                                          </p:val>
                                        </p:tav>
                                        <p:tav tm="100000">
                                          <p:val>
                                            <p:strVal val="#ppt_w"/>
                                          </p:val>
                                        </p:tav>
                                      </p:tavLst>
                                    </p:anim>
                                    <p:anim calcmode="lin" valueType="num">
                                      <p:cBhvr>
                                        <p:cTn id="48" dur="1000" fill="hold"/>
                                        <p:tgtEl>
                                          <p:spTgt spid="79"/>
                                        </p:tgtEl>
                                        <p:attrNameLst>
                                          <p:attrName>ppt_h</p:attrName>
                                        </p:attrNameLst>
                                      </p:cBhvr>
                                      <p:tavLst>
                                        <p:tav tm="0">
                                          <p:val>
                                            <p:fltVal val="0"/>
                                          </p:val>
                                        </p:tav>
                                        <p:tav tm="100000">
                                          <p:val>
                                            <p:strVal val="#ppt_h"/>
                                          </p:val>
                                        </p:tav>
                                      </p:tavLst>
                                    </p:anim>
                                    <p:animEffect transition="in" filter="fade">
                                      <p:cBhvr>
                                        <p:cTn id="49" dur="1000"/>
                                        <p:tgtEl>
                                          <p:spTgt spid="79"/>
                                        </p:tgtEl>
                                      </p:cBhvr>
                                    </p:animEffect>
                                  </p:childTnLst>
                                </p:cTn>
                              </p:par>
                              <p:par>
                                <p:cTn id="50" presetID="53" presetClass="entr" presetSubtype="0" repeatCount="indefinite" fill="hold" grpId="0" nodeType="withEffect">
                                  <p:stCondLst>
                                    <p:cond delay="500"/>
                                  </p:stCondLst>
                                  <p:childTnLst>
                                    <p:set>
                                      <p:cBhvr>
                                        <p:cTn id="51" dur="1" fill="hold">
                                          <p:stCondLst>
                                            <p:cond delay="0"/>
                                          </p:stCondLst>
                                        </p:cTn>
                                        <p:tgtEl>
                                          <p:spTgt spid="80"/>
                                        </p:tgtEl>
                                        <p:attrNameLst>
                                          <p:attrName>style.visibility</p:attrName>
                                        </p:attrNameLst>
                                      </p:cBhvr>
                                      <p:to>
                                        <p:strVal val="visible"/>
                                      </p:to>
                                    </p:set>
                                    <p:anim calcmode="lin" valueType="num">
                                      <p:cBhvr>
                                        <p:cTn id="52" dur="1000" fill="hold"/>
                                        <p:tgtEl>
                                          <p:spTgt spid="80"/>
                                        </p:tgtEl>
                                        <p:attrNameLst>
                                          <p:attrName>ppt_w</p:attrName>
                                        </p:attrNameLst>
                                      </p:cBhvr>
                                      <p:tavLst>
                                        <p:tav tm="0">
                                          <p:val>
                                            <p:fltVal val="0"/>
                                          </p:val>
                                        </p:tav>
                                        <p:tav tm="100000">
                                          <p:val>
                                            <p:strVal val="#ppt_w"/>
                                          </p:val>
                                        </p:tav>
                                      </p:tavLst>
                                    </p:anim>
                                    <p:anim calcmode="lin" valueType="num">
                                      <p:cBhvr>
                                        <p:cTn id="53" dur="1000" fill="hold"/>
                                        <p:tgtEl>
                                          <p:spTgt spid="80"/>
                                        </p:tgtEl>
                                        <p:attrNameLst>
                                          <p:attrName>ppt_h</p:attrName>
                                        </p:attrNameLst>
                                      </p:cBhvr>
                                      <p:tavLst>
                                        <p:tav tm="0">
                                          <p:val>
                                            <p:fltVal val="0"/>
                                          </p:val>
                                        </p:tav>
                                        <p:tav tm="100000">
                                          <p:val>
                                            <p:strVal val="#ppt_h"/>
                                          </p:val>
                                        </p:tav>
                                      </p:tavLst>
                                    </p:anim>
                                    <p:animEffect transition="in" filter="fade">
                                      <p:cBhvr>
                                        <p:cTn id="54" dur="1000"/>
                                        <p:tgtEl>
                                          <p:spTgt spid="80"/>
                                        </p:tgtEl>
                                      </p:cBhvr>
                                    </p:animEffect>
                                  </p:childTnLst>
                                </p:cTn>
                              </p:par>
                              <p:par>
                                <p:cTn id="55" presetID="53" presetClass="entr" presetSubtype="0" repeatCount="indefinite" fill="hold" grpId="0" nodeType="withEffect">
                                  <p:stCondLst>
                                    <p:cond delay="500"/>
                                  </p:stCondLst>
                                  <p:childTnLst>
                                    <p:set>
                                      <p:cBhvr>
                                        <p:cTn id="56" dur="1" fill="hold">
                                          <p:stCondLst>
                                            <p:cond delay="0"/>
                                          </p:stCondLst>
                                        </p:cTn>
                                        <p:tgtEl>
                                          <p:spTgt spid="81"/>
                                        </p:tgtEl>
                                        <p:attrNameLst>
                                          <p:attrName>style.visibility</p:attrName>
                                        </p:attrNameLst>
                                      </p:cBhvr>
                                      <p:to>
                                        <p:strVal val="visible"/>
                                      </p:to>
                                    </p:set>
                                    <p:anim calcmode="lin" valueType="num">
                                      <p:cBhvr>
                                        <p:cTn id="57" dur="1000" fill="hold"/>
                                        <p:tgtEl>
                                          <p:spTgt spid="81"/>
                                        </p:tgtEl>
                                        <p:attrNameLst>
                                          <p:attrName>ppt_w</p:attrName>
                                        </p:attrNameLst>
                                      </p:cBhvr>
                                      <p:tavLst>
                                        <p:tav tm="0">
                                          <p:val>
                                            <p:fltVal val="0"/>
                                          </p:val>
                                        </p:tav>
                                        <p:tav tm="100000">
                                          <p:val>
                                            <p:strVal val="#ppt_w"/>
                                          </p:val>
                                        </p:tav>
                                      </p:tavLst>
                                    </p:anim>
                                    <p:anim calcmode="lin" valueType="num">
                                      <p:cBhvr>
                                        <p:cTn id="58" dur="1000" fill="hold"/>
                                        <p:tgtEl>
                                          <p:spTgt spid="81"/>
                                        </p:tgtEl>
                                        <p:attrNameLst>
                                          <p:attrName>ppt_h</p:attrName>
                                        </p:attrNameLst>
                                      </p:cBhvr>
                                      <p:tavLst>
                                        <p:tav tm="0">
                                          <p:val>
                                            <p:fltVal val="0"/>
                                          </p:val>
                                        </p:tav>
                                        <p:tav tm="100000">
                                          <p:val>
                                            <p:strVal val="#ppt_h"/>
                                          </p:val>
                                        </p:tav>
                                      </p:tavLst>
                                    </p:anim>
                                    <p:animEffect transition="in" filter="fade">
                                      <p:cBhvr>
                                        <p:cTn id="59" dur="1000"/>
                                        <p:tgtEl>
                                          <p:spTgt spid="81"/>
                                        </p:tgtEl>
                                      </p:cBhvr>
                                    </p:animEffect>
                                  </p:childTnLst>
                                </p:cTn>
                              </p:par>
                            </p:childTnLst>
                          </p:cTn>
                        </p:par>
                        <p:par>
                          <p:cTn id="60" fill="hold">
                            <p:stCondLst>
                              <p:cond delay="2000"/>
                            </p:stCondLst>
                            <p:childTnLst>
                              <p:par>
                                <p:cTn id="61" presetID="53" presetClass="entr" presetSubtype="0" repeatCount="indefinite" fill="hold" grpId="0" nodeType="afterEffect">
                                  <p:stCondLst>
                                    <p:cond delay="0"/>
                                  </p:stCondLst>
                                  <p:childTnLst>
                                    <p:set>
                                      <p:cBhvr>
                                        <p:cTn id="62" dur="1" fill="hold">
                                          <p:stCondLst>
                                            <p:cond delay="0"/>
                                          </p:stCondLst>
                                        </p:cTn>
                                        <p:tgtEl>
                                          <p:spTgt spid="5"/>
                                        </p:tgtEl>
                                        <p:attrNameLst>
                                          <p:attrName>style.visibility</p:attrName>
                                        </p:attrNameLst>
                                      </p:cBhvr>
                                      <p:to>
                                        <p:strVal val="visible"/>
                                      </p:to>
                                    </p:set>
                                    <p:anim calcmode="lin" valueType="num">
                                      <p:cBhvr>
                                        <p:cTn id="63" dur="2000" fill="hold"/>
                                        <p:tgtEl>
                                          <p:spTgt spid="5"/>
                                        </p:tgtEl>
                                        <p:attrNameLst>
                                          <p:attrName>ppt_w</p:attrName>
                                        </p:attrNameLst>
                                      </p:cBhvr>
                                      <p:tavLst>
                                        <p:tav tm="0">
                                          <p:val>
                                            <p:fltVal val="0"/>
                                          </p:val>
                                        </p:tav>
                                        <p:tav tm="100000">
                                          <p:val>
                                            <p:strVal val="#ppt_w"/>
                                          </p:val>
                                        </p:tav>
                                      </p:tavLst>
                                    </p:anim>
                                    <p:anim calcmode="lin" valueType="num">
                                      <p:cBhvr>
                                        <p:cTn id="64" dur="2000" fill="hold"/>
                                        <p:tgtEl>
                                          <p:spTgt spid="5"/>
                                        </p:tgtEl>
                                        <p:attrNameLst>
                                          <p:attrName>ppt_h</p:attrName>
                                        </p:attrNameLst>
                                      </p:cBhvr>
                                      <p:tavLst>
                                        <p:tav tm="0">
                                          <p:val>
                                            <p:fltVal val="0"/>
                                          </p:val>
                                        </p:tav>
                                        <p:tav tm="100000">
                                          <p:val>
                                            <p:strVal val="#ppt_h"/>
                                          </p:val>
                                        </p:tav>
                                      </p:tavLst>
                                    </p:anim>
                                    <p:animEffect transition="in" filter="fade">
                                      <p:cBhvr>
                                        <p:cTn id="65" dur="2000"/>
                                        <p:tgtEl>
                                          <p:spTgt spid="5"/>
                                        </p:tgtEl>
                                      </p:cBhvr>
                                    </p:animEffect>
                                  </p:childTnLst>
                                </p:cTn>
                              </p:par>
                            </p:childTnLst>
                          </p:cTn>
                        </p:par>
                        <p:par>
                          <p:cTn id="66" fill="hold">
                            <p:stCondLst>
                              <p:cond delay="4000"/>
                            </p:stCondLst>
                            <p:childTnLst>
                              <p:par>
                                <p:cTn id="67" presetID="53" presetClass="entr" presetSubtype="0" repeatCount="indefinite" fill="hold" grpId="0" nodeType="afterEffect">
                                  <p:stCondLst>
                                    <p:cond delay="0"/>
                                  </p:stCondLst>
                                  <p:childTnLst>
                                    <p:set>
                                      <p:cBhvr>
                                        <p:cTn id="68" dur="1" fill="hold">
                                          <p:stCondLst>
                                            <p:cond delay="0"/>
                                          </p:stCondLst>
                                        </p:cTn>
                                        <p:tgtEl>
                                          <p:spTgt spid="4"/>
                                        </p:tgtEl>
                                        <p:attrNameLst>
                                          <p:attrName>style.visibility</p:attrName>
                                        </p:attrNameLst>
                                      </p:cBhvr>
                                      <p:to>
                                        <p:strVal val="visible"/>
                                      </p:to>
                                    </p:set>
                                    <p:anim calcmode="lin" valueType="num">
                                      <p:cBhvr>
                                        <p:cTn id="69" dur="2000" fill="hold"/>
                                        <p:tgtEl>
                                          <p:spTgt spid="4"/>
                                        </p:tgtEl>
                                        <p:attrNameLst>
                                          <p:attrName>ppt_w</p:attrName>
                                        </p:attrNameLst>
                                      </p:cBhvr>
                                      <p:tavLst>
                                        <p:tav tm="0">
                                          <p:val>
                                            <p:fltVal val="0"/>
                                          </p:val>
                                        </p:tav>
                                        <p:tav tm="100000">
                                          <p:val>
                                            <p:strVal val="#ppt_w"/>
                                          </p:val>
                                        </p:tav>
                                      </p:tavLst>
                                    </p:anim>
                                    <p:anim calcmode="lin" valueType="num">
                                      <p:cBhvr>
                                        <p:cTn id="70" dur="2000" fill="hold"/>
                                        <p:tgtEl>
                                          <p:spTgt spid="4"/>
                                        </p:tgtEl>
                                        <p:attrNameLst>
                                          <p:attrName>ppt_h</p:attrName>
                                        </p:attrNameLst>
                                      </p:cBhvr>
                                      <p:tavLst>
                                        <p:tav tm="0">
                                          <p:val>
                                            <p:fltVal val="0"/>
                                          </p:val>
                                        </p:tav>
                                        <p:tav tm="100000">
                                          <p:val>
                                            <p:strVal val="#ppt_h"/>
                                          </p:val>
                                        </p:tav>
                                      </p:tavLst>
                                    </p:anim>
                                    <p:animEffect transition="in" filter="fade">
                                      <p:cBhvr>
                                        <p:cTn id="71" dur="2000"/>
                                        <p:tgtEl>
                                          <p:spTgt spid="4"/>
                                        </p:tgtEl>
                                      </p:cBhvr>
                                    </p:animEffect>
                                  </p:childTnLst>
                                </p:cTn>
                              </p:par>
                            </p:childTnLst>
                          </p:cTn>
                        </p:par>
                      </p:childTnLst>
                    </p:cTn>
                  </p:par>
                  <p:par>
                    <p:cTn id="72" fill="hold">
                      <p:stCondLst>
                        <p:cond delay="indefinite"/>
                      </p:stCondLst>
                      <p:childTnLst>
                        <p:par>
                          <p:cTn id="73" fill="hold">
                            <p:stCondLst>
                              <p:cond delay="0"/>
                            </p:stCondLst>
                            <p:childTnLst>
                              <p:par>
                                <p:cTn id="74" presetID="5" presetClass="entr" presetSubtype="10" fill="hold" nodeType="clickEffect">
                                  <p:stCondLst>
                                    <p:cond delay="0"/>
                                  </p:stCondLst>
                                  <p:childTnLst>
                                    <p:set>
                                      <p:cBhvr>
                                        <p:cTn id="75" dur="1" fill="hold">
                                          <p:stCondLst>
                                            <p:cond delay="0"/>
                                          </p:stCondLst>
                                        </p:cTn>
                                        <p:tgtEl>
                                          <p:spTgt spid="84"/>
                                        </p:tgtEl>
                                        <p:attrNameLst>
                                          <p:attrName>style.visibility</p:attrName>
                                        </p:attrNameLst>
                                      </p:cBhvr>
                                      <p:to>
                                        <p:strVal val="visible"/>
                                      </p:to>
                                    </p:set>
                                    <p:animEffect transition="in" filter="checkerboard(across)">
                                      <p:cBhvr>
                                        <p:cTn id="76" dur="1000"/>
                                        <p:tgtEl>
                                          <p:spTgt spid="8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47" grpId="0" animBg="1"/>
      <p:bldP spid="76" grpId="0" animBg="1"/>
      <p:bldP spid="77" grpId="0" animBg="1"/>
      <p:bldP spid="78" grpId="0" animBg="1"/>
      <p:bldP spid="79" grpId="0" animBg="1"/>
      <p:bldP spid="80" grpId="0" animBg="1"/>
      <p:bldP spid="81"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2" descr="D:\Users\Андрей\Desktop\Пожары\VTS_01_1.VOB_snapshot_02.13_[2015.10.07_15.17.16].jpg"/>
          <p:cNvPicPr>
            <a:picLocks noChangeAspect="1" noChangeArrowheads="1"/>
          </p:cNvPicPr>
          <p:nvPr/>
        </p:nvPicPr>
        <p:blipFill>
          <a:blip r:embed="rId2"/>
          <a:srcRect/>
          <a:stretch>
            <a:fillRect/>
          </a:stretch>
        </p:blipFill>
        <p:spPr bwMode="auto">
          <a:xfrm>
            <a:off x="0" y="0"/>
            <a:ext cx="9144000" cy="6858000"/>
          </a:xfrm>
          <a:prstGeom prst="rect">
            <a:avLst/>
          </a:prstGeom>
          <a:noFill/>
        </p:spPr>
      </p:pic>
      <p:sp>
        <p:nvSpPr>
          <p:cNvPr id="11" name="Rectangle 2"/>
          <p:cNvSpPr>
            <a:spLocks noChangeArrowheads="1"/>
          </p:cNvSpPr>
          <p:nvPr/>
        </p:nvSpPr>
        <p:spPr bwMode="auto">
          <a:xfrm>
            <a:off x="214282" y="285728"/>
            <a:ext cx="8639175" cy="954107"/>
          </a:xfrm>
          <a:prstGeom prst="rect">
            <a:avLst/>
          </a:prstGeom>
          <a:noFill/>
          <a:ln w="9525">
            <a:noFill/>
            <a:miter lim="800000"/>
            <a:headEnd/>
            <a:tailEnd/>
          </a:ln>
        </p:spPr>
        <p:txBody>
          <a:bodyPr wrap="square">
            <a:spAutoFit/>
          </a:bodyPr>
          <a:lstStyle/>
          <a:p>
            <a:pPr algn="ctr"/>
            <a:r>
              <a:rPr lang="ru-RU" sz="2800" b="1" dirty="0">
                <a:solidFill>
                  <a:srgbClr val="FF0000"/>
                </a:solidFill>
                <a:effectLst>
                  <a:outerShdw blurRad="38100" dist="38100" dir="2700000" algn="tl">
                    <a:srgbClr val="000000">
                      <a:alpha val="43137"/>
                    </a:srgbClr>
                  </a:outerShdw>
                </a:effectLst>
              </a:rPr>
              <a:t>Число погибших в странах мира в год </a:t>
            </a:r>
            <a:endParaRPr lang="ru-RU" sz="2800" b="1" dirty="0" smtClean="0">
              <a:solidFill>
                <a:srgbClr val="FF0000"/>
              </a:solidFill>
              <a:effectLst>
                <a:outerShdw blurRad="38100" dist="38100" dir="2700000" algn="tl">
                  <a:srgbClr val="000000">
                    <a:alpha val="43137"/>
                  </a:srgbClr>
                </a:outerShdw>
              </a:effectLst>
            </a:endParaRPr>
          </a:p>
          <a:p>
            <a:pPr algn="ctr"/>
            <a:r>
              <a:rPr lang="ru-RU" sz="2800" b="1" dirty="0" smtClean="0">
                <a:solidFill>
                  <a:srgbClr val="FF0000"/>
                </a:solidFill>
                <a:effectLst>
                  <a:outerShdw blurRad="38100" dist="38100" dir="2700000" algn="tl">
                    <a:srgbClr val="000000">
                      <a:alpha val="43137"/>
                    </a:srgbClr>
                  </a:outerShdw>
                </a:effectLst>
              </a:rPr>
              <a:t>на </a:t>
            </a:r>
            <a:r>
              <a:rPr lang="ru-RU" sz="2800" b="1" dirty="0">
                <a:solidFill>
                  <a:srgbClr val="FF0000"/>
                </a:solidFill>
                <a:effectLst>
                  <a:outerShdw blurRad="38100" dist="38100" dir="2700000" algn="tl">
                    <a:srgbClr val="000000">
                      <a:alpha val="43137"/>
                    </a:srgbClr>
                  </a:outerShdw>
                </a:effectLst>
              </a:rPr>
              <a:t>100 тыс. чел.</a:t>
            </a:r>
            <a:endParaRPr lang="ru-RU" sz="4000" b="1" dirty="0">
              <a:solidFill>
                <a:srgbClr val="FF0000"/>
              </a:solidFill>
              <a:effectLst>
                <a:outerShdw blurRad="38100" dist="38100" dir="2700000" algn="tl">
                  <a:srgbClr val="000000">
                    <a:alpha val="43137"/>
                  </a:srgbClr>
                </a:outerShdw>
              </a:effectLst>
            </a:endParaRPr>
          </a:p>
        </p:txBody>
      </p:sp>
      <p:pic>
        <p:nvPicPr>
          <p:cNvPr id="3076" name="Picture 4" descr="D:\Users\Андрей\Pictures\Рисунок1.png"/>
          <p:cNvPicPr>
            <a:picLocks noChangeAspect="1" noChangeArrowheads="1"/>
          </p:cNvPicPr>
          <p:nvPr/>
        </p:nvPicPr>
        <p:blipFill>
          <a:blip r:embed="rId3"/>
          <a:srcRect/>
          <a:stretch>
            <a:fillRect/>
          </a:stretch>
        </p:blipFill>
        <p:spPr bwMode="auto">
          <a:xfrm>
            <a:off x="228600" y="1600200"/>
            <a:ext cx="8734425" cy="4821237"/>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076"/>
                                        </p:tgtEl>
                                        <p:attrNameLst>
                                          <p:attrName>style.visibility</p:attrName>
                                        </p:attrNameLst>
                                      </p:cBhvr>
                                      <p:to>
                                        <p:strVal val="visible"/>
                                      </p:to>
                                    </p:set>
                                    <p:anim calcmode="lin" valueType="num">
                                      <p:cBhvr additive="base">
                                        <p:cTn id="7" dur="3000" fill="hold"/>
                                        <p:tgtEl>
                                          <p:spTgt spid="3076"/>
                                        </p:tgtEl>
                                        <p:attrNameLst>
                                          <p:attrName>ppt_x</p:attrName>
                                        </p:attrNameLst>
                                      </p:cBhvr>
                                      <p:tavLst>
                                        <p:tav tm="0">
                                          <p:val>
                                            <p:strVal val="#ppt_x"/>
                                          </p:val>
                                        </p:tav>
                                        <p:tav tm="100000">
                                          <p:val>
                                            <p:strVal val="#ppt_x"/>
                                          </p:val>
                                        </p:tav>
                                      </p:tavLst>
                                    </p:anim>
                                    <p:anim calcmode="lin" valueType="num">
                                      <p:cBhvr additive="base">
                                        <p:cTn id="8" dur="3000" fill="hold"/>
                                        <p:tgtEl>
                                          <p:spTgt spid="307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D:\Users\Андрей\Desktop\Пожары\VTS_01_1.VOB_snapshot_02.13_[2015.10.07_15.17.16].jpg"/>
          <p:cNvPicPr>
            <a:picLocks noChangeAspect="1" noChangeArrowheads="1"/>
          </p:cNvPicPr>
          <p:nvPr/>
        </p:nvPicPr>
        <p:blipFill>
          <a:blip r:embed="rId2"/>
          <a:srcRect/>
          <a:stretch>
            <a:fillRect/>
          </a:stretch>
        </p:blipFill>
        <p:spPr bwMode="auto">
          <a:xfrm>
            <a:off x="0" y="0"/>
            <a:ext cx="9144000" cy="6858000"/>
          </a:xfrm>
          <a:prstGeom prst="rect">
            <a:avLst/>
          </a:prstGeom>
          <a:noFill/>
        </p:spPr>
      </p:pic>
      <p:sp>
        <p:nvSpPr>
          <p:cNvPr id="2" name="Заголовок 1"/>
          <p:cNvSpPr>
            <a:spLocks noGrp="1"/>
          </p:cNvSpPr>
          <p:nvPr>
            <p:ph type="title"/>
          </p:nvPr>
        </p:nvSpPr>
        <p:spPr>
          <a:xfrm>
            <a:off x="381000" y="5867400"/>
            <a:ext cx="8229600" cy="990600"/>
          </a:xfrm>
        </p:spPr>
        <p:txBody>
          <a:bodyPr/>
          <a:lstStyle/>
          <a:p>
            <a:r>
              <a:rPr lang="ru-RU" dirty="0" smtClean="0"/>
              <a:t>Статистика пожаров</a:t>
            </a:r>
            <a:endParaRPr lang="ru-RU" dirty="0"/>
          </a:p>
        </p:txBody>
      </p:sp>
      <p:sp>
        <p:nvSpPr>
          <p:cNvPr id="3" name="Text Box 9"/>
          <p:cNvSpPr txBox="1">
            <a:spLocks noChangeArrowheads="1"/>
          </p:cNvSpPr>
          <p:nvPr/>
        </p:nvSpPr>
        <p:spPr bwMode="auto">
          <a:xfrm>
            <a:off x="1066800" y="63500"/>
            <a:ext cx="7467600" cy="701675"/>
          </a:xfrm>
          <a:prstGeom prst="rect">
            <a:avLst/>
          </a:prstGeom>
          <a:noFill/>
          <a:ln w="9525">
            <a:noFill/>
            <a:miter lim="800000"/>
            <a:headEnd/>
            <a:tailEnd/>
          </a:ln>
        </p:spPr>
        <p:txBody>
          <a:bodyPr>
            <a:spAutoFit/>
          </a:bodyPr>
          <a:lstStyle/>
          <a:p>
            <a:pPr algn="ctr">
              <a:spcBef>
                <a:spcPct val="50000"/>
              </a:spcBef>
              <a:defRPr/>
            </a:pPr>
            <a:r>
              <a:rPr lang="ru-RU" sz="2000" b="1">
                <a:solidFill>
                  <a:srgbClr val="FFFF00"/>
                </a:solidFill>
                <a:effectLst>
                  <a:outerShdw blurRad="38100" dist="38100" dir="2700000" algn="tl">
                    <a:srgbClr val="000000"/>
                  </a:outerShdw>
                </a:effectLst>
              </a:rPr>
              <a:t>Основные показатели обстановки с пожарами в Российской Федерации</a:t>
            </a:r>
          </a:p>
        </p:txBody>
      </p:sp>
      <p:sp>
        <p:nvSpPr>
          <p:cNvPr id="4" name="Rectangle 76"/>
          <p:cNvSpPr>
            <a:spLocks noChangeArrowheads="1"/>
          </p:cNvSpPr>
          <p:nvPr/>
        </p:nvSpPr>
        <p:spPr bwMode="auto">
          <a:xfrm>
            <a:off x="47625" y="47625"/>
            <a:ext cx="9048750" cy="6772275"/>
          </a:xfrm>
          <a:prstGeom prst="rect">
            <a:avLst/>
          </a:prstGeom>
          <a:noFill/>
          <a:ln w="25400">
            <a:solidFill>
              <a:srgbClr val="3366FF"/>
            </a:solidFill>
            <a:miter lim="800000"/>
            <a:headEnd/>
            <a:tailEnd/>
          </a:ln>
        </p:spPr>
        <p:txBody>
          <a:bodyPr wrap="none" anchor="ctr"/>
          <a:lstStyle/>
          <a:p>
            <a:endParaRPr lang="ru-RU"/>
          </a:p>
        </p:txBody>
      </p:sp>
      <p:pic>
        <p:nvPicPr>
          <p:cNvPr id="5" name="Picture 77" descr="EMERC"/>
          <p:cNvPicPr>
            <a:picLocks noChangeAspect="1" noChangeArrowheads="1"/>
          </p:cNvPicPr>
          <p:nvPr/>
        </p:nvPicPr>
        <p:blipFill>
          <a:blip r:embed="rId3"/>
          <a:srcRect/>
          <a:stretch>
            <a:fillRect/>
          </a:stretch>
        </p:blipFill>
        <p:spPr bwMode="auto">
          <a:xfrm>
            <a:off x="111125" y="109538"/>
            <a:ext cx="679450" cy="652462"/>
          </a:xfrm>
          <a:prstGeom prst="rect">
            <a:avLst/>
          </a:prstGeom>
          <a:noFill/>
          <a:ln w="9525">
            <a:noFill/>
            <a:miter lim="800000"/>
            <a:headEnd/>
            <a:tailEnd/>
          </a:ln>
        </p:spPr>
      </p:pic>
      <p:sp>
        <p:nvSpPr>
          <p:cNvPr id="6" name="Line 10"/>
          <p:cNvSpPr>
            <a:spLocks noChangeShapeType="1"/>
          </p:cNvSpPr>
          <p:nvPr/>
        </p:nvSpPr>
        <p:spPr bwMode="auto">
          <a:xfrm flipH="1" flipV="1">
            <a:off x="5292725" y="6657975"/>
            <a:ext cx="144463" cy="442913"/>
          </a:xfrm>
          <a:prstGeom prst="line">
            <a:avLst/>
          </a:prstGeom>
          <a:noFill/>
          <a:ln w="9525">
            <a:noFill/>
            <a:round/>
            <a:headEnd/>
            <a:tailEnd/>
          </a:ln>
        </p:spPr>
        <p:txBody>
          <a:bodyPr/>
          <a:lstStyle/>
          <a:p>
            <a:endParaRPr lang="ru-RU"/>
          </a:p>
        </p:txBody>
      </p:sp>
      <p:sp>
        <p:nvSpPr>
          <p:cNvPr id="7" name="Rectangle 2"/>
          <p:cNvSpPr>
            <a:spLocks noChangeArrowheads="1"/>
          </p:cNvSpPr>
          <p:nvPr/>
        </p:nvSpPr>
        <p:spPr bwMode="auto">
          <a:xfrm>
            <a:off x="5219700" y="2403475"/>
            <a:ext cx="431800" cy="2897188"/>
          </a:xfrm>
          <a:prstGeom prst="rect">
            <a:avLst/>
          </a:prstGeom>
          <a:gradFill rotWithShape="1">
            <a:gsLst>
              <a:gs pos="0">
                <a:srgbClr val="FF33CC"/>
              </a:gs>
              <a:gs pos="100000">
                <a:schemeClr val="tx1"/>
              </a:gs>
            </a:gsLst>
            <a:lin ang="0" scaled="1"/>
          </a:gradFill>
          <a:ln w="9525">
            <a:solidFill>
              <a:srgbClr val="000000"/>
            </a:solidFill>
            <a:miter lim="800000"/>
            <a:headEnd/>
            <a:tailEnd/>
          </a:ln>
        </p:spPr>
        <p:txBody>
          <a:bodyPr wrap="none" anchor="ctr"/>
          <a:lstStyle/>
          <a:p>
            <a:endParaRPr lang="ru-RU"/>
          </a:p>
        </p:txBody>
      </p:sp>
      <p:sp>
        <p:nvSpPr>
          <p:cNvPr id="8" name="Rectangle 3"/>
          <p:cNvSpPr>
            <a:spLocks noChangeArrowheads="1"/>
          </p:cNvSpPr>
          <p:nvPr/>
        </p:nvSpPr>
        <p:spPr bwMode="auto">
          <a:xfrm>
            <a:off x="3851275" y="2284413"/>
            <a:ext cx="431800" cy="3016250"/>
          </a:xfrm>
          <a:prstGeom prst="rect">
            <a:avLst/>
          </a:prstGeom>
          <a:gradFill rotWithShape="1">
            <a:gsLst>
              <a:gs pos="0">
                <a:srgbClr val="FF33CC"/>
              </a:gs>
              <a:gs pos="100000">
                <a:schemeClr val="tx1"/>
              </a:gs>
            </a:gsLst>
            <a:lin ang="0" scaled="1"/>
          </a:gradFill>
          <a:ln w="9525">
            <a:solidFill>
              <a:srgbClr val="000000"/>
            </a:solidFill>
            <a:miter lim="800000"/>
            <a:headEnd/>
            <a:tailEnd/>
          </a:ln>
        </p:spPr>
        <p:txBody>
          <a:bodyPr wrap="none" anchor="ctr"/>
          <a:lstStyle/>
          <a:p>
            <a:endParaRPr lang="ru-RU"/>
          </a:p>
        </p:txBody>
      </p:sp>
      <p:sp>
        <p:nvSpPr>
          <p:cNvPr id="9" name="Rectangle 4"/>
          <p:cNvSpPr>
            <a:spLocks noChangeArrowheads="1"/>
          </p:cNvSpPr>
          <p:nvPr/>
        </p:nvSpPr>
        <p:spPr bwMode="auto">
          <a:xfrm>
            <a:off x="2484438" y="2162175"/>
            <a:ext cx="431800" cy="3138488"/>
          </a:xfrm>
          <a:prstGeom prst="rect">
            <a:avLst/>
          </a:prstGeom>
          <a:gradFill rotWithShape="1">
            <a:gsLst>
              <a:gs pos="0">
                <a:srgbClr val="FF33CC"/>
              </a:gs>
              <a:gs pos="100000">
                <a:schemeClr val="tx1"/>
              </a:gs>
            </a:gsLst>
            <a:lin ang="0" scaled="1"/>
          </a:gradFill>
          <a:ln w="9525">
            <a:solidFill>
              <a:srgbClr val="000000"/>
            </a:solidFill>
            <a:miter lim="800000"/>
            <a:headEnd/>
            <a:tailEnd/>
          </a:ln>
        </p:spPr>
        <p:txBody>
          <a:bodyPr wrap="none" anchor="ctr"/>
          <a:lstStyle/>
          <a:p>
            <a:endParaRPr lang="ru-RU"/>
          </a:p>
        </p:txBody>
      </p:sp>
      <p:sp>
        <p:nvSpPr>
          <p:cNvPr id="10" name="Rectangle 5"/>
          <p:cNvSpPr>
            <a:spLocks noChangeArrowheads="1"/>
          </p:cNvSpPr>
          <p:nvPr/>
        </p:nvSpPr>
        <p:spPr bwMode="auto">
          <a:xfrm>
            <a:off x="1116013" y="2039938"/>
            <a:ext cx="431800" cy="3260725"/>
          </a:xfrm>
          <a:prstGeom prst="rect">
            <a:avLst/>
          </a:prstGeom>
          <a:gradFill rotWithShape="1">
            <a:gsLst>
              <a:gs pos="0">
                <a:srgbClr val="FF33CC"/>
              </a:gs>
              <a:gs pos="100000">
                <a:schemeClr val="tx1"/>
              </a:gs>
            </a:gsLst>
            <a:lin ang="0" scaled="1"/>
          </a:gradFill>
          <a:ln w="9525">
            <a:solidFill>
              <a:srgbClr val="000000"/>
            </a:solidFill>
            <a:miter lim="800000"/>
            <a:headEnd/>
            <a:tailEnd/>
          </a:ln>
        </p:spPr>
        <p:txBody>
          <a:bodyPr wrap="none" anchor="ctr"/>
          <a:lstStyle/>
          <a:p>
            <a:endParaRPr lang="ru-RU"/>
          </a:p>
        </p:txBody>
      </p:sp>
      <p:grpSp>
        <p:nvGrpSpPr>
          <p:cNvPr id="11" name="Group 86"/>
          <p:cNvGrpSpPr>
            <a:grpSpLocks/>
          </p:cNvGrpSpPr>
          <p:nvPr/>
        </p:nvGrpSpPr>
        <p:grpSpPr bwMode="auto">
          <a:xfrm>
            <a:off x="4097338" y="1149350"/>
            <a:ext cx="3211512" cy="733425"/>
            <a:chOff x="3841" y="693"/>
            <a:chExt cx="1675" cy="275"/>
          </a:xfrm>
        </p:grpSpPr>
        <p:sp>
          <p:nvSpPr>
            <p:cNvPr id="12" name="Rectangle 87"/>
            <p:cNvSpPr>
              <a:spLocks noChangeArrowheads="1"/>
            </p:cNvSpPr>
            <p:nvPr/>
          </p:nvSpPr>
          <p:spPr bwMode="auto">
            <a:xfrm>
              <a:off x="5445" y="768"/>
              <a:ext cx="30" cy="23"/>
            </a:xfrm>
            <a:prstGeom prst="rect">
              <a:avLst/>
            </a:prstGeom>
            <a:noFill/>
            <a:ln w="9525">
              <a:noFill/>
              <a:miter lim="800000"/>
              <a:headEnd/>
              <a:tailEnd/>
            </a:ln>
          </p:spPr>
          <p:txBody>
            <a:bodyPr wrap="none" lIns="0" tIns="0" rIns="0" bIns="0">
              <a:spAutoFit/>
            </a:bodyPr>
            <a:lstStyle/>
            <a:p>
              <a:r>
                <a:rPr lang="ru-RU" sz="400">
                  <a:solidFill>
                    <a:srgbClr val="33CCCC"/>
                  </a:solidFill>
                </a:rPr>
                <a:t>35</a:t>
              </a:r>
              <a:endParaRPr lang="ru-RU">
                <a:latin typeface="Verdana" pitchFamily="34" charset="0"/>
              </a:endParaRPr>
            </a:p>
          </p:txBody>
        </p:sp>
        <p:sp>
          <p:nvSpPr>
            <p:cNvPr id="13" name="Rectangle 88"/>
            <p:cNvSpPr>
              <a:spLocks noChangeArrowheads="1"/>
            </p:cNvSpPr>
            <p:nvPr/>
          </p:nvSpPr>
          <p:spPr bwMode="auto">
            <a:xfrm>
              <a:off x="5492" y="703"/>
              <a:ext cx="24" cy="265"/>
            </a:xfrm>
            <a:prstGeom prst="rect">
              <a:avLst/>
            </a:prstGeom>
            <a:solidFill>
              <a:srgbClr val="000000"/>
            </a:solidFill>
            <a:ln w="9525">
              <a:noFill/>
              <a:miter lim="800000"/>
              <a:headEnd/>
              <a:tailEnd/>
            </a:ln>
          </p:spPr>
          <p:txBody>
            <a:bodyPr/>
            <a:lstStyle/>
            <a:p>
              <a:endParaRPr lang="ru-RU"/>
            </a:p>
          </p:txBody>
        </p:sp>
        <p:sp>
          <p:nvSpPr>
            <p:cNvPr id="14" name="Rectangle 89"/>
            <p:cNvSpPr>
              <a:spLocks noChangeArrowheads="1"/>
            </p:cNvSpPr>
            <p:nvPr/>
          </p:nvSpPr>
          <p:spPr bwMode="auto">
            <a:xfrm>
              <a:off x="3841" y="693"/>
              <a:ext cx="1651" cy="260"/>
            </a:xfrm>
            <a:prstGeom prst="rect">
              <a:avLst/>
            </a:prstGeom>
            <a:solidFill>
              <a:srgbClr val="CCFFFF"/>
            </a:solidFill>
            <a:ln w="12700">
              <a:solidFill>
                <a:srgbClr val="3366FF"/>
              </a:solidFill>
              <a:miter lim="800000"/>
              <a:headEnd/>
              <a:tailEnd/>
            </a:ln>
          </p:spPr>
          <p:txBody>
            <a:bodyPr/>
            <a:lstStyle/>
            <a:p>
              <a:endParaRPr lang="ru-RU"/>
            </a:p>
          </p:txBody>
        </p:sp>
        <p:sp>
          <p:nvSpPr>
            <p:cNvPr id="15" name="Rectangle 90"/>
            <p:cNvSpPr>
              <a:spLocks noChangeArrowheads="1"/>
            </p:cNvSpPr>
            <p:nvPr/>
          </p:nvSpPr>
          <p:spPr bwMode="auto">
            <a:xfrm>
              <a:off x="3896" y="733"/>
              <a:ext cx="8" cy="55"/>
            </a:xfrm>
            <a:prstGeom prst="rect">
              <a:avLst/>
            </a:prstGeom>
            <a:solidFill>
              <a:srgbClr val="FF00FF"/>
            </a:solidFill>
            <a:ln w="9525">
              <a:noFill/>
              <a:miter lim="800000"/>
              <a:headEnd/>
              <a:tailEnd/>
            </a:ln>
          </p:spPr>
          <p:txBody>
            <a:bodyPr/>
            <a:lstStyle/>
            <a:p>
              <a:endParaRPr lang="ru-RU"/>
            </a:p>
          </p:txBody>
        </p:sp>
        <p:sp>
          <p:nvSpPr>
            <p:cNvPr id="16" name="Rectangle 91"/>
            <p:cNvSpPr>
              <a:spLocks noChangeArrowheads="1"/>
            </p:cNvSpPr>
            <p:nvPr/>
          </p:nvSpPr>
          <p:spPr bwMode="auto">
            <a:xfrm>
              <a:off x="3904" y="733"/>
              <a:ext cx="8" cy="55"/>
            </a:xfrm>
            <a:prstGeom prst="rect">
              <a:avLst/>
            </a:prstGeom>
            <a:solidFill>
              <a:srgbClr val="FF14FF"/>
            </a:solidFill>
            <a:ln w="9525">
              <a:noFill/>
              <a:miter lim="800000"/>
              <a:headEnd/>
              <a:tailEnd/>
            </a:ln>
          </p:spPr>
          <p:txBody>
            <a:bodyPr/>
            <a:lstStyle/>
            <a:p>
              <a:endParaRPr lang="ru-RU"/>
            </a:p>
          </p:txBody>
        </p:sp>
        <p:sp>
          <p:nvSpPr>
            <p:cNvPr id="17" name="Rectangle 92"/>
            <p:cNvSpPr>
              <a:spLocks noChangeArrowheads="1"/>
            </p:cNvSpPr>
            <p:nvPr/>
          </p:nvSpPr>
          <p:spPr bwMode="auto">
            <a:xfrm>
              <a:off x="3912" y="733"/>
              <a:ext cx="8" cy="55"/>
            </a:xfrm>
            <a:prstGeom prst="rect">
              <a:avLst/>
            </a:prstGeom>
            <a:solidFill>
              <a:srgbClr val="FF28FF"/>
            </a:solidFill>
            <a:ln w="9525">
              <a:noFill/>
              <a:miter lim="800000"/>
              <a:headEnd/>
              <a:tailEnd/>
            </a:ln>
          </p:spPr>
          <p:txBody>
            <a:bodyPr/>
            <a:lstStyle/>
            <a:p>
              <a:endParaRPr lang="ru-RU"/>
            </a:p>
          </p:txBody>
        </p:sp>
        <p:sp>
          <p:nvSpPr>
            <p:cNvPr id="18" name="Rectangle 93"/>
            <p:cNvSpPr>
              <a:spLocks noChangeArrowheads="1"/>
            </p:cNvSpPr>
            <p:nvPr/>
          </p:nvSpPr>
          <p:spPr bwMode="auto">
            <a:xfrm>
              <a:off x="3920" y="733"/>
              <a:ext cx="8" cy="55"/>
            </a:xfrm>
            <a:prstGeom prst="rect">
              <a:avLst/>
            </a:prstGeom>
            <a:solidFill>
              <a:srgbClr val="FF35FF"/>
            </a:solidFill>
            <a:ln w="9525">
              <a:noFill/>
              <a:miter lim="800000"/>
              <a:headEnd/>
              <a:tailEnd/>
            </a:ln>
          </p:spPr>
          <p:txBody>
            <a:bodyPr/>
            <a:lstStyle/>
            <a:p>
              <a:endParaRPr lang="ru-RU"/>
            </a:p>
          </p:txBody>
        </p:sp>
        <p:sp>
          <p:nvSpPr>
            <p:cNvPr id="19" name="Rectangle 94"/>
            <p:cNvSpPr>
              <a:spLocks noChangeArrowheads="1"/>
            </p:cNvSpPr>
            <p:nvPr/>
          </p:nvSpPr>
          <p:spPr bwMode="auto">
            <a:xfrm>
              <a:off x="3928" y="733"/>
              <a:ext cx="8" cy="55"/>
            </a:xfrm>
            <a:prstGeom prst="rect">
              <a:avLst/>
            </a:prstGeom>
            <a:solidFill>
              <a:srgbClr val="FF42FF"/>
            </a:solidFill>
            <a:ln w="9525">
              <a:noFill/>
              <a:miter lim="800000"/>
              <a:headEnd/>
              <a:tailEnd/>
            </a:ln>
          </p:spPr>
          <p:txBody>
            <a:bodyPr/>
            <a:lstStyle/>
            <a:p>
              <a:endParaRPr lang="ru-RU"/>
            </a:p>
          </p:txBody>
        </p:sp>
        <p:sp>
          <p:nvSpPr>
            <p:cNvPr id="20" name="Rectangle 95"/>
            <p:cNvSpPr>
              <a:spLocks noChangeArrowheads="1"/>
            </p:cNvSpPr>
            <p:nvPr/>
          </p:nvSpPr>
          <p:spPr bwMode="auto">
            <a:xfrm>
              <a:off x="3936" y="733"/>
              <a:ext cx="8" cy="55"/>
            </a:xfrm>
            <a:prstGeom prst="rect">
              <a:avLst/>
            </a:prstGeom>
            <a:solidFill>
              <a:srgbClr val="FF4EFF"/>
            </a:solidFill>
            <a:ln w="9525">
              <a:noFill/>
              <a:miter lim="800000"/>
              <a:headEnd/>
              <a:tailEnd/>
            </a:ln>
          </p:spPr>
          <p:txBody>
            <a:bodyPr/>
            <a:lstStyle/>
            <a:p>
              <a:endParaRPr lang="ru-RU"/>
            </a:p>
          </p:txBody>
        </p:sp>
        <p:sp>
          <p:nvSpPr>
            <p:cNvPr id="21" name="Rectangle 96"/>
            <p:cNvSpPr>
              <a:spLocks noChangeArrowheads="1"/>
            </p:cNvSpPr>
            <p:nvPr/>
          </p:nvSpPr>
          <p:spPr bwMode="auto">
            <a:xfrm>
              <a:off x="3944" y="733"/>
              <a:ext cx="8" cy="55"/>
            </a:xfrm>
            <a:prstGeom prst="rect">
              <a:avLst/>
            </a:prstGeom>
            <a:solidFill>
              <a:srgbClr val="FF5BFF"/>
            </a:solidFill>
            <a:ln w="9525">
              <a:noFill/>
              <a:miter lim="800000"/>
              <a:headEnd/>
              <a:tailEnd/>
            </a:ln>
          </p:spPr>
          <p:txBody>
            <a:bodyPr/>
            <a:lstStyle/>
            <a:p>
              <a:endParaRPr lang="ru-RU"/>
            </a:p>
          </p:txBody>
        </p:sp>
        <p:sp>
          <p:nvSpPr>
            <p:cNvPr id="22" name="Rectangle 97"/>
            <p:cNvSpPr>
              <a:spLocks noChangeArrowheads="1"/>
            </p:cNvSpPr>
            <p:nvPr/>
          </p:nvSpPr>
          <p:spPr bwMode="auto">
            <a:xfrm>
              <a:off x="3952" y="733"/>
              <a:ext cx="8" cy="55"/>
            </a:xfrm>
            <a:prstGeom prst="rect">
              <a:avLst/>
            </a:prstGeom>
            <a:solidFill>
              <a:srgbClr val="FF68FF"/>
            </a:solidFill>
            <a:ln w="9525">
              <a:noFill/>
              <a:miter lim="800000"/>
              <a:headEnd/>
              <a:tailEnd/>
            </a:ln>
          </p:spPr>
          <p:txBody>
            <a:bodyPr/>
            <a:lstStyle/>
            <a:p>
              <a:endParaRPr lang="ru-RU"/>
            </a:p>
          </p:txBody>
        </p:sp>
        <p:sp>
          <p:nvSpPr>
            <p:cNvPr id="23" name="Rectangle 98"/>
            <p:cNvSpPr>
              <a:spLocks noChangeArrowheads="1"/>
            </p:cNvSpPr>
            <p:nvPr/>
          </p:nvSpPr>
          <p:spPr bwMode="auto">
            <a:xfrm>
              <a:off x="3960" y="733"/>
              <a:ext cx="8" cy="55"/>
            </a:xfrm>
            <a:prstGeom prst="rect">
              <a:avLst/>
            </a:prstGeom>
            <a:solidFill>
              <a:srgbClr val="FF73FF"/>
            </a:solidFill>
            <a:ln w="9525">
              <a:noFill/>
              <a:miter lim="800000"/>
              <a:headEnd/>
              <a:tailEnd/>
            </a:ln>
          </p:spPr>
          <p:txBody>
            <a:bodyPr/>
            <a:lstStyle/>
            <a:p>
              <a:endParaRPr lang="ru-RU"/>
            </a:p>
          </p:txBody>
        </p:sp>
        <p:sp>
          <p:nvSpPr>
            <p:cNvPr id="24" name="Rectangle 99"/>
            <p:cNvSpPr>
              <a:spLocks noChangeArrowheads="1"/>
            </p:cNvSpPr>
            <p:nvPr/>
          </p:nvSpPr>
          <p:spPr bwMode="auto">
            <a:xfrm>
              <a:off x="3968" y="733"/>
              <a:ext cx="8" cy="55"/>
            </a:xfrm>
            <a:prstGeom prst="rect">
              <a:avLst/>
            </a:prstGeom>
            <a:solidFill>
              <a:srgbClr val="FF7DFF"/>
            </a:solidFill>
            <a:ln w="9525">
              <a:noFill/>
              <a:miter lim="800000"/>
              <a:headEnd/>
              <a:tailEnd/>
            </a:ln>
          </p:spPr>
          <p:txBody>
            <a:bodyPr/>
            <a:lstStyle/>
            <a:p>
              <a:endParaRPr lang="ru-RU"/>
            </a:p>
          </p:txBody>
        </p:sp>
        <p:sp>
          <p:nvSpPr>
            <p:cNvPr id="25" name="Rectangle 100"/>
            <p:cNvSpPr>
              <a:spLocks noChangeArrowheads="1"/>
            </p:cNvSpPr>
            <p:nvPr/>
          </p:nvSpPr>
          <p:spPr bwMode="auto">
            <a:xfrm>
              <a:off x="3976" y="733"/>
              <a:ext cx="8" cy="55"/>
            </a:xfrm>
            <a:prstGeom prst="rect">
              <a:avLst/>
            </a:prstGeom>
            <a:solidFill>
              <a:srgbClr val="FF86FF"/>
            </a:solidFill>
            <a:ln w="9525">
              <a:noFill/>
              <a:miter lim="800000"/>
              <a:headEnd/>
              <a:tailEnd/>
            </a:ln>
          </p:spPr>
          <p:txBody>
            <a:bodyPr/>
            <a:lstStyle/>
            <a:p>
              <a:endParaRPr lang="ru-RU"/>
            </a:p>
          </p:txBody>
        </p:sp>
        <p:sp>
          <p:nvSpPr>
            <p:cNvPr id="26" name="Rectangle 101"/>
            <p:cNvSpPr>
              <a:spLocks noChangeArrowheads="1"/>
            </p:cNvSpPr>
            <p:nvPr/>
          </p:nvSpPr>
          <p:spPr bwMode="auto">
            <a:xfrm>
              <a:off x="3984" y="733"/>
              <a:ext cx="8" cy="55"/>
            </a:xfrm>
            <a:prstGeom prst="rect">
              <a:avLst/>
            </a:prstGeom>
            <a:solidFill>
              <a:srgbClr val="FF8CFF"/>
            </a:solidFill>
            <a:ln w="9525">
              <a:noFill/>
              <a:miter lim="800000"/>
              <a:headEnd/>
              <a:tailEnd/>
            </a:ln>
          </p:spPr>
          <p:txBody>
            <a:bodyPr/>
            <a:lstStyle/>
            <a:p>
              <a:endParaRPr lang="ru-RU"/>
            </a:p>
          </p:txBody>
        </p:sp>
        <p:sp>
          <p:nvSpPr>
            <p:cNvPr id="27" name="Rectangle 102"/>
            <p:cNvSpPr>
              <a:spLocks noChangeArrowheads="1"/>
            </p:cNvSpPr>
            <p:nvPr/>
          </p:nvSpPr>
          <p:spPr bwMode="auto">
            <a:xfrm>
              <a:off x="3992" y="733"/>
              <a:ext cx="8" cy="55"/>
            </a:xfrm>
            <a:prstGeom prst="rect">
              <a:avLst/>
            </a:prstGeom>
            <a:solidFill>
              <a:srgbClr val="FF92FF"/>
            </a:solidFill>
            <a:ln w="9525">
              <a:noFill/>
              <a:miter lim="800000"/>
              <a:headEnd/>
              <a:tailEnd/>
            </a:ln>
          </p:spPr>
          <p:txBody>
            <a:bodyPr/>
            <a:lstStyle/>
            <a:p>
              <a:endParaRPr lang="ru-RU"/>
            </a:p>
          </p:txBody>
        </p:sp>
        <p:sp>
          <p:nvSpPr>
            <p:cNvPr id="28" name="Rectangle 103"/>
            <p:cNvSpPr>
              <a:spLocks noChangeArrowheads="1"/>
            </p:cNvSpPr>
            <p:nvPr/>
          </p:nvSpPr>
          <p:spPr bwMode="auto">
            <a:xfrm>
              <a:off x="4000" y="733"/>
              <a:ext cx="7" cy="55"/>
            </a:xfrm>
            <a:prstGeom prst="rect">
              <a:avLst/>
            </a:prstGeom>
            <a:solidFill>
              <a:srgbClr val="FF96FF"/>
            </a:solidFill>
            <a:ln w="9525">
              <a:noFill/>
              <a:miter lim="800000"/>
              <a:headEnd/>
              <a:tailEnd/>
            </a:ln>
          </p:spPr>
          <p:txBody>
            <a:bodyPr/>
            <a:lstStyle/>
            <a:p>
              <a:endParaRPr lang="ru-RU"/>
            </a:p>
          </p:txBody>
        </p:sp>
        <p:sp>
          <p:nvSpPr>
            <p:cNvPr id="29" name="Rectangle 104"/>
            <p:cNvSpPr>
              <a:spLocks noChangeArrowheads="1"/>
            </p:cNvSpPr>
            <p:nvPr/>
          </p:nvSpPr>
          <p:spPr bwMode="auto">
            <a:xfrm>
              <a:off x="4007" y="733"/>
              <a:ext cx="8" cy="55"/>
            </a:xfrm>
            <a:prstGeom prst="rect">
              <a:avLst/>
            </a:prstGeom>
            <a:solidFill>
              <a:srgbClr val="FF99FF"/>
            </a:solidFill>
            <a:ln w="9525">
              <a:noFill/>
              <a:miter lim="800000"/>
              <a:headEnd/>
              <a:tailEnd/>
            </a:ln>
          </p:spPr>
          <p:txBody>
            <a:bodyPr/>
            <a:lstStyle/>
            <a:p>
              <a:endParaRPr lang="ru-RU"/>
            </a:p>
          </p:txBody>
        </p:sp>
        <p:sp>
          <p:nvSpPr>
            <p:cNvPr id="30" name="Rectangle 105"/>
            <p:cNvSpPr>
              <a:spLocks noChangeArrowheads="1"/>
            </p:cNvSpPr>
            <p:nvPr/>
          </p:nvSpPr>
          <p:spPr bwMode="auto">
            <a:xfrm>
              <a:off x="4015" y="733"/>
              <a:ext cx="16" cy="55"/>
            </a:xfrm>
            <a:prstGeom prst="rect">
              <a:avLst/>
            </a:prstGeom>
            <a:solidFill>
              <a:srgbClr val="FF9AFF"/>
            </a:solidFill>
            <a:ln w="9525">
              <a:noFill/>
              <a:miter lim="800000"/>
              <a:headEnd/>
              <a:tailEnd/>
            </a:ln>
          </p:spPr>
          <p:txBody>
            <a:bodyPr/>
            <a:lstStyle/>
            <a:p>
              <a:endParaRPr lang="ru-RU"/>
            </a:p>
          </p:txBody>
        </p:sp>
        <p:sp>
          <p:nvSpPr>
            <p:cNvPr id="31" name="Rectangle 106"/>
            <p:cNvSpPr>
              <a:spLocks noChangeArrowheads="1"/>
            </p:cNvSpPr>
            <p:nvPr/>
          </p:nvSpPr>
          <p:spPr bwMode="auto">
            <a:xfrm>
              <a:off x="4031" y="733"/>
              <a:ext cx="8" cy="55"/>
            </a:xfrm>
            <a:prstGeom prst="rect">
              <a:avLst/>
            </a:prstGeom>
            <a:solidFill>
              <a:srgbClr val="FF99FF"/>
            </a:solidFill>
            <a:ln w="9525">
              <a:noFill/>
              <a:miter lim="800000"/>
              <a:headEnd/>
              <a:tailEnd/>
            </a:ln>
          </p:spPr>
          <p:txBody>
            <a:bodyPr/>
            <a:lstStyle/>
            <a:p>
              <a:endParaRPr lang="ru-RU"/>
            </a:p>
          </p:txBody>
        </p:sp>
        <p:sp>
          <p:nvSpPr>
            <p:cNvPr id="32" name="Rectangle 107"/>
            <p:cNvSpPr>
              <a:spLocks noChangeArrowheads="1"/>
            </p:cNvSpPr>
            <p:nvPr/>
          </p:nvSpPr>
          <p:spPr bwMode="auto">
            <a:xfrm>
              <a:off x="4039" y="733"/>
              <a:ext cx="8" cy="55"/>
            </a:xfrm>
            <a:prstGeom prst="rect">
              <a:avLst/>
            </a:prstGeom>
            <a:solidFill>
              <a:srgbClr val="FF96FF"/>
            </a:solidFill>
            <a:ln w="9525">
              <a:noFill/>
              <a:miter lim="800000"/>
              <a:headEnd/>
              <a:tailEnd/>
            </a:ln>
          </p:spPr>
          <p:txBody>
            <a:bodyPr/>
            <a:lstStyle/>
            <a:p>
              <a:endParaRPr lang="ru-RU"/>
            </a:p>
          </p:txBody>
        </p:sp>
        <p:sp>
          <p:nvSpPr>
            <p:cNvPr id="33" name="Rectangle 108"/>
            <p:cNvSpPr>
              <a:spLocks noChangeArrowheads="1"/>
            </p:cNvSpPr>
            <p:nvPr/>
          </p:nvSpPr>
          <p:spPr bwMode="auto">
            <a:xfrm>
              <a:off x="4047" y="733"/>
              <a:ext cx="8" cy="55"/>
            </a:xfrm>
            <a:prstGeom prst="rect">
              <a:avLst/>
            </a:prstGeom>
            <a:solidFill>
              <a:srgbClr val="FF92FF"/>
            </a:solidFill>
            <a:ln w="9525">
              <a:noFill/>
              <a:miter lim="800000"/>
              <a:headEnd/>
              <a:tailEnd/>
            </a:ln>
          </p:spPr>
          <p:txBody>
            <a:bodyPr/>
            <a:lstStyle/>
            <a:p>
              <a:endParaRPr lang="ru-RU"/>
            </a:p>
          </p:txBody>
        </p:sp>
        <p:sp>
          <p:nvSpPr>
            <p:cNvPr id="34" name="Rectangle 109"/>
            <p:cNvSpPr>
              <a:spLocks noChangeArrowheads="1"/>
            </p:cNvSpPr>
            <p:nvPr/>
          </p:nvSpPr>
          <p:spPr bwMode="auto">
            <a:xfrm>
              <a:off x="4055" y="733"/>
              <a:ext cx="8" cy="55"/>
            </a:xfrm>
            <a:prstGeom prst="rect">
              <a:avLst/>
            </a:prstGeom>
            <a:solidFill>
              <a:srgbClr val="FF8CFF"/>
            </a:solidFill>
            <a:ln w="9525">
              <a:noFill/>
              <a:miter lim="800000"/>
              <a:headEnd/>
              <a:tailEnd/>
            </a:ln>
          </p:spPr>
          <p:txBody>
            <a:bodyPr/>
            <a:lstStyle/>
            <a:p>
              <a:endParaRPr lang="ru-RU"/>
            </a:p>
          </p:txBody>
        </p:sp>
        <p:sp>
          <p:nvSpPr>
            <p:cNvPr id="35" name="Rectangle 110"/>
            <p:cNvSpPr>
              <a:spLocks noChangeArrowheads="1"/>
            </p:cNvSpPr>
            <p:nvPr/>
          </p:nvSpPr>
          <p:spPr bwMode="auto">
            <a:xfrm>
              <a:off x="4063" y="733"/>
              <a:ext cx="8" cy="55"/>
            </a:xfrm>
            <a:prstGeom prst="rect">
              <a:avLst/>
            </a:prstGeom>
            <a:solidFill>
              <a:srgbClr val="FF86FF"/>
            </a:solidFill>
            <a:ln w="9525">
              <a:noFill/>
              <a:miter lim="800000"/>
              <a:headEnd/>
              <a:tailEnd/>
            </a:ln>
          </p:spPr>
          <p:txBody>
            <a:bodyPr/>
            <a:lstStyle/>
            <a:p>
              <a:endParaRPr lang="ru-RU"/>
            </a:p>
          </p:txBody>
        </p:sp>
        <p:sp>
          <p:nvSpPr>
            <p:cNvPr id="36" name="Rectangle 111"/>
            <p:cNvSpPr>
              <a:spLocks noChangeArrowheads="1"/>
            </p:cNvSpPr>
            <p:nvPr/>
          </p:nvSpPr>
          <p:spPr bwMode="auto">
            <a:xfrm>
              <a:off x="4071" y="733"/>
              <a:ext cx="8" cy="55"/>
            </a:xfrm>
            <a:prstGeom prst="rect">
              <a:avLst/>
            </a:prstGeom>
            <a:solidFill>
              <a:srgbClr val="FF7DFF"/>
            </a:solidFill>
            <a:ln w="9525">
              <a:noFill/>
              <a:miter lim="800000"/>
              <a:headEnd/>
              <a:tailEnd/>
            </a:ln>
          </p:spPr>
          <p:txBody>
            <a:bodyPr/>
            <a:lstStyle/>
            <a:p>
              <a:endParaRPr lang="ru-RU"/>
            </a:p>
          </p:txBody>
        </p:sp>
        <p:sp>
          <p:nvSpPr>
            <p:cNvPr id="37" name="Rectangle 112"/>
            <p:cNvSpPr>
              <a:spLocks noChangeArrowheads="1"/>
            </p:cNvSpPr>
            <p:nvPr/>
          </p:nvSpPr>
          <p:spPr bwMode="auto">
            <a:xfrm>
              <a:off x="4079" y="733"/>
              <a:ext cx="8" cy="55"/>
            </a:xfrm>
            <a:prstGeom prst="rect">
              <a:avLst/>
            </a:prstGeom>
            <a:solidFill>
              <a:srgbClr val="FF74FF"/>
            </a:solidFill>
            <a:ln w="9525">
              <a:noFill/>
              <a:miter lim="800000"/>
              <a:headEnd/>
              <a:tailEnd/>
            </a:ln>
          </p:spPr>
          <p:txBody>
            <a:bodyPr/>
            <a:lstStyle/>
            <a:p>
              <a:endParaRPr lang="ru-RU"/>
            </a:p>
          </p:txBody>
        </p:sp>
        <p:sp>
          <p:nvSpPr>
            <p:cNvPr id="38" name="Rectangle 113"/>
            <p:cNvSpPr>
              <a:spLocks noChangeArrowheads="1"/>
            </p:cNvSpPr>
            <p:nvPr/>
          </p:nvSpPr>
          <p:spPr bwMode="auto">
            <a:xfrm>
              <a:off x="4087" y="733"/>
              <a:ext cx="8" cy="55"/>
            </a:xfrm>
            <a:prstGeom prst="rect">
              <a:avLst/>
            </a:prstGeom>
            <a:solidFill>
              <a:srgbClr val="FF68FF"/>
            </a:solidFill>
            <a:ln w="9525">
              <a:noFill/>
              <a:miter lim="800000"/>
              <a:headEnd/>
              <a:tailEnd/>
            </a:ln>
          </p:spPr>
          <p:txBody>
            <a:bodyPr/>
            <a:lstStyle/>
            <a:p>
              <a:endParaRPr lang="ru-RU"/>
            </a:p>
          </p:txBody>
        </p:sp>
        <p:sp>
          <p:nvSpPr>
            <p:cNvPr id="39" name="Rectangle 114"/>
            <p:cNvSpPr>
              <a:spLocks noChangeArrowheads="1"/>
            </p:cNvSpPr>
            <p:nvPr/>
          </p:nvSpPr>
          <p:spPr bwMode="auto">
            <a:xfrm>
              <a:off x="4095" y="733"/>
              <a:ext cx="8" cy="55"/>
            </a:xfrm>
            <a:prstGeom prst="rect">
              <a:avLst/>
            </a:prstGeom>
            <a:solidFill>
              <a:srgbClr val="FF5BFF"/>
            </a:solidFill>
            <a:ln w="9525">
              <a:noFill/>
              <a:miter lim="800000"/>
              <a:headEnd/>
              <a:tailEnd/>
            </a:ln>
          </p:spPr>
          <p:txBody>
            <a:bodyPr/>
            <a:lstStyle/>
            <a:p>
              <a:endParaRPr lang="ru-RU"/>
            </a:p>
          </p:txBody>
        </p:sp>
        <p:sp>
          <p:nvSpPr>
            <p:cNvPr id="40" name="Rectangle 115"/>
            <p:cNvSpPr>
              <a:spLocks noChangeArrowheads="1"/>
            </p:cNvSpPr>
            <p:nvPr/>
          </p:nvSpPr>
          <p:spPr bwMode="auto">
            <a:xfrm>
              <a:off x="4103" y="733"/>
              <a:ext cx="8" cy="55"/>
            </a:xfrm>
            <a:prstGeom prst="rect">
              <a:avLst/>
            </a:prstGeom>
            <a:solidFill>
              <a:srgbClr val="FF4FFF"/>
            </a:solidFill>
            <a:ln w="9525">
              <a:noFill/>
              <a:miter lim="800000"/>
              <a:headEnd/>
              <a:tailEnd/>
            </a:ln>
          </p:spPr>
          <p:txBody>
            <a:bodyPr/>
            <a:lstStyle/>
            <a:p>
              <a:endParaRPr lang="ru-RU"/>
            </a:p>
          </p:txBody>
        </p:sp>
        <p:sp>
          <p:nvSpPr>
            <p:cNvPr id="41" name="Rectangle 116"/>
            <p:cNvSpPr>
              <a:spLocks noChangeArrowheads="1"/>
            </p:cNvSpPr>
            <p:nvPr/>
          </p:nvSpPr>
          <p:spPr bwMode="auto">
            <a:xfrm>
              <a:off x="4111" y="733"/>
              <a:ext cx="8" cy="55"/>
            </a:xfrm>
            <a:prstGeom prst="rect">
              <a:avLst/>
            </a:prstGeom>
            <a:solidFill>
              <a:srgbClr val="FF42FF"/>
            </a:solidFill>
            <a:ln w="9525">
              <a:noFill/>
              <a:miter lim="800000"/>
              <a:headEnd/>
              <a:tailEnd/>
            </a:ln>
          </p:spPr>
          <p:txBody>
            <a:bodyPr/>
            <a:lstStyle/>
            <a:p>
              <a:endParaRPr lang="ru-RU"/>
            </a:p>
          </p:txBody>
        </p:sp>
        <p:sp>
          <p:nvSpPr>
            <p:cNvPr id="42" name="Rectangle 117"/>
            <p:cNvSpPr>
              <a:spLocks noChangeArrowheads="1"/>
            </p:cNvSpPr>
            <p:nvPr/>
          </p:nvSpPr>
          <p:spPr bwMode="auto">
            <a:xfrm>
              <a:off x="4119" y="733"/>
              <a:ext cx="8" cy="55"/>
            </a:xfrm>
            <a:prstGeom prst="rect">
              <a:avLst/>
            </a:prstGeom>
            <a:solidFill>
              <a:srgbClr val="FF35FF"/>
            </a:solidFill>
            <a:ln w="9525">
              <a:noFill/>
              <a:miter lim="800000"/>
              <a:headEnd/>
              <a:tailEnd/>
            </a:ln>
          </p:spPr>
          <p:txBody>
            <a:bodyPr/>
            <a:lstStyle/>
            <a:p>
              <a:endParaRPr lang="ru-RU"/>
            </a:p>
          </p:txBody>
        </p:sp>
        <p:sp>
          <p:nvSpPr>
            <p:cNvPr id="43" name="Rectangle 118"/>
            <p:cNvSpPr>
              <a:spLocks noChangeArrowheads="1"/>
            </p:cNvSpPr>
            <p:nvPr/>
          </p:nvSpPr>
          <p:spPr bwMode="auto">
            <a:xfrm>
              <a:off x="4127" y="733"/>
              <a:ext cx="8" cy="55"/>
            </a:xfrm>
            <a:prstGeom prst="rect">
              <a:avLst/>
            </a:prstGeom>
            <a:solidFill>
              <a:srgbClr val="FF28FF"/>
            </a:solidFill>
            <a:ln w="9525">
              <a:noFill/>
              <a:miter lim="800000"/>
              <a:headEnd/>
              <a:tailEnd/>
            </a:ln>
          </p:spPr>
          <p:txBody>
            <a:bodyPr/>
            <a:lstStyle/>
            <a:p>
              <a:endParaRPr lang="ru-RU"/>
            </a:p>
          </p:txBody>
        </p:sp>
        <p:sp>
          <p:nvSpPr>
            <p:cNvPr id="44" name="Rectangle 119"/>
            <p:cNvSpPr>
              <a:spLocks noChangeArrowheads="1"/>
            </p:cNvSpPr>
            <p:nvPr/>
          </p:nvSpPr>
          <p:spPr bwMode="auto">
            <a:xfrm>
              <a:off x="3904" y="738"/>
              <a:ext cx="246" cy="55"/>
            </a:xfrm>
            <a:prstGeom prst="rect">
              <a:avLst/>
            </a:prstGeom>
            <a:noFill/>
            <a:ln w="0">
              <a:solidFill>
                <a:srgbClr val="000000"/>
              </a:solidFill>
              <a:miter lim="800000"/>
              <a:headEnd/>
              <a:tailEnd/>
            </a:ln>
          </p:spPr>
          <p:txBody>
            <a:bodyPr/>
            <a:lstStyle/>
            <a:p>
              <a:endParaRPr lang="ru-RU"/>
            </a:p>
          </p:txBody>
        </p:sp>
        <p:sp>
          <p:nvSpPr>
            <p:cNvPr id="45" name="Rectangle 120"/>
            <p:cNvSpPr>
              <a:spLocks noChangeArrowheads="1"/>
            </p:cNvSpPr>
            <p:nvPr/>
          </p:nvSpPr>
          <p:spPr bwMode="auto">
            <a:xfrm>
              <a:off x="4198" y="713"/>
              <a:ext cx="571" cy="69"/>
            </a:xfrm>
            <a:prstGeom prst="rect">
              <a:avLst/>
            </a:prstGeom>
            <a:noFill/>
            <a:ln w="9525">
              <a:noFill/>
              <a:miter lim="800000"/>
              <a:headEnd/>
              <a:tailEnd/>
            </a:ln>
          </p:spPr>
          <p:txBody>
            <a:bodyPr wrap="none" lIns="0" tIns="0" rIns="0" bIns="0">
              <a:spAutoFit/>
            </a:bodyPr>
            <a:lstStyle/>
            <a:p>
              <a:r>
                <a:rPr lang="ru-RU" sz="1200" b="1">
                  <a:solidFill>
                    <a:srgbClr val="FF00FF"/>
                  </a:solidFill>
                </a:rPr>
                <a:t>Пожары (тыс.)</a:t>
              </a:r>
              <a:endParaRPr lang="ru-RU" b="1">
                <a:latin typeface="Verdana" pitchFamily="34" charset="0"/>
              </a:endParaRPr>
            </a:p>
          </p:txBody>
        </p:sp>
        <p:sp>
          <p:nvSpPr>
            <p:cNvPr id="46" name="Line 121"/>
            <p:cNvSpPr>
              <a:spLocks noChangeShapeType="1"/>
            </p:cNvSpPr>
            <p:nvPr/>
          </p:nvSpPr>
          <p:spPr bwMode="auto">
            <a:xfrm>
              <a:off x="3904" y="888"/>
              <a:ext cx="254" cy="1"/>
            </a:xfrm>
            <a:prstGeom prst="line">
              <a:avLst/>
            </a:prstGeom>
            <a:noFill/>
            <a:ln w="38100">
              <a:solidFill>
                <a:srgbClr val="FF0000"/>
              </a:solidFill>
              <a:round/>
              <a:headEnd/>
              <a:tailEnd/>
            </a:ln>
          </p:spPr>
          <p:txBody>
            <a:bodyPr/>
            <a:lstStyle/>
            <a:p>
              <a:endParaRPr lang="ru-RU"/>
            </a:p>
          </p:txBody>
        </p:sp>
        <p:sp>
          <p:nvSpPr>
            <p:cNvPr id="47" name="Oval 122"/>
            <p:cNvSpPr>
              <a:spLocks noChangeArrowheads="1"/>
            </p:cNvSpPr>
            <p:nvPr/>
          </p:nvSpPr>
          <p:spPr bwMode="auto">
            <a:xfrm>
              <a:off x="3984" y="858"/>
              <a:ext cx="87" cy="55"/>
            </a:xfrm>
            <a:prstGeom prst="ellipse">
              <a:avLst/>
            </a:prstGeom>
            <a:solidFill>
              <a:srgbClr val="FFFF00"/>
            </a:solidFill>
            <a:ln w="12700">
              <a:solidFill>
                <a:srgbClr val="000000"/>
              </a:solidFill>
              <a:round/>
              <a:headEnd/>
              <a:tailEnd/>
            </a:ln>
          </p:spPr>
          <p:txBody>
            <a:bodyPr/>
            <a:lstStyle/>
            <a:p>
              <a:endParaRPr lang="ru-RU"/>
            </a:p>
          </p:txBody>
        </p:sp>
        <p:sp>
          <p:nvSpPr>
            <p:cNvPr id="48" name="Rectangle 123"/>
            <p:cNvSpPr>
              <a:spLocks noChangeArrowheads="1"/>
            </p:cNvSpPr>
            <p:nvPr/>
          </p:nvSpPr>
          <p:spPr bwMode="auto">
            <a:xfrm>
              <a:off x="4198" y="838"/>
              <a:ext cx="719" cy="69"/>
            </a:xfrm>
            <a:prstGeom prst="rect">
              <a:avLst/>
            </a:prstGeom>
            <a:noFill/>
            <a:ln w="9525">
              <a:noFill/>
              <a:miter lim="800000"/>
              <a:headEnd/>
              <a:tailEnd/>
            </a:ln>
          </p:spPr>
          <p:txBody>
            <a:bodyPr wrap="none" lIns="0" tIns="0" rIns="0" bIns="0">
              <a:spAutoFit/>
            </a:bodyPr>
            <a:lstStyle/>
            <a:p>
              <a:r>
                <a:rPr lang="ru-RU" sz="1200" b="1">
                  <a:solidFill>
                    <a:srgbClr val="FF0000"/>
                  </a:solidFill>
                </a:rPr>
                <a:t>Гибель (тыс. чел.)</a:t>
              </a:r>
              <a:endParaRPr lang="ru-RU" b="1">
                <a:latin typeface="Verdana" pitchFamily="34" charset="0"/>
              </a:endParaRPr>
            </a:p>
          </p:txBody>
        </p:sp>
      </p:grpSp>
      <p:sp>
        <p:nvSpPr>
          <p:cNvPr id="49" name="AutoShape 128"/>
          <p:cNvSpPr>
            <a:spLocks noChangeArrowheads="1"/>
          </p:cNvSpPr>
          <p:nvPr/>
        </p:nvSpPr>
        <p:spPr bwMode="auto">
          <a:xfrm rot="708146">
            <a:off x="1619250" y="4149725"/>
            <a:ext cx="788988" cy="377825"/>
          </a:xfrm>
          <a:prstGeom prst="rightArrow">
            <a:avLst>
              <a:gd name="adj1" fmla="val 50000"/>
              <a:gd name="adj2" fmla="val 52206"/>
            </a:avLst>
          </a:prstGeom>
          <a:solidFill>
            <a:srgbClr val="0000FF"/>
          </a:solidFill>
          <a:ln w="19050">
            <a:solidFill>
              <a:srgbClr val="000000"/>
            </a:solidFill>
            <a:miter lim="800000"/>
            <a:headEnd/>
            <a:tailEnd/>
          </a:ln>
        </p:spPr>
        <p:txBody>
          <a:bodyPr wrap="none" anchor="ctr"/>
          <a:lstStyle/>
          <a:p>
            <a:endParaRPr lang="ru-RU">
              <a:solidFill>
                <a:srgbClr val="000000"/>
              </a:solidFill>
            </a:endParaRPr>
          </a:p>
        </p:txBody>
      </p:sp>
      <p:sp>
        <p:nvSpPr>
          <p:cNvPr id="50" name="Text Box 129"/>
          <p:cNvSpPr txBox="1">
            <a:spLocks noChangeArrowheads="1"/>
          </p:cNvSpPr>
          <p:nvPr/>
        </p:nvSpPr>
        <p:spPr bwMode="auto">
          <a:xfrm>
            <a:off x="1728788" y="3868738"/>
            <a:ext cx="971550" cy="336550"/>
          </a:xfrm>
          <a:prstGeom prst="rect">
            <a:avLst/>
          </a:prstGeom>
          <a:noFill/>
          <a:ln w="9525">
            <a:noFill/>
            <a:miter lim="800000"/>
            <a:headEnd/>
            <a:tailEnd/>
          </a:ln>
        </p:spPr>
        <p:txBody>
          <a:bodyPr>
            <a:spAutoFit/>
          </a:bodyPr>
          <a:lstStyle/>
          <a:p>
            <a:pPr>
              <a:spcBef>
                <a:spcPct val="50000"/>
              </a:spcBef>
            </a:pPr>
            <a:r>
              <a:rPr lang="ru-RU" sz="1600" b="1">
                <a:solidFill>
                  <a:srgbClr val="000000"/>
                </a:solidFill>
              </a:rPr>
              <a:t>- 2,1%</a:t>
            </a:r>
          </a:p>
        </p:txBody>
      </p:sp>
      <p:sp>
        <p:nvSpPr>
          <p:cNvPr id="51" name="Text Box 130"/>
          <p:cNvSpPr txBox="1">
            <a:spLocks noChangeArrowheads="1"/>
          </p:cNvSpPr>
          <p:nvPr/>
        </p:nvSpPr>
        <p:spPr bwMode="auto">
          <a:xfrm>
            <a:off x="1763713" y="1954213"/>
            <a:ext cx="863600" cy="336550"/>
          </a:xfrm>
          <a:prstGeom prst="rect">
            <a:avLst/>
          </a:prstGeom>
          <a:noFill/>
          <a:ln w="9525">
            <a:noFill/>
            <a:miter lim="800000"/>
            <a:headEnd/>
            <a:tailEnd/>
          </a:ln>
        </p:spPr>
        <p:txBody>
          <a:bodyPr>
            <a:spAutoFit/>
          </a:bodyPr>
          <a:lstStyle/>
          <a:p>
            <a:pPr>
              <a:spcBef>
                <a:spcPct val="50000"/>
              </a:spcBef>
            </a:pPr>
            <a:r>
              <a:rPr lang="ru-RU" sz="1600" b="1">
                <a:solidFill>
                  <a:srgbClr val="CC3300"/>
                </a:solidFill>
              </a:rPr>
              <a:t>- </a:t>
            </a:r>
            <a:r>
              <a:rPr lang="ru-RU" sz="1600" b="1">
                <a:solidFill>
                  <a:srgbClr val="000000"/>
                </a:solidFill>
              </a:rPr>
              <a:t>1,4</a:t>
            </a:r>
            <a:r>
              <a:rPr lang="ru-RU" sz="1600" b="1">
                <a:solidFill>
                  <a:srgbClr val="CC3300"/>
                </a:solidFill>
              </a:rPr>
              <a:t>%</a:t>
            </a:r>
          </a:p>
        </p:txBody>
      </p:sp>
      <p:sp>
        <p:nvSpPr>
          <p:cNvPr id="52" name="AutoShape 131"/>
          <p:cNvSpPr>
            <a:spLocks noChangeArrowheads="1"/>
          </p:cNvSpPr>
          <p:nvPr/>
        </p:nvSpPr>
        <p:spPr bwMode="auto">
          <a:xfrm rot="850767">
            <a:off x="1619250" y="2393950"/>
            <a:ext cx="863600" cy="282575"/>
          </a:xfrm>
          <a:prstGeom prst="curvedDownArrow">
            <a:avLst>
              <a:gd name="adj1" fmla="val 61124"/>
              <a:gd name="adj2" fmla="val 122247"/>
              <a:gd name="adj3" fmla="val 33333"/>
            </a:avLst>
          </a:prstGeom>
          <a:solidFill>
            <a:srgbClr val="FF6600"/>
          </a:solidFill>
          <a:ln w="9525">
            <a:solidFill>
              <a:srgbClr val="000000"/>
            </a:solidFill>
            <a:miter lim="800000"/>
            <a:headEnd/>
            <a:tailEnd/>
          </a:ln>
        </p:spPr>
        <p:txBody>
          <a:bodyPr wrap="none" anchor="ctr"/>
          <a:lstStyle/>
          <a:p>
            <a:endParaRPr lang="ru-RU">
              <a:solidFill>
                <a:srgbClr val="000000"/>
              </a:solidFill>
            </a:endParaRPr>
          </a:p>
        </p:txBody>
      </p:sp>
      <p:sp>
        <p:nvSpPr>
          <p:cNvPr id="53" name="AutoShape 132"/>
          <p:cNvSpPr>
            <a:spLocks noChangeArrowheads="1"/>
          </p:cNvSpPr>
          <p:nvPr/>
        </p:nvSpPr>
        <p:spPr bwMode="auto">
          <a:xfrm rot="708146">
            <a:off x="2992438" y="4292600"/>
            <a:ext cx="787400" cy="377825"/>
          </a:xfrm>
          <a:prstGeom prst="rightArrow">
            <a:avLst>
              <a:gd name="adj1" fmla="val 50000"/>
              <a:gd name="adj2" fmla="val 52101"/>
            </a:avLst>
          </a:prstGeom>
          <a:solidFill>
            <a:srgbClr val="0000FF"/>
          </a:solidFill>
          <a:ln w="19050">
            <a:solidFill>
              <a:srgbClr val="000000"/>
            </a:solidFill>
            <a:miter lim="800000"/>
            <a:headEnd/>
            <a:tailEnd/>
          </a:ln>
        </p:spPr>
        <p:txBody>
          <a:bodyPr wrap="none" anchor="ctr"/>
          <a:lstStyle/>
          <a:p>
            <a:endParaRPr lang="ru-RU">
              <a:solidFill>
                <a:srgbClr val="000000"/>
              </a:solidFill>
            </a:endParaRPr>
          </a:p>
        </p:txBody>
      </p:sp>
      <p:sp>
        <p:nvSpPr>
          <p:cNvPr id="54" name="Text Box 133"/>
          <p:cNvSpPr txBox="1">
            <a:spLocks noChangeArrowheads="1"/>
          </p:cNvSpPr>
          <p:nvPr/>
        </p:nvSpPr>
        <p:spPr bwMode="auto">
          <a:xfrm>
            <a:off x="3059113" y="3949700"/>
            <a:ext cx="973137" cy="336550"/>
          </a:xfrm>
          <a:prstGeom prst="rect">
            <a:avLst/>
          </a:prstGeom>
          <a:noFill/>
          <a:ln w="9525">
            <a:noFill/>
            <a:miter lim="800000"/>
            <a:headEnd/>
            <a:tailEnd/>
          </a:ln>
        </p:spPr>
        <p:txBody>
          <a:bodyPr>
            <a:spAutoFit/>
          </a:bodyPr>
          <a:lstStyle/>
          <a:p>
            <a:pPr>
              <a:spcBef>
                <a:spcPct val="50000"/>
              </a:spcBef>
            </a:pPr>
            <a:r>
              <a:rPr lang="ru-RU" sz="1600" b="1">
                <a:solidFill>
                  <a:srgbClr val="000000"/>
                </a:solidFill>
              </a:rPr>
              <a:t>- 6,4%</a:t>
            </a:r>
          </a:p>
        </p:txBody>
      </p:sp>
      <p:sp>
        <p:nvSpPr>
          <p:cNvPr id="55" name="Text Box 134"/>
          <p:cNvSpPr txBox="1">
            <a:spLocks noChangeArrowheads="1"/>
          </p:cNvSpPr>
          <p:nvPr/>
        </p:nvSpPr>
        <p:spPr bwMode="auto">
          <a:xfrm>
            <a:off x="3059113" y="2228850"/>
            <a:ext cx="863600" cy="336550"/>
          </a:xfrm>
          <a:prstGeom prst="rect">
            <a:avLst/>
          </a:prstGeom>
          <a:noFill/>
          <a:ln w="9525">
            <a:noFill/>
            <a:miter lim="800000"/>
            <a:headEnd/>
            <a:tailEnd/>
          </a:ln>
        </p:spPr>
        <p:txBody>
          <a:bodyPr>
            <a:spAutoFit/>
          </a:bodyPr>
          <a:lstStyle/>
          <a:p>
            <a:pPr>
              <a:spcBef>
                <a:spcPct val="50000"/>
              </a:spcBef>
            </a:pPr>
            <a:r>
              <a:rPr lang="ru-RU" sz="1600" b="1">
                <a:solidFill>
                  <a:srgbClr val="000000"/>
                </a:solidFill>
              </a:rPr>
              <a:t>- 4,0%</a:t>
            </a:r>
          </a:p>
        </p:txBody>
      </p:sp>
      <p:sp>
        <p:nvSpPr>
          <p:cNvPr id="56" name="AutoShape 136"/>
          <p:cNvSpPr>
            <a:spLocks noChangeArrowheads="1"/>
          </p:cNvSpPr>
          <p:nvPr/>
        </p:nvSpPr>
        <p:spPr bwMode="auto">
          <a:xfrm rot="708146">
            <a:off x="4356100" y="4365625"/>
            <a:ext cx="787400" cy="377825"/>
          </a:xfrm>
          <a:prstGeom prst="rightArrow">
            <a:avLst>
              <a:gd name="adj1" fmla="val 50000"/>
              <a:gd name="adj2" fmla="val 52101"/>
            </a:avLst>
          </a:prstGeom>
          <a:solidFill>
            <a:srgbClr val="0000FF"/>
          </a:solidFill>
          <a:ln w="19050">
            <a:solidFill>
              <a:srgbClr val="000000"/>
            </a:solidFill>
            <a:miter lim="800000"/>
            <a:headEnd/>
            <a:tailEnd/>
          </a:ln>
        </p:spPr>
        <p:txBody>
          <a:bodyPr wrap="none" anchor="ctr"/>
          <a:lstStyle/>
          <a:p>
            <a:endParaRPr lang="ru-RU">
              <a:solidFill>
                <a:srgbClr val="000000"/>
              </a:solidFill>
            </a:endParaRPr>
          </a:p>
        </p:txBody>
      </p:sp>
      <p:sp>
        <p:nvSpPr>
          <p:cNvPr id="57" name="Text Box 137"/>
          <p:cNvSpPr txBox="1">
            <a:spLocks noChangeArrowheads="1"/>
          </p:cNvSpPr>
          <p:nvPr/>
        </p:nvSpPr>
        <p:spPr bwMode="auto">
          <a:xfrm>
            <a:off x="4356100" y="4076700"/>
            <a:ext cx="900113" cy="336550"/>
          </a:xfrm>
          <a:prstGeom prst="rect">
            <a:avLst/>
          </a:prstGeom>
          <a:noFill/>
          <a:ln w="9525">
            <a:noFill/>
            <a:miter lim="800000"/>
            <a:headEnd/>
            <a:tailEnd/>
          </a:ln>
        </p:spPr>
        <p:txBody>
          <a:bodyPr>
            <a:spAutoFit/>
          </a:bodyPr>
          <a:lstStyle/>
          <a:p>
            <a:pPr>
              <a:spcBef>
                <a:spcPct val="50000"/>
              </a:spcBef>
            </a:pPr>
            <a:r>
              <a:rPr lang="ru-RU" sz="1600" b="1">
                <a:solidFill>
                  <a:srgbClr val="000000"/>
                </a:solidFill>
              </a:rPr>
              <a:t>- 7,0%</a:t>
            </a:r>
          </a:p>
        </p:txBody>
      </p:sp>
      <p:sp>
        <p:nvSpPr>
          <p:cNvPr id="58" name="Text Box 138"/>
          <p:cNvSpPr txBox="1">
            <a:spLocks noChangeArrowheads="1"/>
          </p:cNvSpPr>
          <p:nvPr/>
        </p:nvSpPr>
        <p:spPr bwMode="auto">
          <a:xfrm>
            <a:off x="4427538" y="2371725"/>
            <a:ext cx="792162" cy="336550"/>
          </a:xfrm>
          <a:prstGeom prst="rect">
            <a:avLst/>
          </a:prstGeom>
          <a:noFill/>
          <a:ln w="9525">
            <a:noFill/>
            <a:miter lim="800000"/>
            <a:headEnd/>
            <a:tailEnd/>
          </a:ln>
        </p:spPr>
        <p:txBody>
          <a:bodyPr>
            <a:spAutoFit/>
          </a:bodyPr>
          <a:lstStyle/>
          <a:p>
            <a:pPr>
              <a:spcBef>
                <a:spcPct val="50000"/>
              </a:spcBef>
            </a:pPr>
            <a:r>
              <a:rPr lang="ru-RU" sz="1600" b="1">
                <a:solidFill>
                  <a:srgbClr val="000000"/>
                </a:solidFill>
              </a:rPr>
              <a:t>- 3,7%</a:t>
            </a:r>
          </a:p>
        </p:txBody>
      </p:sp>
      <p:sp>
        <p:nvSpPr>
          <p:cNvPr id="59" name="Rectangle 146"/>
          <p:cNvSpPr>
            <a:spLocks noChangeArrowheads="1"/>
          </p:cNvSpPr>
          <p:nvPr/>
        </p:nvSpPr>
        <p:spPr bwMode="auto">
          <a:xfrm>
            <a:off x="1116013" y="3055938"/>
            <a:ext cx="404812" cy="254000"/>
          </a:xfrm>
          <a:prstGeom prst="rect">
            <a:avLst/>
          </a:prstGeom>
          <a:solidFill>
            <a:schemeClr val="bg1"/>
          </a:solidFill>
          <a:ln w="9525">
            <a:solidFill>
              <a:srgbClr val="000000"/>
            </a:solidFill>
            <a:miter lim="800000"/>
            <a:headEnd/>
            <a:tailEnd/>
          </a:ln>
        </p:spPr>
        <p:txBody>
          <a:bodyPr wrap="none" lIns="0" tIns="0" rIns="0" bIns="0">
            <a:spAutoFit/>
          </a:bodyPr>
          <a:lstStyle/>
          <a:p>
            <a:r>
              <a:rPr lang="ru-RU" sz="1600" b="1"/>
              <a:t>18,8</a:t>
            </a:r>
            <a:endParaRPr lang="ru-RU" sz="1600">
              <a:latin typeface="Verdana" pitchFamily="34" charset="0"/>
            </a:endParaRPr>
          </a:p>
        </p:txBody>
      </p:sp>
      <p:sp>
        <p:nvSpPr>
          <p:cNvPr id="60" name="Rectangle 147"/>
          <p:cNvSpPr>
            <a:spLocks noChangeArrowheads="1"/>
          </p:cNvSpPr>
          <p:nvPr/>
        </p:nvSpPr>
        <p:spPr bwMode="auto">
          <a:xfrm>
            <a:off x="2484438" y="3117850"/>
            <a:ext cx="404812" cy="254000"/>
          </a:xfrm>
          <a:prstGeom prst="rect">
            <a:avLst/>
          </a:prstGeom>
          <a:solidFill>
            <a:schemeClr val="bg1"/>
          </a:solidFill>
          <a:ln w="9525">
            <a:solidFill>
              <a:srgbClr val="000000"/>
            </a:solidFill>
            <a:miter lim="800000"/>
            <a:headEnd/>
            <a:tailEnd/>
          </a:ln>
        </p:spPr>
        <p:txBody>
          <a:bodyPr wrap="none" lIns="0" tIns="0" rIns="0" bIns="0">
            <a:spAutoFit/>
          </a:bodyPr>
          <a:lstStyle/>
          <a:p>
            <a:r>
              <a:rPr lang="ru-RU" sz="1600" b="1"/>
              <a:t>18,4</a:t>
            </a:r>
            <a:endParaRPr lang="ru-RU" sz="1600">
              <a:latin typeface="Verdana" pitchFamily="34" charset="0"/>
            </a:endParaRPr>
          </a:p>
        </p:txBody>
      </p:sp>
      <p:sp>
        <p:nvSpPr>
          <p:cNvPr id="61" name="Rectangle 148"/>
          <p:cNvSpPr>
            <a:spLocks noChangeArrowheads="1"/>
          </p:cNvSpPr>
          <p:nvPr/>
        </p:nvSpPr>
        <p:spPr bwMode="auto">
          <a:xfrm>
            <a:off x="3851275" y="3294063"/>
            <a:ext cx="404813" cy="254000"/>
          </a:xfrm>
          <a:prstGeom prst="rect">
            <a:avLst/>
          </a:prstGeom>
          <a:solidFill>
            <a:schemeClr val="bg1"/>
          </a:solidFill>
          <a:ln w="9525">
            <a:solidFill>
              <a:srgbClr val="000000"/>
            </a:solidFill>
            <a:miter lim="800000"/>
            <a:headEnd/>
            <a:tailEnd/>
          </a:ln>
        </p:spPr>
        <p:txBody>
          <a:bodyPr wrap="none" lIns="0" tIns="0" rIns="0" bIns="0">
            <a:spAutoFit/>
          </a:bodyPr>
          <a:lstStyle/>
          <a:p>
            <a:r>
              <a:rPr lang="ru-RU" sz="1600" b="1"/>
              <a:t>17,2</a:t>
            </a:r>
            <a:endParaRPr lang="ru-RU" sz="1600">
              <a:latin typeface="Verdana" pitchFamily="34" charset="0"/>
            </a:endParaRPr>
          </a:p>
        </p:txBody>
      </p:sp>
      <p:sp>
        <p:nvSpPr>
          <p:cNvPr id="62" name="Rectangle 149"/>
          <p:cNvSpPr>
            <a:spLocks noChangeArrowheads="1"/>
          </p:cNvSpPr>
          <p:nvPr/>
        </p:nvSpPr>
        <p:spPr bwMode="auto">
          <a:xfrm>
            <a:off x="5219700" y="3406775"/>
            <a:ext cx="404813" cy="254000"/>
          </a:xfrm>
          <a:prstGeom prst="rect">
            <a:avLst/>
          </a:prstGeom>
          <a:solidFill>
            <a:schemeClr val="bg1"/>
          </a:solidFill>
          <a:ln w="9525">
            <a:solidFill>
              <a:srgbClr val="000000"/>
            </a:solidFill>
            <a:miter lim="800000"/>
            <a:headEnd/>
            <a:tailEnd/>
          </a:ln>
        </p:spPr>
        <p:txBody>
          <a:bodyPr wrap="none" lIns="0" tIns="0" rIns="0" bIns="0">
            <a:spAutoFit/>
          </a:bodyPr>
          <a:lstStyle/>
          <a:p>
            <a:r>
              <a:rPr lang="ru-RU" sz="1600" b="1"/>
              <a:t>16,0</a:t>
            </a:r>
            <a:endParaRPr lang="ru-RU" sz="1600">
              <a:latin typeface="Verdana" pitchFamily="34" charset="0"/>
            </a:endParaRPr>
          </a:p>
        </p:txBody>
      </p:sp>
      <p:sp>
        <p:nvSpPr>
          <p:cNvPr id="63" name="Rectangle 151"/>
          <p:cNvSpPr>
            <a:spLocks noChangeArrowheads="1"/>
          </p:cNvSpPr>
          <p:nvPr/>
        </p:nvSpPr>
        <p:spPr bwMode="auto">
          <a:xfrm>
            <a:off x="1116013" y="1685925"/>
            <a:ext cx="508000" cy="244475"/>
          </a:xfrm>
          <a:prstGeom prst="rect">
            <a:avLst/>
          </a:prstGeom>
          <a:noFill/>
          <a:ln w="9525">
            <a:noFill/>
            <a:miter lim="800000"/>
            <a:headEnd/>
            <a:tailEnd/>
          </a:ln>
        </p:spPr>
        <p:txBody>
          <a:bodyPr wrap="none" lIns="0" tIns="0" rIns="0" bIns="0">
            <a:spAutoFit/>
          </a:bodyPr>
          <a:lstStyle/>
          <a:p>
            <a:r>
              <a:rPr lang="ru-RU" sz="1600" b="1">
                <a:solidFill>
                  <a:srgbClr val="000000"/>
                </a:solidFill>
              </a:rPr>
              <a:t>233,2</a:t>
            </a:r>
            <a:endParaRPr lang="ru-RU" sz="1600">
              <a:solidFill>
                <a:srgbClr val="000000"/>
              </a:solidFill>
              <a:latin typeface="Verdana" pitchFamily="34" charset="0"/>
            </a:endParaRPr>
          </a:p>
        </p:txBody>
      </p:sp>
      <p:sp>
        <p:nvSpPr>
          <p:cNvPr id="64" name="Rectangle 152"/>
          <p:cNvSpPr>
            <a:spLocks noChangeArrowheads="1"/>
          </p:cNvSpPr>
          <p:nvPr/>
        </p:nvSpPr>
        <p:spPr bwMode="auto">
          <a:xfrm>
            <a:off x="2484438" y="1773238"/>
            <a:ext cx="508000" cy="244475"/>
          </a:xfrm>
          <a:prstGeom prst="rect">
            <a:avLst/>
          </a:prstGeom>
          <a:noFill/>
          <a:ln w="9525">
            <a:noFill/>
            <a:miter lim="800000"/>
            <a:headEnd/>
            <a:tailEnd/>
          </a:ln>
        </p:spPr>
        <p:txBody>
          <a:bodyPr wrap="none" lIns="0" tIns="0" rIns="0" bIns="0">
            <a:spAutoFit/>
          </a:bodyPr>
          <a:lstStyle/>
          <a:p>
            <a:r>
              <a:rPr lang="ru-RU" sz="1600" b="1">
                <a:solidFill>
                  <a:srgbClr val="000000"/>
                </a:solidFill>
              </a:rPr>
              <a:t>229,8</a:t>
            </a:r>
            <a:endParaRPr lang="ru-RU" sz="1600">
              <a:solidFill>
                <a:srgbClr val="000000"/>
              </a:solidFill>
              <a:latin typeface="Verdana" pitchFamily="34" charset="0"/>
            </a:endParaRPr>
          </a:p>
        </p:txBody>
      </p:sp>
      <p:sp>
        <p:nvSpPr>
          <p:cNvPr id="65" name="Rectangle 153"/>
          <p:cNvSpPr>
            <a:spLocks noChangeArrowheads="1"/>
          </p:cNvSpPr>
          <p:nvPr/>
        </p:nvSpPr>
        <p:spPr bwMode="auto">
          <a:xfrm>
            <a:off x="3851275" y="1916113"/>
            <a:ext cx="508000" cy="244475"/>
          </a:xfrm>
          <a:prstGeom prst="rect">
            <a:avLst/>
          </a:prstGeom>
          <a:noFill/>
          <a:ln w="9525">
            <a:noFill/>
            <a:miter lim="800000"/>
            <a:headEnd/>
            <a:tailEnd/>
          </a:ln>
        </p:spPr>
        <p:txBody>
          <a:bodyPr wrap="none" lIns="0" tIns="0" rIns="0" bIns="0">
            <a:spAutoFit/>
          </a:bodyPr>
          <a:lstStyle/>
          <a:p>
            <a:r>
              <a:rPr lang="ru-RU" sz="1600" b="1">
                <a:solidFill>
                  <a:srgbClr val="000000"/>
                </a:solidFill>
              </a:rPr>
              <a:t>220,5</a:t>
            </a:r>
            <a:endParaRPr lang="ru-RU" sz="1600">
              <a:solidFill>
                <a:srgbClr val="000000"/>
              </a:solidFill>
              <a:latin typeface="Verdana" pitchFamily="34" charset="0"/>
            </a:endParaRPr>
          </a:p>
        </p:txBody>
      </p:sp>
      <p:sp>
        <p:nvSpPr>
          <p:cNvPr id="66" name="Rectangle 154"/>
          <p:cNvSpPr>
            <a:spLocks noChangeArrowheads="1"/>
          </p:cNvSpPr>
          <p:nvPr/>
        </p:nvSpPr>
        <p:spPr bwMode="auto">
          <a:xfrm>
            <a:off x="5216525" y="2060575"/>
            <a:ext cx="508000" cy="244475"/>
          </a:xfrm>
          <a:prstGeom prst="rect">
            <a:avLst/>
          </a:prstGeom>
          <a:noFill/>
          <a:ln w="9525">
            <a:noFill/>
            <a:miter lim="800000"/>
            <a:headEnd/>
            <a:tailEnd/>
          </a:ln>
        </p:spPr>
        <p:txBody>
          <a:bodyPr wrap="none" lIns="0" tIns="0" rIns="0" bIns="0">
            <a:spAutoFit/>
          </a:bodyPr>
          <a:lstStyle/>
          <a:p>
            <a:r>
              <a:rPr lang="ru-RU" sz="1600" b="1">
                <a:solidFill>
                  <a:srgbClr val="000000"/>
                </a:solidFill>
              </a:rPr>
              <a:t>212,5</a:t>
            </a:r>
            <a:endParaRPr lang="ru-RU" sz="1600">
              <a:solidFill>
                <a:srgbClr val="000000"/>
              </a:solidFill>
              <a:latin typeface="Verdana" pitchFamily="34" charset="0"/>
            </a:endParaRPr>
          </a:p>
        </p:txBody>
      </p:sp>
      <p:sp>
        <p:nvSpPr>
          <p:cNvPr id="67" name="Rectangle 155"/>
          <p:cNvSpPr>
            <a:spLocks noChangeArrowheads="1"/>
          </p:cNvSpPr>
          <p:nvPr/>
        </p:nvSpPr>
        <p:spPr bwMode="auto">
          <a:xfrm>
            <a:off x="638175" y="1201738"/>
            <a:ext cx="6430963" cy="4243387"/>
          </a:xfrm>
          <a:prstGeom prst="rect">
            <a:avLst/>
          </a:prstGeom>
          <a:noFill/>
          <a:ln w="9525">
            <a:noFill/>
            <a:miter lim="800000"/>
            <a:headEnd/>
            <a:tailEnd/>
          </a:ln>
        </p:spPr>
        <p:txBody>
          <a:bodyPr/>
          <a:lstStyle/>
          <a:p>
            <a:endParaRPr lang="ru-RU"/>
          </a:p>
        </p:txBody>
      </p:sp>
      <p:sp>
        <p:nvSpPr>
          <p:cNvPr id="68" name="Rectangle 156"/>
          <p:cNvSpPr>
            <a:spLocks noChangeArrowheads="1"/>
          </p:cNvSpPr>
          <p:nvPr/>
        </p:nvSpPr>
        <p:spPr bwMode="auto">
          <a:xfrm>
            <a:off x="612775" y="1027113"/>
            <a:ext cx="7894638" cy="4857750"/>
          </a:xfrm>
          <a:prstGeom prst="rect">
            <a:avLst/>
          </a:prstGeom>
          <a:noFill/>
          <a:ln w="9525">
            <a:noFill/>
            <a:miter lim="800000"/>
            <a:headEnd/>
            <a:tailEnd/>
          </a:ln>
        </p:spPr>
        <p:txBody>
          <a:bodyPr/>
          <a:lstStyle/>
          <a:p>
            <a:endParaRPr lang="ru-RU"/>
          </a:p>
        </p:txBody>
      </p:sp>
      <p:sp>
        <p:nvSpPr>
          <p:cNvPr id="69" name="Line 161"/>
          <p:cNvSpPr>
            <a:spLocks noChangeShapeType="1"/>
          </p:cNvSpPr>
          <p:nvPr/>
        </p:nvSpPr>
        <p:spPr bwMode="auto">
          <a:xfrm>
            <a:off x="638175" y="1057275"/>
            <a:ext cx="1588" cy="4240213"/>
          </a:xfrm>
          <a:prstGeom prst="line">
            <a:avLst/>
          </a:prstGeom>
          <a:noFill/>
          <a:ln w="9525">
            <a:solidFill>
              <a:srgbClr val="000000"/>
            </a:solidFill>
            <a:round/>
            <a:headEnd/>
            <a:tailEnd/>
          </a:ln>
        </p:spPr>
        <p:txBody>
          <a:bodyPr/>
          <a:lstStyle/>
          <a:p>
            <a:endParaRPr lang="ru-RU"/>
          </a:p>
        </p:txBody>
      </p:sp>
      <p:sp>
        <p:nvSpPr>
          <p:cNvPr id="70" name="Line 162"/>
          <p:cNvSpPr>
            <a:spLocks noChangeShapeType="1"/>
          </p:cNvSpPr>
          <p:nvPr/>
        </p:nvSpPr>
        <p:spPr bwMode="auto">
          <a:xfrm>
            <a:off x="574675" y="5297488"/>
            <a:ext cx="63500" cy="1587"/>
          </a:xfrm>
          <a:prstGeom prst="line">
            <a:avLst/>
          </a:prstGeom>
          <a:noFill/>
          <a:ln w="9525">
            <a:solidFill>
              <a:srgbClr val="000000"/>
            </a:solidFill>
            <a:round/>
            <a:headEnd/>
            <a:tailEnd/>
          </a:ln>
        </p:spPr>
        <p:txBody>
          <a:bodyPr/>
          <a:lstStyle/>
          <a:p>
            <a:endParaRPr lang="ru-RU"/>
          </a:p>
        </p:txBody>
      </p:sp>
      <p:sp>
        <p:nvSpPr>
          <p:cNvPr id="71" name="Line 163"/>
          <p:cNvSpPr>
            <a:spLocks noChangeShapeType="1"/>
          </p:cNvSpPr>
          <p:nvPr/>
        </p:nvSpPr>
        <p:spPr bwMode="auto">
          <a:xfrm>
            <a:off x="574675" y="4592638"/>
            <a:ext cx="63500" cy="3175"/>
          </a:xfrm>
          <a:prstGeom prst="line">
            <a:avLst/>
          </a:prstGeom>
          <a:noFill/>
          <a:ln w="9525">
            <a:solidFill>
              <a:srgbClr val="000000"/>
            </a:solidFill>
            <a:round/>
            <a:headEnd/>
            <a:tailEnd/>
          </a:ln>
        </p:spPr>
        <p:txBody>
          <a:bodyPr/>
          <a:lstStyle/>
          <a:p>
            <a:endParaRPr lang="ru-RU"/>
          </a:p>
        </p:txBody>
      </p:sp>
      <p:sp>
        <p:nvSpPr>
          <p:cNvPr id="72" name="Line 164"/>
          <p:cNvSpPr>
            <a:spLocks noChangeShapeType="1"/>
          </p:cNvSpPr>
          <p:nvPr/>
        </p:nvSpPr>
        <p:spPr bwMode="auto">
          <a:xfrm>
            <a:off x="574675" y="3886200"/>
            <a:ext cx="63500" cy="3175"/>
          </a:xfrm>
          <a:prstGeom prst="line">
            <a:avLst/>
          </a:prstGeom>
          <a:noFill/>
          <a:ln w="9525">
            <a:solidFill>
              <a:srgbClr val="000000"/>
            </a:solidFill>
            <a:round/>
            <a:headEnd/>
            <a:tailEnd/>
          </a:ln>
        </p:spPr>
        <p:txBody>
          <a:bodyPr/>
          <a:lstStyle/>
          <a:p>
            <a:endParaRPr lang="ru-RU"/>
          </a:p>
        </p:txBody>
      </p:sp>
      <p:sp>
        <p:nvSpPr>
          <p:cNvPr id="73" name="Line 165"/>
          <p:cNvSpPr>
            <a:spLocks noChangeShapeType="1"/>
          </p:cNvSpPr>
          <p:nvPr/>
        </p:nvSpPr>
        <p:spPr bwMode="auto">
          <a:xfrm>
            <a:off x="574675" y="3176588"/>
            <a:ext cx="63500" cy="3175"/>
          </a:xfrm>
          <a:prstGeom prst="line">
            <a:avLst/>
          </a:prstGeom>
          <a:noFill/>
          <a:ln w="9525">
            <a:solidFill>
              <a:srgbClr val="000000"/>
            </a:solidFill>
            <a:round/>
            <a:headEnd/>
            <a:tailEnd/>
          </a:ln>
        </p:spPr>
        <p:txBody>
          <a:bodyPr/>
          <a:lstStyle/>
          <a:p>
            <a:endParaRPr lang="ru-RU"/>
          </a:p>
        </p:txBody>
      </p:sp>
      <p:sp>
        <p:nvSpPr>
          <p:cNvPr id="74" name="Line 166"/>
          <p:cNvSpPr>
            <a:spLocks noChangeShapeType="1"/>
          </p:cNvSpPr>
          <p:nvPr/>
        </p:nvSpPr>
        <p:spPr bwMode="auto">
          <a:xfrm>
            <a:off x="574675" y="2470150"/>
            <a:ext cx="63500" cy="3175"/>
          </a:xfrm>
          <a:prstGeom prst="line">
            <a:avLst/>
          </a:prstGeom>
          <a:noFill/>
          <a:ln w="9525">
            <a:solidFill>
              <a:srgbClr val="000000"/>
            </a:solidFill>
            <a:round/>
            <a:headEnd/>
            <a:tailEnd/>
          </a:ln>
        </p:spPr>
        <p:txBody>
          <a:bodyPr/>
          <a:lstStyle/>
          <a:p>
            <a:endParaRPr lang="ru-RU"/>
          </a:p>
        </p:txBody>
      </p:sp>
      <p:sp>
        <p:nvSpPr>
          <p:cNvPr id="75" name="Line 167"/>
          <p:cNvSpPr>
            <a:spLocks noChangeShapeType="1"/>
          </p:cNvSpPr>
          <p:nvPr/>
        </p:nvSpPr>
        <p:spPr bwMode="auto">
          <a:xfrm>
            <a:off x="574675" y="1765300"/>
            <a:ext cx="63500" cy="3175"/>
          </a:xfrm>
          <a:prstGeom prst="line">
            <a:avLst/>
          </a:prstGeom>
          <a:noFill/>
          <a:ln w="9525">
            <a:solidFill>
              <a:srgbClr val="000000"/>
            </a:solidFill>
            <a:round/>
            <a:headEnd/>
            <a:tailEnd/>
          </a:ln>
        </p:spPr>
        <p:txBody>
          <a:bodyPr/>
          <a:lstStyle/>
          <a:p>
            <a:endParaRPr lang="ru-RU"/>
          </a:p>
        </p:txBody>
      </p:sp>
      <p:sp>
        <p:nvSpPr>
          <p:cNvPr id="76" name="Line 168"/>
          <p:cNvSpPr>
            <a:spLocks noChangeShapeType="1"/>
          </p:cNvSpPr>
          <p:nvPr/>
        </p:nvSpPr>
        <p:spPr bwMode="auto">
          <a:xfrm>
            <a:off x="574675" y="1057275"/>
            <a:ext cx="63500" cy="1588"/>
          </a:xfrm>
          <a:prstGeom prst="line">
            <a:avLst/>
          </a:prstGeom>
          <a:noFill/>
          <a:ln w="9525">
            <a:solidFill>
              <a:srgbClr val="000000"/>
            </a:solidFill>
            <a:round/>
            <a:headEnd/>
            <a:tailEnd/>
          </a:ln>
        </p:spPr>
        <p:txBody>
          <a:bodyPr/>
          <a:lstStyle/>
          <a:p>
            <a:endParaRPr lang="ru-RU"/>
          </a:p>
        </p:txBody>
      </p:sp>
      <p:sp>
        <p:nvSpPr>
          <p:cNvPr id="77" name="Line 169"/>
          <p:cNvSpPr>
            <a:spLocks noChangeShapeType="1"/>
          </p:cNvSpPr>
          <p:nvPr/>
        </p:nvSpPr>
        <p:spPr bwMode="auto">
          <a:xfrm flipV="1">
            <a:off x="638175" y="5297488"/>
            <a:ext cx="1588" cy="76200"/>
          </a:xfrm>
          <a:prstGeom prst="line">
            <a:avLst/>
          </a:prstGeom>
          <a:noFill/>
          <a:ln w="9525">
            <a:solidFill>
              <a:srgbClr val="000000"/>
            </a:solidFill>
            <a:round/>
            <a:headEnd/>
            <a:tailEnd/>
          </a:ln>
        </p:spPr>
        <p:txBody>
          <a:bodyPr/>
          <a:lstStyle/>
          <a:p>
            <a:endParaRPr lang="ru-RU"/>
          </a:p>
        </p:txBody>
      </p:sp>
      <p:sp>
        <p:nvSpPr>
          <p:cNvPr id="78" name="Line 172"/>
          <p:cNvSpPr>
            <a:spLocks noChangeShapeType="1"/>
          </p:cNvSpPr>
          <p:nvPr/>
        </p:nvSpPr>
        <p:spPr bwMode="auto">
          <a:xfrm flipV="1">
            <a:off x="2124075" y="5297488"/>
            <a:ext cx="1588" cy="76200"/>
          </a:xfrm>
          <a:prstGeom prst="line">
            <a:avLst/>
          </a:prstGeom>
          <a:noFill/>
          <a:ln w="9525">
            <a:solidFill>
              <a:srgbClr val="000000"/>
            </a:solidFill>
            <a:round/>
            <a:headEnd/>
            <a:tailEnd/>
          </a:ln>
        </p:spPr>
        <p:txBody>
          <a:bodyPr/>
          <a:lstStyle/>
          <a:p>
            <a:endParaRPr lang="ru-RU"/>
          </a:p>
        </p:txBody>
      </p:sp>
      <p:sp>
        <p:nvSpPr>
          <p:cNvPr id="79" name="Line 173"/>
          <p:cNvSpPr>
            <a:spLocks noChangeShapeType="1"/>
          </p:cNvSpPr>
          <p:nvPr/>
        </p:nvSpPr>
        <p:spPr bwMode="auto">
          <a:xfrm flipV="1">
            <a:off x="3348038" y="5297488"/>
            <a:ext cx="1587" cy="76200"/>
          </a:xfrm>
          <a:prstGeom prst="line">
            <a:avLst/>
          </a:prstGeom>
          <a:noFill/>
          <a:ln w="9525">
            <a:solidFill>
              <a:srgbClr val="000000"/>
            </a:solidFill>
            <a:round/>
            <a:headEnd/>
            <a:tailEnd/>
          </a:ln>
        </p:spPr>
        <p:txBody>
          <a:bodyPr/>
          <a:lstStyle/>
          <a:p>
            <a:endParaRPr lang="ru-RU"/>
          </a:p>
        </p:txBody>
      </p:sp>
      <p:sp>
        <p:nvSpPr>
          <p:cNvPr id="80" name="Line 174"/>
          <p:cNvSpPr>
            <a:spLocks noChangeShapeType="1"/>
          </p:cNvSpPr>
          <p:nvPr/>
        </p:nvSpPr>
        <p:spPr bwMode="auto">
          <a:xfrm flipV="1">
            <a:off x="4716463" y="5297488"/>
            <a:ext cx="1587" cy="76200"/>
          </a:xfrm>
          <a:prstGeom prst="line">
            <a:avLst/>
          </a:prstGeom>
          <a:noFill/>
          <a:ln w="9525">
            <a:solidFill>
              <a:srgbClr val="000000"/>
            </a:solidFill>
            <a:round/>
            <a:headEnd/>
            <a:tailEnd/>
          </a:ln>
        </p:spPr>
        <p:txBody>
          <a:bodyPr/>
          <a:lstStyle/>
          <a:p>
            <a:endParaRPr lang="ru-RU"/>
          </a:p>
        </p:txBody>
      </p:sp>
      <p:sp>
        <p:nvSpPr>
          <p:cNvPr id="81" name="Line 175"/>
          <p:cNvSpPr>
            <a:spLocks noChangeShapeType="1"/>
          </p:cNvSpPr>
          <p:nvPr/>
        </p:nvSpPr>
        <p:spPr bwMode="auto">
          <a:xfrm flipV="1">
            <a:off x="6084888" y="5297488"/>
            <a:ext cx="1587" cy="76200"/>
          </a:xfrm>
          <a:prstGeom prst="line">
            <a:avLst/>
          </a:prstGeom>
          <a:noFill/>
          <a:ln w="9525">
            <a:solidFill>
              <a:srgbClr val="000000"/>
            </a:solidFill>
            <a:round/>
            <a:headEnd/>
            <a:tailEnd/>
          </a:ln>
        </p:spPr>
        <p:txBody>
          <a:bodyPr/>
          <a:lstStyle/>
          <a:p>
            <a:endParaRPr lang="ru-RU"/>
          </a:p>
        </p:txBody>
      </p:sp>
      <p:sp>
        <p:nvSpPr>
          <p:cNvPr id="82" name="Line 176"/>
          <p:cNvSpPr>
            <a:spLocks noChangeShapeType="1"/>
          </p:cNvSpPr>
          <p:nvPr/>
        </p:nvSpPr>
        <p:spPr bwMode="auto">
          <a:xfrm flipV="1">
            <a:off x="7450138" y="5297488"/>
            <a:ext cx="1587" cy="76200"/>
          </a:xfrm>
          <a:prstGeom prst="line">
            <a:avLst/>
          </a:prstGeom>
          <a:noFill/>
          <a:ln w="9525">
            <a:solidFill>
              <a:srgbClr val="000000"/>
            </a:solidFill>
            <a:round/>
            <a:headEnd/>
            <a:tailEnd/>
          </a:ln>
        </p:spPr>
        <p:txBody>
          <a:bodyPr/>
          <a:lstStyle/>
          <a:p>
            <a:endParaRPr lang="ru-RU"/>
          </a:p>
        </p:txBody>
      </p:sp>
      <p:sp>
        <p:nvSpPr>
          <p:cNvPr id="83" name="Rectangle 177"/>
          <p:cNvSpPr>
            <a:spLocks noChangeArrowheads="1"/>
          </p:cNvSpPr>
          <p:nvPr/>
        </p:nvSpPr>
        <p:spPr bwMode="auto">
          <a:xfrm>
            <a:off x="357188" y="5148263"/>
            <a:ext cx="84137" cy="182562"/>
          </a:xfrm>
          <a:prstGeom prst="rect">
            <a:avLst/>
          </a:prstGeom>
          <a:noFill/>
          <a:ln w="9525">
            <a:noFill/>
            <a:miter lim="800000"/>
            <a:headEnd/>
            <a:tailEnd/>
          </a:ln>
        </p:spPr>
        <p:txBody>
          <a:bodyPr wrap="none" lIns="0" tIns="0" rIns="0" bIns="0">
            <a:spAutoFit/>
          </a:bodyPr>
          <a:lstStyle/>
          <a:p>
            <a:r>
              <a:rPr lang="ru-RU" sz="1200" b="1">
                <a:solidFill>
                  <a:srgbClr val="000000"/>
                </a:solidFill>
              </a:rPr>
              <a:t>0</a:t>
            </a:r>
            <a:endParaRPr lang="ru-RU"/>
          </a:p>
        </p:txBody>
      </p:sp>
      <p:sp>
        <p:nvSpPr>
          <p:cNvPr id="84" name="Rectangle 178"/>
          <p:cNvSpPr>
            <a:spLocks noChangeArrowheads="1"/>
          </p:cNvSpPr>
          <p:nvPr/>
        </p:nvSpPr>
        <p:spPr bwMode="auto">
          <a:xfrm>
            <a:off x="231775" y="4445000"/>
            <a:ext cx="168275" cy="182563"/>
          </a:xfrm>
          <a:prstGeom prst="rect">
            <a:avLst/>
          </a:prstGeom>
          <a:noFill/>
          <a:ln w="9525">
            <a:noFill/>
            <a:miter lim="800000"/>
            <a:headEnd/>
            <a:tailEnd/>
          </a:ln>
        </p:spPr>
        <p:txBody>
          <a:bodyPr wrap="none" lIns="0" tIns="0" rIns="0" bIns="0">
            <a:spAutoFit/>
          </a:bodyPr>
          <a:lstStyle/>
          <a:p>
            <a:r>
              <a:rPr lang="ru-RU" sz="1200" b="1">
                <a:solidFill>
                  <a:srgbClr val="000000"/>
                </a:solidFill>
              </a:rPr>
              <a:t>50</a:t>
            </a:r>
            <a:endParaRPr lang="ru-RU"/>
          </a:p>
        </p:txBody>
      </p:sp>
      <p:sp>
        <p:nvSpPr>
          <p:cNvPr id="85" name="Rectangle 179"/>
          <p:cNvSpPr>
            <a:spLocks noChangeArrowheads="1"/>
          </p:cNvSpPr>
          <p:nvPr/>
        </p:nvSpPr>
        <p:spPr bwMode="auto">
          <a:xfrm>
            <a:off x="107950" y="3736975"/>
            <a:ext cx="252413" cy="184150"/>
          </a:xfrm>
          <a:prstGeom prst="rect">
            <a:avLst/>
          </a:prstGeom>
          <a:noFill/>
          <a:ln w="9525">
            <a:noFill/>
            <a:miter lim="800000"/>
            <a:headEnd/>
            <a:tailEnd/>
          </a:ln>
        </p:spPr>
        <p:txBody>
          <a:bodyPr wrap="none" lIns="0" tIns="0" rIns="0" bIns="0">
            <a:spAutoFit/>
          </a:bodyPr>
          <a:lstStyle/>
          <a:p>
            <a:r>
              <a:rPr lang="ru-RU" sz="1200" b="1">
                <a:solidFill>
                  <a:srgbClr val="000000"/>
                </a:solidFill>
              </a:rPr>
              <a:t>100</a:t>
            </a:r>
            <a:endParaRPr lang="ru-RU"/>
          </a:p>
        </p:txBody>
      </p:sp>
      <p:sp>
        <p:nvSpPr>
          <p:cNvPr id="86" name="Rectangle 180"/>
          <p:cNvSpPr>
            <a:spLocks noChangeArrowheads="1"/>
          </p:cNvSpPr>
          <p:nvPr/>
        </p:nvSpPr>
        <p:spPr bwMode="auto">
          <a:xfrm>
            <a:off x="107950" y="3028950"/>
            <a:ext cx="252413" cy="182563"/>
          </a:xfrm>
          <a:prstGeom prst="rect">
            <a:avLst/>
          </a:prstGeom>
          <a:noFill/>
          <a:ln w="9525">
            <a:noFill/>
            <a:miter lim="800000"/>
            <a:headEnd/>
            <a:tailEnd/>
          </a:ln>
        </p:spPr>
        <p:txBody>
          <a:bodyPr wrap="none" lIns="0" tIns="0" rIns="0" bIns="0">
            <a:spAutoFit/>
          </a:bodyPr>
          <a:lstStyle/>
          <a:p>
            <a:r>
              <a:rPr lang="ru-RU" sz="1200" b="1">
                <a:solidFill>
                  <a:srgbClr val="000000"/>
                </a:solidFill>
              </a:rPr>
              <a:t>150</a:t>
            </a:r>
            <a:endParaRPr lang="ru-RU"/>
          </a:p>
        </p:txBody>
      </p:sp>
      <p:sp>
        <p:nvSpPr>
          <p:cNvPr id="87" name="Rectangle 181"/>
          <p:cNvSpPr>
            <a:spLocks noChangeArrowheads="1"/>
          </p:cNvSpPr>
          <p:nvPr/>
        </p:nvSpPr>
        <p:spPr bwMode="auto">
          <a:xfrm>
            <a:off x="107950" y="2320925"/>
            <a:ext cx="252413" cy="184150"/>
          </a:xfrm>
          <a:prstGeom prst="rect">
            <a:avLst/>
          </a:prstGeom>
          <a:noFill/>
          <a:ln w="9525">
            <a:noFill/>
            <a:miter lim="800000"/>
            <a:headEnd/>
            <a:tailEnd/>
          </a:ln>
        </p:spPr>
        <p:txBody>
          <a:bodyPr wrap="none" lIns="0" tIns="0" rIns="0" bIns="0">
            <a:spAutoFit/>
          </a:bodyPr>
          <a:lstStyle/>
          <a:p>
            <a:r>
              <a:rPr lang="ru-RU" sz="1200" b="1">
                <a:solidFill>
                  <a:srgbClr val="000000"/>
                </a:solidFill>
              </a:rPr>
              <a:t>200</a:t>
            </a:r>
            <a:endParaRPr lang="ru-RU"/>
          </a:p>
        </p:txBody>
      </p:sp>
      <p:sp>
        <p:nvSpPr>
          <p:cNvPr id="88" name="Rectangle 182"/>
          <p:cNvSpPr>
            <a:spLocks noChangeArrowheads="1"/>
          </p:cNvSpPr>
          <p:nvPr/>
        </p:nvSpPr>
        <p:spPr bwMode="auto">
          <a:xfrm>
            <a:off x="107950" y="1614488"/>
            <a:ext cx="252413" cy="182562"/>
          </a:xfrm>
          <a:prstGeom prst="rect">
            <a:avLst/>
          </a:prstGeom>
          <a:noFill/>
          <a:ln w="9525">
            <a:noFill/>
            <a:miter lim="800000"/>
            <a:headEnd/>
            <a:tailEnd/>
          </a:ln>
        </p:spPr>
        <p:txBody>
          <a:bodyPr wrap="none" lIns="0" tIns="0" rIns="0" bIns="0">
            <a:spAutoFit/>
          </a:bodyPr>
          <a:lstStyle/>
          <a:p>
            <a:r>
              <a:rPr lang="ru-RU" sz="1200" b="1">
                <a:solidFill>
                  <a:srgbClr val="000000"/>
                </a:solidFill>
              </a:rPr>
              <a:t>250</a:t>
            </a:r>
            <a:endParaRPr lang="ru-RU"/>
          </a:p>
        </p:txBody>
      </p:sp>
      <p:sp>
        <p:nvSpPr>
          <p:cNvPr id="89" name="Rectangle 183"/>
          <p:cNvSpPr>
            <a:spLocks noChangeArrowheads="1"/>
          </p:cNvSpPr>
          <p:nvPr/>
        </p:nvSpPr>
        <p:spPr bwMode="auto">
          <a:xfrm>
            <a:off x="107950" y="908050"/>
            <a:ext cx="252413" cy="182563"/>
          </a:xfrm>
          <a:prstGeom prst="rect">
            <a:avLst/>
          </a:prstGeom>
          <a:noFill/>
          <a:ln w="9525">
            <a:noFill/>
            <a:miter lim="800000"/>
            <a:headEnd/>
            <a:tailEnd/>
          </a:ln>
        </p:spPr>
        <p:txBody>
          <a:bodyPr wrap="none" lIns="0" tIns="0" rIns="0" bIns="0">
            <a:spAutoFit/>
          </a:bodyPr>
          <a:lstStyle/>
          <a:p>
            <a:r>
              <a:rPr lang="ru-RU" sz="1200" b="1">
                <a:solidFill>
                  <a:srgbClr val="000000"/>
                </a:solidFill>
              </a:rPr>
              <a:t>300</a:t>
            </a:r>
            <a:endParaRPr lang="ru-RU"/>
          </a:p>
        </p:txBody>
      </p:sp>
      <p:sp>
        <p:nvSpPr>
          <p:cNvPr id="90" name="Rectangle 186"/>
          <p:cNvSpPr>
            <a:spLocks noChangeArrowheads="1"/>
          </p:cNvSpPr>
          <p:nvPr/>
        </p:nvSpPr>
        <p:spPr bwMode="auto">
          <a:xfrm>
            <a:off x="971550" y="5521325"/>
            <a:ext cx="649288" cy="244475"/>
          </a:xfrm>
          <a:prstGeom prst="rect">
            <a:avLst/>
          </a:prstGeom>
          <a:noFill/>
          <a:ln w="9525">
            <a:noFill/>
            <a:miter lim="800000"/>
            <a:headEnd/>
            <a:tailEnd/>
          </a:ln>
        </p:spPr>
        <p:txBody>
          <a:bodyPr wrap="none" lIns="0" tIns="0" rIns="0" bIns="0">
            <a:spAutoFit/>
          </a:bodyPr>
          <a:lstStyle/>
          <a:p>
            <a:r>
              <a:rPr lang="ru-RU" sz="1600" b="1">
                <a:solidFill>
                  <a:srgbClr val="000000"/>
                </a:solidFill>
              </a:rPr>
              <a:t>2004 г.</a:t>
            </a:r>
            <a:endParaRPr lang="ru-RU" sz="1600"/>
          </a:p>
        </p:txBody>
      </p:sp>
      <p:sp>
        <p:nvSpPr>
          <p:cNvPr id="91" name="Rectangle 187"/>
          <p:cNvSpPr>
            <a:spLocks noChangeArrowheads="1"/>
          </p:cNvSpPr>
          <p:nvPr/>
        </p:nvSpPr>
        <p:spPr bwMode="auto">
          <a:xfrm>
            <a:off x="2411413" y="5521325"/>
            <a:ext cx="649287" cy="244475"/>
          </a:xfrm>
          <a:prstGeom prst="rect">
            <a:avLst/>
          </a:prstGeom>
          <a:noFill/>
          <a:ln w="9525">
            <a:noFill/>
            <a:miter lim="800000"/>
            <a:headEnd/>
            <a:tailEnd/>
          </a:ln>
        </p:spPr>
        <p:txBody>
          <a:bodyPr wrap="none" lIns="0" tIns="0" rIns="0" bIns="0">
            <a:spAutoFit/>
          </a:bodyPr>
          <a:lstStyle/>
          <a:p>
            <a:r>
              <a:rPr lang="ru-RU" sz="1600" b="1">
                <a:solidFill>
                  <a:srgbClr val="000000"/>
                </a:solidFill>
              </a:rPr>
              <a:t>2005 г.</a:t>
            </a:r>
            <a:endParaRPr lang="ru-RU" sz="1600"/>
          </a:p>
        </p:txBody>
      </p:sp>
      <p:sp>
        <p:nvSpPr>
          <p:cNvPr id="92" name="Rectangle 188"/>
          <p:cNvSpPr>
            <a:spLocks noChangeArrowheads="1"/>
          </p:cNvSpPr>
          <p:nvPr/>
        </p:nvSpPr>
        <p:spPr bwMode="auto">
          <a:xfrm>
            <a:off x="3779838" y="5521325"/>
            <a:ext cx="649287" cy="244475"/>
          </a:xfrm>
          <a:prstGeom prst="rect">
            <a:avLst/>
          </a:prstGeom>
          <a:noFill/>
          <a:ln w="9525">
            <a:noFill/>
            <a:miter lim="800000"/>
            <a:headEnd/>
            <a:tailEnd/>
          </a:ln>
        </p:spPr>
        <p:txBody>
          <a:bodyPr wrap="none" lIns="0" tIns="0" rIns="0" bIns="0">
            <a:spAutoFit/>
          </a:bodyPr>
          <a:lstStyle/>
          <a:p>
            <a:r>
              <a:rPr lang="ru-RU" sz="1600" b="1">
                <a:solidFill>
                  <a:srgbClr val="000000"/>
                </a:solidFill>
              </a:rPr>
              <a:t>2006 г.</a:t>
            </a:r>
            <a:endParaRPr lang="ru-RU" sz="1600"/>
          </a:p>
        </p:txBody>
      </p:sp>
      <p:sp>
        <p:nvSpPr>
          <p:cNvPr id="93" name="Rectangle 189"/>
          <p:cNvSpPr>
            <a:spLocks noChangeArrowheads="1"/>
          </p:cNvSpPr>
          <p:nvPr/>
        </p:nvSpPr>
        <p:spPr bwMode="auto">
          <a:xfrm>
            <a:off x="5148263" y="5521325"/>
            <a:ext cx="649287" cy="244475"/>
          </a:xfrm>
          <a:prstGeom prst="rect">
            <a:avLst/>
          </a:prstGeom>
          <a:noFill/>
          <a:ln w="9525">
            <a:noFill/>
            <a:miter lim="800000"/>
            <a:headEnd/>
            <a:tailEnd/>
          </a:ln>
        </p:spPr>
        <p:txBody>
          <a:bodyPr wrap="none" lIns="0" tIns="0" rIns="0" bIns="0">
            <a:spAutoFit/>
          </a:bodyPr>
          <a:lstStyle/>
          <a:p>
            <a:r>
              <a:rPr lang="ru-RU" sz="1600" b="1">
                <a:solidFill>
                  <a:srgbClr val="000000"/>
                </a:solidFill>
              </a:rPr>
              <a:t>2007 г.</a:t>
            </a:r>
            <a:endParaRPr lang="ru-RU" sz="1600"/>
          </a:p>
        </p:txBody>
      </p:sp>
      <p:sp>
        <p:nvSpPr>
          <p:cNvPr id="94" name="Rectangle 190"/>
          <p:cNvSpPr>
            <a:spLocks noChangeArrowheads="1"/>
          </p:cNvSpPr>
          <p:nvPr/>
        </p:nvSpPr>
        <p:spPr bwMode="auto">
          <a:xfrm>
            <a:off x="7885113" y="5478463"/>
            <a:ext cx="592137" cy="244475"/>
          </a:xfrm>
          <a:prstGeom prst="rect">
            <a:avLst/>
          </a:prstGeom>
          <a:noFill/>
          <a:ln w="9525">
            <a:noFill/>
            <a:miter lim="800000"/>
            <a:headEnd/>
            <a:tailEnd/>
          </a:ln>
        </p:spPr>
        <p:txBody>
          <a:bodyPr wrap="none" lIns="0" tIns="0" rIns="0" bIns="0">
            <a:spAutoFit/>
          </a:bodyPr>
          <a:lstStyle/>
          <a:p>
            <a:r>
              <a:rPr lang="ru-RU" sz="1600" b="1">
                <a:solidFill>
                  <a:srgbClr val="000000"/>
                </a:solidFill>
              </a:rPr>
              <a:t>2009г.</a:t>
            </a:r>
            <a:endParaRPr lang="ru-RU" sz="1600"/>
          </a:p>
        </p:txBody>
      </p:sp>
      <p:sp>
        <p:nvSpPr>
          <p:cNvPr id="95" name="Rectangle 193"/>
          <p:cNvSpPr>
            <a:spLocks noChangeArrowheads="1"/>
          </p:cNvSpPr>
          <p:nvPr/>
        </p:nvSpPr>
        <p:spPr bwMode="auto">
          <a:xfrm>
            <a:off x="7956550" y="2887663"/>
            <a:ext cx="431800" cy="2413000"/>
          </a:xfrm>
          <a:prstGeom prst="rect">
            <a:avLst/>
          </a:prstGeom>
          <a:gradFill rotWithShape="1">
            <a:gsLst>
              <a:gs pos="0">
                <a:srgbClr val="FF33CC"/>
              </a:gs>
              <a:gs pos="100000">
                <a:schemeClr val="tx1"/>
              </a:gs>
            </a:gsLst>
            <a:lin ang="0" scaled="1"/>
          </a:gradFill>
          <a:ln w="9525" algn="ctr">
            <a:solidFill>
              <a:srgbClr val="000000"/>
            </a:solidFill>
            <a:miter lim="800000"/>
            <a:headEnd/>
            <a:tailEnd/>
          </a:ln>
        </p:spPr>
        <p:txBody>
          <a:bodyPr wrap="none" anchor="ctr"/>
          <a:lstStyle/>
          <a:p>
            <a:endParaRPr lang="ru-RU"/>
          </a:p>
        </p:txBody>
      </p:sp>
      <p:sp>
        <p:nvSpPr>
          <p:cNvPr id="96" name="AutoShape 203"/>
          <p:cNvSpPr>
            <a:spLocks noChangeArrowheads="1"/>
          </p:cNvSpPr>
          <p:nvPr/>
        </p:nvSpPr>
        <p:spPr bwMode="auto">
          <a:xfrm rot="708146">
            <a:off x="7170738" y="4508500"/>
            <a:ext cx="714375" cy="377825"/>
          </a:xfrm>
          <a:prstGeom prst="rightArrow">
            <a:avLst>
              <a:gd name="adj1" fmla="val 50000"/>
              <a:gd name="adj2" fmla="val 47269"/>
            </a:avLst>
          </a:prstGeom>
          <a:solidFill>
            <a:srgbClr val="0000FF"/>
          </a:solidFill>
          <a:ln w="19050">
            <a:solidFill>
              <a:srgbClr val="000000"/>
            </a:solidFill>
            <a:miter lim="800000"/>
            <a:headEnd/>
            <a:tailEnd/>
          </a:ln>
        </p:spPr>
        <p:txBody>
          <a:bodyPr wrap="none" anchor="ctr"/>
          <a:lstStyle/>
          <a:p>
            <a:endParaRPr lang="ru-RU">
              <a:solidFill>
                <a:srgbClr val="000000"/>
              </a:solidFill>
            </a:endParaRPr>
          </a:p>
        </p:txBody>
      </p:sp>
      <p:sp>
        <p:nvSpPr>
          <p:cNvPr id="97" name="Rectangle 210"/>
          <p:cNvSpPr>
            <a:spLocks noChangeArrowheads="1"/>
          </p:cNvSpPr>
          <p:nvPr/>
        </p:nvSpPr>
        <p:spPr bwMode="auto">
          <a:xfrm>
            <a:off x="6588125" y="2644775"/>
            <a:ext cx="431800" cy="2655888"/>
          </a:xfrm>
          <a:prstGeom prst="rect">
            <a:avLst/>
          </a:prstGeom>
          <a:gradFill rotWithShape="1">
            <a:gsLst>
              <a:gs pos="0">
                <a:srgbClr val="FF33CC"/>
              </a:gs>
              <a:gs pos="100000">
                <a:schemeClr val="tx1"/>
              </a:gs>
            </a:gsLst>
            <a:lin ang="0" scaled="1"/>
          </a:gradFill>
          <a:ln w="9525">
            <a:solidFill>
              <a:srgbClr val="000000"/>
            </a:solidFill>
            <a:miter lim="800000"/>
            <a:headEnd/>
            <a:tailEnd/>
          </a:ln>
        </p:spPr>
        <p:txBody>
          <a:bodyPr wrap="none" anchor="ctr"/>
          <a:lstStyle/>
          <a:p>
            <a:endParaRPr lang="ru-RU"/>
          </a:p>
        </p:txBody>
      </p:sp>
      <p:sp>
        <p:nvSpPr>
          <p:cNvPr id="98" name="Rectangle 211"/>
          <p:cNvSpPr>
            <a:spLocks noChangeArrowheads="1"/>
          </p:cNvSpPr>
          <p:nvPr/>
        </p:nvSpPr>
        <p:spPr bwMode="auto">
          <a:xfrm>
            <a:off x="6516688" y="5494338"/>
            <a:ext cx="649287" cy="244475"/>
          </a:xfrm>
          <a:prstGeom prst="rect">
            <a:avLst/>
          </a:prstGeom>
          <a:noFill/>
          <a:ln w="9525">
            <a:noFill/>
            <a:miter lim="800000"/>
            <a:headEnd/>
            <a:tailEnd/>
          </a:ln>
        </p:spPr>
        <p:txBody>
          <a:bodyPr wrap="none" lIns="0" tIns="0" rIns="0" bIns="0">
            <a:spAutoFit/>
          </a:bodyPr>
          <a:lstStyle/>
          <a:p>
            <a:r>
              <a:rPr lang="ru-RU" sz="1600" b="1">
                <a:solidFill>
                  <a:srgbClr val="000000"/>
                </a:solidFill>
              </a:rPr>
              <a:t>2008 г.</a:t>
            </a:r>
            <a:endParaRPr lang="ru-RU" sz="1600"/>
          </a:p>
        </p:txBody>
      </p:sp>
      <p:sp>
        <p:nvSpPr>
          <p:cNvPr id="99" name="Rectangle 213"/>
          <p:cNvSpPr>
            <a:spLocks noChangeArrowheads="1"/>
          </p:cNvSpPr>
          <p:nvPr/>
        </p:nvSpPr>
        <p:spPr bwMode="auto">
          <a:xfrm>
            <a:off x="6584950" y="2276475"/>
            <a:ext cx="508000" cy="244475"/>
          </a:xfrm>
          <a:prstGeom prst="rect">
            <a:avLst/>
          </a:prstGeom>
          <a:noFill/>
          <a:ln w="9525">
            <a:noFill/>
            <a:miter lim="800000"/>
            <a:headEnd/>
            <a:tailEnd/>
          </a:ln>
        </p:spPr>
        <p:txBody>
          <a:bodyPr wrap="none" lIns="0" tIns="0" rIns="0" bIns="0">
            <a:spAutoFit/>
          </a:bodyPr>
          <a:lstStyle/>
          <a:p>
            <a:r>
              <a:rPr lang="ru-RU" sz="1600" b="1">
                <a:solidFill>
                  <a:srgbClr val="000000"/>
                </a:solidFill>
              </a:rPr>
              <a:t>202,0</a:t>
            </a:r>
            <a:endParaRPr lang="ru-RU" sz="1600">
              <a:solidFill>
                <a:srgbClr val="000000"/>
              </a:solidFill>
              <a:latin typeface="Verdana" pitchFamily="34" charset="0"/>
            </a:endParaRPr>
          </a:p>
        </p:txBody>
      </p:sp>
      <p:sp>
        <p:nvSpPr>
          <p:cNvPr id="100" name="Text Box 214"/>
          <p:cNvSpPr txBox="1">
            <a:spLocks noChangeArrowheads="1"/>
          </p:cNvSpPr>
          <p:nvPr/>
        </p:nvSpPr>
        <p:spPr bwMode="auto">
          <a:xfrm>
            <a:off x="5651500" y="4167188"/>
            <a:ext cx="865188" cy="336550"/>
          </a:xfrm>
          <a:prstGeom prst="rect">
            <a:avLst/>
          </a:prstGeom>
          <a:noFill/>
          <a:ln w="9525">
            <a:noFill/>
            <a:miter lim="800000"/>
            <a:headEnd/>
            <a:tailEnd/>
          </a:ln>
        </p:spPr>
        <p:txBody>
          <a:bodyPr>
            <a:spAutoFit/>
          </a:bodyPr>
          <a:lstStyle/>
          <a:p>
            <a:pPr>
              <a:spcBef>
                <a:spcPct val="50000"/>
              </a:spcBef>
            </a:pPr>
            <a:r>
              <a:rPr lang="ru-RU" sz="1600" b="1">
                <a:solidFill>
                  <a:srgbClr val="000000"/>
                </a:solidFill>
              </a:rPr>
              <a:t>- 4,8%</a:t>
            </a:r>
          </a:p>
        </p:txBody>
      </p:sp>
      <p:sp>
        <p:nvSpPr>
          <p:cNvPr id="101" name="AutoShape 215"/>
          <p:cNvSpPr>
            <a:spLocks noChangeArrowheads="1"/>
          </p:cNvSpPr>
          <p:nvPr/>
        </p:nvSpPr>
        <p:spPr bwMode="auto">
          <a:xfrm rot="708146">
            <a:off x="5726113" y="4451350"/>
            <a:ext cx="790575" cy="377825"/>
          </a:xfrm>
          <a:prstGeom prst="rightArrow">
            <a:avLst>
              <a:gd name="adj1" fmla="val 50000"/>
              <a:gd name="adj2" fmla="val 52311"/>
            </a:avLst>
          </a:prstGeom>
          <a:solidFill>
            <a:srgbClr val="0000FF"/>
          </a:solidFill>
          <a:ln w="19050">
            <a:solidFill>
              <a:srgbClr val="000000"/>
            </a:solidFill>
            <a:miter lim="800000"/>
            <a:headEnd/>
            <a:tailEnd/>
          </a:ln>
        </p:spPr>
        <p:txBody>
          <a:bodyPr wrap="none" anchor="ctr"/>
          <a:lstStyle/>
          <a:p>
            <a:endParaRPr lang="ru-RU">
              <a:solidFill>
                <a:srgbClr val="000000"/>
              </a:solidFill>
            </a:endParaRPr>
          </a:p>
        </p:txBody>
      </p:sp>
      <p:sp>
        <p:nvSpPr>
          <p:cNvPr id="102" name="Text Box 217"/>
          <p:cNvSpPr txBox="1">
            <a:spLocks noChangeArrowheads="1"/>
          </p:cNvSpPr>
          <p:nvPr/>
        </p:nvSpPr>
        <p:spPr bwMode="auto">
          <a:xfrm>
            <a:off x="5724525" y="2578100"/>
            <a:ext cx="792163" cy="336550"/>
          </a:xfrm>
          <a:prstGeom prst="rect">
            <a:avLst/>
          </a:prstGeom>
          <a:noFill/>
          <a:ln w="9525">
            <a:noFill/>
            <a:miter lim="800000"/>
            <a:headEnd/>
            <a:tailEnd/>
          </a:ln>
        </p:spPr>
        <p:txBody>
          <a:bodyPr>
            <a:spAutoFit/>
          </a:bodyPr>
          <a:lstStyle/>
          <a:p>
            <a:pPr>
              <a:spcBef>
                <a:spcPct val="50000"/>
              </a:spcBef>
            </a:pPr>
            <a:r>
              <a:rPr lang="ru-RU" sz="1600" b="1">
                <a:solidFill>
                  <a:srgbClr val="000000"/>
                </a:solidFill>
              </a:rPr>
              <a:t>- 5,0%</a:t>
            </a:r>
          </a:p>
        </p:txBody>
      </p:sp>
      <p:sp>
        <p:nvSpPr>
          <p:cNvPr id="103" name="Text Box 219"/>
          <p:cNvSpPr txBox="1">
            <a:spLocks noChangeArrowheads="1"/>
          </p:cNvSpPr>
          <p:nvPr/>
        </p:nvSpPr>
        <p:spPr bwMode="auto">
          <a:xfrm>
            <a:off x="6516688" y="3573463"/>
            <a:ext cx="719137" cy="346075"/>
          </a:xfrm>
          <a:prstGeom prst="rect">
            <a:avLst/>
          </a:prstGeom>
          <a:solidFill>
            <a:schemeClr val="bg1"/>
          </a:solidFill>
          <a:ln w="9525">
            <a:solidFill>
              <a:srgbClr val="000000"/>
            </a:solidFill>
            <a:miter lim="800000"/>
            <a:headEnd/>
            <a:tailEnd/>
          </a:ln>
        </p:spPr>
        <p:txBody>
          <a:bodyPr>
            <a:spAutoFit/>
          </a:bodyPr>
          <a:lstStyle/>
          <a:p>
            <a:pPr>
              <a:spcBef>
                <a:spcPct val="50000"/>
              </a:spcBef>
            </a:pPr>
            <a:r>
              <a:rPr lang="ru-RU" sz="1600" b="1"/>
              <a:t>15,3</a:t>
            </a:r>
          </a:p>
        </p:txBody>
      </p:sp>
      <p:sp>
        <p:nvSpPr>
          <p:cNvPr id="104" name="AutoShape 227"/>
          <p:cNvSpPr>
            <a:spLocks noChangeArrowheads="1"/>
          </p:cNvSpPr>
          <p:nvPr/>
        </p:nvSpPr>
        <p:spPr bwMode="auto">
          <a:xfrm rot="850767">
            <a:off x="2987675" y="2609850"/>
            <a:ext cx="863600" cy="282575"/>
          </a:xfrm>
          <a:prstGeom prst="curvedDownArrow">
            <a:avLst>
              <a:gd name="adj1" fmla="val 61124"/>
              <a:gd name="adj2" fmla="val 122247"/>
              <a:gd name="adj3" fmla="val 33333"/>
            </a:avLst>
          </a:prstGeom>
          <a:solidFill>
            <a:srgbClr val="FF6600"/>
          </a:solidFill>
          <a:ln w="9525">
            <a:solidFill>
              <a:srgbClr val="000000"/>
            </a:solidFill>
            <a:miter lim="800000"/>
            <a:headEnd/>
            <a:tailEnd/>
          </a:ln>
        </p:spPr>
        <p:txBody>
          <a:bodyPr wrap="none" anchor="ctr"/>
          <a:lstStyle/>
          <a:p>
            <a:endParaRPr lang="ru-RU">
              <a:solidFill>
                <a:srgbClr val="000000"/>
              </a:solidFill>
            </a:endParaRPr>
          </a:p>
        </p:txBody>
      </p:sp>
      <p:sp>
        <p:nvSpPr>
          <p:cNvPr id="105" name="AutoShape 228"/>
          <p:cNvSpPr>
            <a:spLocks noChangeArrowheads="1"/>
          </p:cNvSpPr>
          <p:nvPr/>
        </p:nvSpPr>
        <p:spPr bwMode="auto">
          <a:xfrm rot="850767">
            <a:off x="4356100" y="2825750"/>
            <a:ext cx="863600" cy="282575"/>
          </a:xfrm>
          <a:prstGeom prst="curvedDownArrow">
            <a:avLst>
              <a:gd name="adj1" fmla="val 61124"/>
              <a:gd name="adj2" fmla="val 122247"/>
              <a:gd name="adj3" fmla="val 33333"/>
            </a:avLst>
          </a:prstGeom>
          <a:solidFill>
            <a:srgbClr val="FF6600"/>
          </a:solidFill>
          <a:ln w="9525">
            <a:solidFill>
              <a:srgbClr val="000000"/>
            </a:solidFill>
            <a:miter lim="800000"/>
            <a:headEnd/>
            <a:tailEnd/>
          </a:ln>
        </p:spPr>
        <p:txBody>
          <a:bodyPr wrap="none" anchor="ctr"/>
          <a:lstStyle/>
          <a:p>
            <a:endParaRPr lang="ru-RU">
              <a:solidFill>
                <a:srgbClr val="000000"/>
              </a:solidFill>
            </a:endParaRPr>
          </a:p>
        </p:txBody>
      </p:sp>
      <p:sp>
        <p:nvSpPr>
          <p:cNvPr id="106" name="AutoShape 229"/>
          <p:cNvSpPr>
            <a:spLocks noChangeArrowheads="1"/>
          </p:cNvSpPr>
          <p:nvPr/>
        </p:nvSpPr>
        <p:spPr bwMode="auto">
          <a:xfrm rot="850767">
            <a:off x="5724525" y="3041650"/>
            <a:ext cx="863600" cy="282575"/>
          </a:xfrm>
          <a:prstGeom prst="curvedDownArrow">
            <a:avLst>
              <a:gd name="adj1" fmla="val 61124"/>
              <a:gd name="adj2" fmla="val 122247"/>
              <a:gd name="adj3" fmla="val 33333"/>
            </a:avLst>
          </a:prstGeom>
          <a:solidFill>
            <a:srgbClr val="FF6600"/>
          </a:solidFill>
          <a:ln w="9525">
            <a:solidFill>
              <a:srgbClr val="000000"/>
            </a:solidFill>
            <a:miter lim="800000"/>
            <a:headEnd/>
            <a:tailEnd/>
          </a:ln>
        </p:spPr>
        <p:txBody>
          <a:bodyPr wrap="none" anchor="ctr"/>
          <a:lstStyle/>
          <a:p>
            <a:endParaRPr lang="ru-RU">
              <a:solidFill>
                <a:srgbClr val="000000"/>
              </a:solidFill>
            </a:endParaRPr>
          </a:p>
        </p:txBody>
      </p:sp>
      <p:sp>
        <p:nvSpPr>
          <p:cNvPr id="107" name="AutoShape 230"/>
          <p:cNvSpPr>
            <a:spLocks noChangeArrowheads="1"/>
          </p:cNvSpPr>
          <p:nvPr/>
        </p:nvSpPr>
        <p:spPr bwMode="auto">
          <a:xfrm rot="850767">
            <a:off x="7092950" y="3257550"/>
            <a:ext cx="863600" cy="282575"/>
          </a:xfrm>
          <a:prstGeom prst="curvedDownArrow">
            <a:avLst>
              <a:gd name="adj1" fmla="val 61124"/>
              <a:gd name="adj2" fmla="val 122247"/>
              <a:gd name="adj3" fmla="val 33333"/>
            </a:avLst>
          </a:prstGeom>
          <a:solidFill>
            <a:srgbClr val="FF6600"/>
          </a:solidFill>
          <a:ln w="9525">
            <a:solidFill>
              <a:srgbClr val="000000"/>
            </a:solidFill>
            <a:miter lim="800000"/>
            <a:headEnd/>
            <a:tailEnd/>
          </a:ln>
        </p:spPr>
        <p:txBody>
          <a:bodyPr wrap="none" anchor="ctr"/>
          <a:lstStyle/>
          <a:p>
            <a:endParaRPr lang="ru-RU">
              <a:solidFill>
                <a:srgbClr val="000000"/>
              </a:solidFill>
            </a:endParaRPr>
          </a:p>
        </p:txBody>
      </p:sp>
      <p:sp>
        <p:nvSpPr>
          <p:cNvPr id="108" name="Rectangle 231"/>
          <p:cNvSpPr>
            <a:spLocks noChangeArrowheads="1"/>
          </p:cNvSpPr>
          <p:nvPr/>
        </p:nvSpPr>
        <p:spPr bwMode="auto">
          <a:xfrm>
            <a:off x="7885113" y="2492375"/>
            <a:ext cx="508000" cy="244475"/>
          </a:xfrm>
          <a:prstGeom prst="rect">
            <a:avLst/>
          </a:prstGeom>
          <a:noFill/>
          <a:ln w="9525">
            <a:noFill/>
            <a:miter lim="800000"/>
            <a:headEnd/>
            <a:tailEnd/>
          </a:ln>
        </p:spPr>
        <p:txBody>
          <a:bodyPr wrap="none" lIns="0" tIns="0" rIns="0" bIns="0">
            <a:spAutoFit/>
          </a:bodyPr>
          <a:lstStyle/>
          <a:p>
            <a:r>
              <a:rPr lang="ru-RU" sz="1600" b="1">
                <a:solidFill>
                  <a:srgbClr val="000000"/>
                </a:solidFill>
              </a:rPr>
              <a:t>187,3</a:t>
            </a:r>
            <a:endParaRPr lang="ru-RU" sz="1600">
              <a:solidFill>
                <a:srgbClr val="000000"/>
              </a:solidFill>
              <a:latin typeface="Verdana" pitchFamily="34" charset="0"/>
            </a:endParaRPr>
          </a:p>
        </p:txBody>
      </p:sp>
      <p:sp>
        <p:nvSpPr>
          <p:cNvPr id="109" name="Text Box 232"/>
          <p:cNvSpPr txBox="1">
            <a:spLocks noChangeArrowheads="1"/>
          </p:cNvSpPr>
          <p:nvPr/>
        </p:nvSpPr>
        <p:spPr bwMode="auto">
          <a:xfrm>
            <a:off x="7019925" y="2794000"/>
            <a:ext cx="792163" cy="336550"/>
          </a:xfrm>
          <a:prstGeom prst="rect">
            <a:avLst/>
          </a:prstGeom>
          <a:noFill/>
          <a:ln w="9525">
            <a:noFill/>
            <a:miter lim="800000"/>
            <a:headEnd/>
            <a:tailEnd/>
          </a:ln>
        </p:spPr>
        <p:txBody>
          <a:bodyPr>
            <a:spAutoFit/>
          </a:bodyPr>
          <a:lstStyle/>
          <a:p>
            <a:pPr>
              <a:spcBef>
                <a:spcPct val="50000"/>
              </a:spcBef>
            </a:pPr>
            <a:r>
              <a:rPr lang="ru-RU" sz="1600" b="1">
                <a:solidFill>
                  <a:srgbClr val="000000"/>
                </a:solidFill>
              </a:rPr>
              <a:t>- 7,3%</a:t>
            </a:r>
          </a:p>
        </p:txBody>
      </p:sp>
      <p:sp>
        <p:nvSpPr>
          <p:cNvPr id="110" name="Text Box 233"/>
          <p:cNvSpPr txBox="1">
            <a:spLocks noChangeArrowheads="1"/>
          </p:cNvSpPr>
          <p:nvPr/>
        </p:nvSpPr>
        <p:spPr bwMode="auto">
          <a:xfrm>
            <a:off x="7813675" y="3789363"/>
            <a:ext cx="719138" cy="336550"/>
          </a:xfrm>
          <a:prstGeom prst="rect">
            <a:avLst/>
          </a:prstGeom>
          <a:solidFill>
            <a:schemeClr val="bg1"/>
          </a:solidFill>
          <a:ln w="9525">
            <a:noFill/>
            <a:miter lim="800000"/>
            <a:headEnd/>
            <a:tailEnd/>
          </a:ln>
        </p:spPr>
        <p:txBody>
          <a:bodyPr>
            <a:spAutoFit/>
          </a:bodyPr>
          <a:lstStyle/>
          <a:p>
            <a:pPr>
              <a:spcBef>
                <a:spcPct val="50000"/>
              </a:spcBef>
            </a:pPr>
            <a:r>
              <a:rPr lang="ru-RU" sz="1600" b="1"/>
              <a:t>13,9</a:t>
            </a:r>
          </a:p>
        </p:txBody>
      </p:sp>
      <p:sp>
        <p:nvSpPr>
          <p:cNvPr id="111" name="Text Box 234"/>
          <p:cNvSpPr txBox="1">
            <a:spLocks noChangeArrowheads="1"/>
          </p:cNvSpPr>
          <p:nvPr/>
        </p:nvSpPr>
        <p:spPr bwMode="auto">
          <a:xfrm>
            <a:off x="7162800" y="4221163"/>
            <a:ext cx="865188" cy="336550"/>
          </a:xfrm>
          <a:prstGeom prst="rect">
            <a:avLst/>
          </a:prstGeom>
          <a:noFill/>
          <a:ln w="9525">
            <a:noFill/>
            <a:miter lim="800000"/>
            <a:headEnd/>
            <a:tailEnd/>
          </a:ln>
        </p:spPr>
        <p:txBody>
          <a:bodyPr>
            <a:spAutoFit/>
          </a:bodyPr>
          <a:lstStyle/>
          <a:p>
            <a:pPr>
              <a:spcBef>
                <a:spcPct val="50000"/>
              </a:spcBef>
            </a:pPr>
            <a:r>
              <a:rPr lang="ru-RU" sz="1600" b="1">
                <a:solidFill>
                  <a:srgbClr val="000000"/>
                </a:solidFill>
              </a:rPr>
              <a:t>- 9,2%</a:t>
            </a:r>
          </a:p>
        </p:txBody>
      </p:sp>
      <p:sp>
        <p:nvSpPr>
          <p:cNvPr id="112" name="Line 235"/>
          <p:cNvSpPr>
            <a:spLocks noChangeShapeType="1"/>
          </p:cNvSpPr>
          <p:nvPr/>
        </p:nvSpPr>
        <p:spPr bwMode="auto">
          <a:xfrm>
            <a:off x="1331913" y="3429000"/>
            <a:ext cx="1295400" cy="144463"/>
          </a:xfrm>
          <a:prstGeom prst="line">
            <a:avLst/>
          </a:prstGeom>
          <a:noFill/>
          <a:ln w="12700">
            <a:solidFill>
              <a:srgbClr val="000000"/>
            </a:solidFill>
            <a:round/>
            <a:headEnd/>
            <a:tailEnd/>
          </a:ln>
        </p:spPr>
        <p:txBody>
          <a:bodyPr/>
          <a:lstStyle/>
          <a:p>
            <a:endParaRPr lang="ru-RU"/>
          </a:p>
        </p:txBody>
      </p:sp>
      <p:sp>
        <p:nvSpPr>
          <p:cNvPr id="113" name="Line 236"/>
          <p:cNvSpPr>
            <a:spLocks noChangeShapeType="1"/>
          </p:cNvSpPr>
          <p:nvPr/>
        </p:nvSpPr>
        <p:spPr bwMode="auto">
          <a:xfrm>
            <a:off x="2700338" y="3573463"/>
            <a:ext cx="1295400" cy="144462"/>
          </a:xfrm>
          <a:prstGeom prst="line">
            <a:avLst/>
          </a:prstGeom>
          <a:noFill/>
          <a:ln w="12700">
            <a:solidFill>
              <a:srgbClr val="000000"/>
            </a:solidFill>
            <a:round/>
            <a:headEnd/>
            <a:tailEnd/>
          </a:ln>
        </p:spPr>
        <p:txBody>
          <a:bodyPr/>
          <a:lstStyle/>
          <a:p>
            <a:endParaRPr lang="ru-RU"/>
          </a:p>
        </p:txBody>
      </p:sp>
      <p:sp>
        <p:nvSpPr>
          <p:cNvPr id="114" name="Line 237"/>
          <p:cNvSpPr>
            <a:spLocks noChangeShapeType="1"/>
          </p:cNvSpPr>
          <p:nvPr/>
        </p:nvSpPr>
        <p:spPr bwMode="auto">
          <a:xfrm>
            <a:off x="4067175" y="3716338"/>
            <a:ext cx="1296988" cy="217487"/>
          </a:xfrm>
          <a:prstGeom prst="line">
            <a:avLst/>
          </a:prstGeom>
          <a:noFill/>
          <a:ln w="12700">
            <a:solidFill>
              <a:srgbClr val="000000"/>
            </a:solidFill>
            <a:round/>
            <a:headEnd/>
            <a:tailEnd/>
          </a:ln>
        </p:spPr>
        <p:txBody>
          <a:bodyPr/>
          <a:lstStyle/>
          <a:p>
            <a:endParaRPr lang="ru-RU"/>
          </a:p>
        </p:txBody>
      </p:sp>
      <p:sp>
        <p:nvSpPr>
          <p:cNvPr id="115" name="Line 238"/>
          <p:cNvSpPr>
            <a:spLocks noChangeShapeType="1"/>
          </p:cNvSpPr>
          <p:nvPr/>
        </p:nvSpPr>
        <p:spPr bwMode="auto">
          <a:xfrm>
            <a:off x="5435600" y="3932238"/>
            <a:ext cx="1296988" cy="144462"/>
          </a:xfrm>
          <a:prstGeom prst="line">
            <a:avLst/>
          </a:prstGeom>
          <a:noFill/>
          <a:ln w="12700">
            <a:solidFill>
              <a:srgbClr val="000000"/>
            </a:solidFill>
            <a:round/>
            <a:headEnd/>
            <a:tailEnd/>
          </a:ln>
        </p:spPr>
        <p:txBody>
          <a:bodyPr/>
          <a:lstStyle/>
          <a:p>
            <a:endParaRPr lang="ru-RU"/>
          </a:p>
        </p:txBody>
      </p:sp>
      <p:sp>
        <p:nvSpPr>
          <p:cNvPr id="116" name="Line 239"/>
          <p:cNvSpPr>
            <a:spLocks noChangeShapeType="1"/>
          </p:cNvSpPr>
          <p:nvPr/>
        </p:nvSpPr>
        <p:spPr bwMode="auto">
          <a:xfrm>
            <a:off x="6804025" y="4076700"/>
            <a:ext cx="1296988" cy="215900"/>
          </a:xfrm>
          <a:prstGeom prst="line">
            <a:avLst/>
          </a:prstGeom>
          <a:noFill/>
          <a:ln w="12700">
            <a:solidFill>
              <a:srgbClr val="000000"/>
            </a:solidFill>
            <a:round/>
            <a:headEnd/>
            <a:tailEnd/>
          </a:ln>
        </p:spPr>
        <p:txBody>
          <a:bodyPr/>
          <a:lstStyle/>
          <a:p>
            <a:endParaRPr lang="ru-RU"/>
          </a:p>
        </p:txBody>
      </p:sp>
      <p:sp>
        <p:nvSpPr>
          <p:cNvPr id="117" name="Oval 198"/>
          <p:cNvSpPr>
            <a:spLocks noChangeArrowheads="1"/>
          </p:cNvSpPr>
          <p:nvPr/>
        </p:nvSpPr>
        <p:spPr bwMode="auto">
          <a:xfrm>
            <a:off x="1187450" y="3321050"/>
            <a:ext cx="215900" cy="238125"/>
          </a:xfrm>
          <a:prstGeom prst="ellipse">
            <a:avLst/>
          </a:prstGeom>
          <a:solidFill>
            <a:srgbClr val="FFFF00"/>
          </a:solidFill>
          <a:ln w="9525">
            <a:solidFill>
              <a:srgbClr val="000000"/>
            </a:solidFill>
            <a:round/>
            <a:headEnd/>
            <a:tailEnd/>
          </a:ln>
        </p:spPr>
        <p:txBody>
          <a:bodyPr wrap="none" anchor="ctr"/>
          <a:lstStyle/>
          <a:p>
            <a:pPr algn="ctr"/>
            <a:endParaRPr lang="ru-RU">
              <a:solidFill>
                <a:srgbClr val="000000"/>
              </a:solidFill>
            </a:endParaRPr>
          </a:p>
        </p:txBody>
      </p:sp>
      <p:sp>
        <p:nvSpPr>
          <p:cNvPr id="118" name="Oval 199"/>
          <p:cNvSpPr>
            <a:spLocks noChangeArrowheads="1"/>
          </p:cNvSpPr>
          <p:nvPr/>
        </p:nvSpPr>
        <p:spPr bwMode="auto">
          <a:xfrm>
            <a:off x="2555875" y="3440113"/>
            <a:ext cx="215900" cy="241300"/>
          </a:xfrm>
          <a:prstGeom prst="ellipse">
            <a:avLst/>
          </a:prstGeom>
          <a:solidFill>
            <a:srgbClr val="FFFF00"/>
          </a:solidFill>
          <a:ln w="9525">
            <a:solidFill>
              <a:srgbClr val="000000"/>
            </a:solidFill>
            <a:round/>
            <a:headEnd/>
            <a:tailEnd/>
          </a:ln>
        </p:spPr>
        <p:txBody>
          <a:bodyPr wrap="none" anchor="ctr"/>
          <a:lstStyle/>
          <a:p>
            <a:pPr algn="ctr"/>
            <a:endParaRPr lang="ru-RU">
              <a:solidFill>
                <a:srgbClr val="000000"/>
              </a:solidFill>
            </a:endParaRPr>
          </a:p>
        </p:txBody>
      </p:sp>
      <p:sp>
        <p:nvSpPr>
          <p:cNvPr id="119" name="Oval 200"/>
          <p:cNvSpPr>
            <a:spLocks noChangeArrowheads="1"/>
          </p:cNvSpPr>
          <p:nvPr/>
        </p:nvSpPr>
        <p:spPr bwMode="auto">
          <a:xfrm>
            <a:off x="3924300" y="3563938"/>
            <a:ext cx="215900" cy="239712"/>
          </a:xfrm>
          <a:prstGeom prst="ellipse">
            <a:avLst/>
          </a:prstGeom>
          <a:solidFill>
            <a:srgbClr val="FFFF00"/>
          </a:solidFill>
          <a:ln w="9525">
            <a:solidFill>
              <a:srgbClr val="000000"/>
            </a:solidFill>
            <a:round/>
            <a:headEnd/>
            <a:tailEnd/>
          </a:ln>
        </p:spPr>
        <p:txBody>
          <a:bodyPr wrap="none" anchor="ctr"/>
          <a:lstStyle/>
          <a:p>
            <a:pPr algn="ctr"/>
            <a:endParaRPr lang="ru-RU">
              <a:solidFill>
                <a:srgbClr val="000000"/>
              </a:solidFill>
            </a:endParaRPr>
          </a:p>
        </p:txBody>
      </p:sp>
      <p:sp>
        <p:nvSpPr>
          <p:cNvPr id="120" name="Oval 201"/>
          <p:cNvSpPr>
            <a:spLocks noChangeArrowheads="1"/>
          </p:cNvSpPr>
          <p:nvPr/>
        </p:nvSpPr>
        <p:spPr bwMode="auto">
          <a:xfrm>
            <a:off x="5292725" y="3805238"/>
            <a:ext cx="215900" cy="239712"/>
          </a:xfrm>
          <a:prstGeom prst="ellipse">
            <a:avLst/>
          </a:prstGeom>
          <a:solidFill>
            <a:srgbClr val="FFFF00"/>
          </a:solidFill>
          <a:ln w="9525">
            <a:solidFill>
              <a:srgbClr val="000000"/>
            </a:solidFill>
            <a:round/>
            <a:headEnd/>
            <a:tailEnd/>
          </a:ln>
        </p:spPr>
        <p:txBody>
          <a:bodyPr wrap="none" anchor="ctr"/>
          <a:lstStyle/>
          <a:p>
            <a:pPr algn="ctr"/>
            <a:endParaRPr lang="ru-RU">
              <a:solidFill>
                <a:srgbClr val="000000"/>
              </a:solidFill>
            </a:endParaRPr>
          </a:p>
        </p:txBody>
      </p:sp>
      <p:sp>
        <p:nvSpPr>
          <p:cNvPr id="121" name="Oval 212"/>
          <p:cNvSpPr>
            <a:spLocks noChangeArrowheads="1"/>
          </p:cNvSpPr>
          <p:nvPr/>
        </p:nvSpPr>
        <p:spPr bwMode="auto">
          <a:xfrm>
            <a:off x="6659563" y="3983038"/>
            <a:ext cx="215900" cy="238125"/>
          </a:xfrm>
          <a:prstGeom prst="ellipse">
            <a:avLst/>
          </a:prstGeom>
          <a:solidFill>
            <a:srgbClr val="FFFF00"/>
          </a:solidFill>
          <a:ln w="9525">
            <a:solidFill>
              <a:srgbClr val="000000"/>
            </a:solidFill>
            <a:round/>
            <a:headEnd/>
            <a:tailEnd/>
          </a:ln>
        </p:spPr>
        <p:txBody>
          <a:bodyPr wrap="none" anchor="ctr"/>
          <a:lstStyle/>
          <a:p>
            <a:pPr algn="ctr"/>
            <a:endParaRPr lang="ru-RU">
              <a:solidFill>
                <a:srgbClr val="000000"/>
              </a:solidFill>
            </a:endParaRPr>
          </a:p>
        </p:txBody>
      </p:sp>
      <p:sp>
        <p:nvSpPr>
          <p:cNvPr id="122" name="Oval 205"/>
          <p:cNvSpPr>
            <a:spLocks noChangeArrowheads="1"/>
          </p:cNvSpPr>
          <p:nvPr/>
        </p:nvSpPr>
        <p:spPr bwMode="auto">
          <a:xfrm>
            <a:off x="8027988" y="4195763"/>
            <a:ext cx="215900" cy="241300"/>
          </a:xfrm>
          <a:prstGeom prst="ellipse">
            <a:avLst/>
          </a:prstGeom>
          <a:solidFill>
            <a:srgbClr val="FFFF00"/>
          </a:solidFill>
          <a:ln w="9525">
            <a:solidFill>
              <a:srgbClr val="000000"/>
            </a:solidFill>
            <a:round/>
            <a:headEnd/>
            <a:tailEnd/>
          </a:ln>
        </p:spPr>
        <p:txBody>
          <a:bodyPr wrap="none" anchor="ctr"/>
          <a:lstStyle/>
          <a:p>
            <a:pPr algn="ctr"/>
            <a:endParaRPr lang="ru-RU">
              <a:solidFill>
                <a:srgbClr val="000000"/>
              </a:solidFill>
            </a:endParaRPr>
          </a:p>
        </p:txBody>
      </p:sp>
      <p:sp>
        <p:nvSpPr>
          <p:cNvPr id="123" name="Line 240"/>
          <p:cNvSpPr>
            <a:spLocks noChangeShapeType="1"/>
          </p:cNvSpPr>
          <p:nvPr/>
        </p:nvSpPr>
        <p:spPr bwMode="auto">
          <a:xfrm>
            <a:off x="684213" y="5300663"/>
            <a:ext cx="7775575" cy="0"/>
          </a:xfrm>
          <a:prstGeom prst="line">
            <a:avLst/>
          </a:prstGeom>
          <a:noFill/>
          <a:ln w="38100" cmpd="dbl">
            <a:solidFill>
              <a:schemeClr val="tx1"/>
            </a:solidFill>
            <a:round/>
            <a:headEnd/>
            <a:tailEnd/>
          </a:ln>
        </p:spPr>
        <p:txBody>
          <a:bodyPr/>
          <a:lstStyle/>
          <a:p>
            <a:endParaRPr lang="ru-RU"/>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690</TotalTime>
  <Words>2927</Words>
  <Application>Microsoft Office PowerPoint</Application>
  <PresentationFormat>Экран (4:3)</PresentationFormat>
  <Paragraphs>337</Paragraphs>
  <Slides>48</Slides>
  <Notes>8</Notes>
  <HiddenSlides>0</HiddenSlides>
  <MMClips>1</MMClips>
  <ScaleCrop>false</ScaleCrop>
  <HeadingPairs>
    <vt:vector size="6" baseType="variant">
      <vt:variant>
        <vt:lpstr>Тема</vt:lpstr>
      </vt:variant>
      <vt:variant>
        <vt:i4>1</vt:i4>
      </vt:variant>
      <vt:variant>
        <vt:lpstr>Внедренные серверы OLE</vt:lpstr>
      </vt:variant>
      <vt:variant>
        <vt:i4>1</vt:i4>
      </vt:variant>
      <vt:variant>
        <vt:lpstr>Заголовки слайдов</vt:lpstr>
      </vt:variant>
      <vt:variant>
        <vt:i4>48</vt:i4>
      </vt:variant>
    </vt:vector>
  </HeadingPairs>
  <TitlesOfParts>
    <vt:vector size="50" baseType="lpstr">
      <vt:lpstr>Тема Office</vt:lpstr>
      <vt:lpstr>Диаграмма</vt:lpstr>
      <vt:lpstr>Пожарная БЕЗОПАСНОСТЬ</vt:lpstr>
      <vt:lpstr>Презентация PowerPoint</vt:lpstr>
      <vt:lpstr>Презентация PowerPoint</vt:lpstr>
      <vt:lpstr>Презентация PowerPoint</vt:lpstr>
      <vt:lpstr>Презентация PowerPoint</vt:lpstr>
      <vt:lpstr>Условия протекания и стадии пожара</vt:lpstr>
      <vt:lpstr>Презентация PowerPoint</vt:lpstr>
      <vt:lpstr>Презентация PowerPoint</vt:lpstr>
      <vt:lpstr>Статистика пожаров</vt:lpstr>
      <vt:lpstr>Презентация PowerPoint</vt:lpstr>
      <vt:lpstr>Классификация пожаров по объектам горения</vt:lpstr>
      <vt:lpstr>Ежедневная статистика  по Российской Федерации за 2013 (2012) год</vt:lpstr>
      <vt:lpstr>Презентация PowerPoint</vt:lpstr>
      <vt:lpstr>Презентация PowerPoint</vt:lpstr>
      <vt:lpstr>Последствия пожаров</vt:lpstr>
      <vt:lpstr>Причины и виды пожаров</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Классификация пожаров по причинам возникновения</vt:lpstr>
      <vt:lpstr>Классификация материалов по их возгораемости</vt:lpstr>
      <vt:lpstr>Стадии пожара в помещениях</vt:lpstr>
      <vt:lpstr>Стадии пожара в помещениях</vt:lpstr>
      <vt:lpstr>Виды пожарной охраны</vt:lpstr>
      <vt:lpstr>Государственная противопожарная служба является основным видом пожарной охраны </vt:lpstr>
      <vt:lpstr>Презентация PowerPoint</vt:lpstr>
      <vt:lpstr>Государственная противопожарная служба</vt:lpstr>
      <vt:lpstr>Пожарные машины</vt:lpstr>
      <vt:lpstr>Презентация PowerPoint</vt:lpstr>
      <vt:lpstr>Презентация PowerPoint</vt:lpstr>
      <vt:lpstr>Положение о   федеральном   государственном   пожарном   надзоре, утвержденное   постановлением Правительства Российской Федерации от 12 апреля 2012 года № 290</vt:lpstr>
      <vt:lpstr>Положение о   федеральном   государственном   пожарном   надзоре, утвержденное   постановлением Правительства Российской Федерации от 12 апреля 2012 года № 290</vt:lpstr>
      <vt:lpstr>Положение о   федеральном   государственном   пожарном   надзоре, утвержденное   постановлением Правительства Российской Федерации от 12 апреля 2012 года № 290</vt:lpstr>
      <vt:lpstr>Положение о   федеральном   государственном   пожарном   надзоре, утвержденное   постановлением Правительства Российской Федерации от 12 апреля 2012 года № 290</vt:lpstr>
      <vt:lpstr>Положение о   федеральном   государственном   пожарном   надзоре, утвержденное   постановлением Правительства Российской Федерации от 12 апреля 2012 года № 290</vt:lpstr>
      <vt:lpstr>Положение о   федеральном   государственном   пожарном   надзоре, утвержденное   постановлением Правительства Российской Федерации от 12 апреля 2012 года № 290</vt:lpstr>
      <vt:lpstr>Положение о   федеральном   государственном   пожарном   надзоре, утвержденное   постановлением Правительства Российской Федерации от 12 апреля 2012 года № 290</vt:lpstr>
      <vt:lpstr>Положение о   федеральном   государственном   пожарном   надзоре, утвержденное   постановлением Правительства Российской Федерации от 12 апреля 2012 года № 290</vt:lpstr>
      <vt:lpstr>Положение о   федеральном   государственном   пожарном   надзоре, утвержденное   постановлением Правительства Российской Федерации от 12 апреля 2012 года № 290</vt:lpstr>
      <vt:lpstr>Положение о   федеральном   государственном   пожарном   надзоре, утвержденное   постановлением Правительства Российской Федерации от 12 апреля 2012 года № 290</vt:lpstr>
      <vt:lpstr>Положение о   федеральном   государственном   пожарном   надзоре, утв.   постановлением Правительства Российской Федерации от 12 апреля 2012 года № 290</vt:lpstr>
      <vt:lpstr>Презентация PowerPoint</vt:lpstr>
      <vt:lpstr>Положение о   федеральном   государственном   пожарном   надзоре, утвержденное   постановлением Правительства Российской Федерации от 12 апреля 2012 года № 290</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по биологии на тему: «Пожары»</dc:title>
  <dc:creator>Leks</dc:creator>
  <cp:lastModifiedBy>Коломейцева Наталья</cp:lastModifiedBy>
  <cp:revision>108</cp:revision>
  <dcterms:created xsi:type="dcterms:W3CDTF">2009-05-06T17:05:20Z</dcterms:created>
  <dcterms:modified xsi:type="dcterms:W3CDTF">2020-02-06T08:18:15Z</dcterms:modified>
</cp:coreProperties>
</file>