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sldIdLst>
    <p:sldId id="256" r:id="rId2"/>
    <p:sldId id="297" r:id="rId3"/>
    <p:sldId id="278" r:id="rId4"/>
    <p:sldId id="305" r:id="rId5"/>
    <p:sldId id="269" r:id="rId6"/>
    <p:sldId id="306" r:id="rId7"/>
    <p:sldId id="304" r:id="rId8"/>
    <p:sldId id="307" r:id="rId9"/>
    <p:sldId id="302" r:id="rId10"/>
    <p:sldId id="308" r:id="rId11"/>
    <p:sldId id="303" r:id="rId12"/>
    <p:sldId id="310" r:id="rId13"/>
    <p:sldId id="270" r:id="rId14"/>
    <p:sldId id="311" r:id="rId15"/>
    <p:sldId id="312" r:id="rId16"/>
    <p:sldId id="259" r:id="rId17"/>
    <p:sldId id="257" r:id="rId18"/>
    <p:sldId id="258" r:id="rId19"/>
    <p:sldId id="271" r:id="rId20"/>
    <p:sldId id="313" r:id="rId21"/>
    <p:sldId id="292" r:id="rId22"/>
    <p:sldId id="291" r:id="rId23"/>
    <p:sldId id="293" r:id="rId24"/>
    <p:sldId id="314" r:id="rId25"/>
    <p:sldId id="298" r:id="rId26"/>
    <p:sldId id="315" r:id="rId27"/>
    <p:sldId id="299" r:id="rId28"/>
    <p:sldId id="316" r:id="rId29"/>
    <p:sldId id="300" r:id="rId30"/>
    <p:sldId id="317" r:id="rId31"/>
    <p:sldId id="301" r:id="rId32"/>
    <p:sldId id="318" r:id="rId33"/>
    <p:sldId id="319" r:id="rId34"/>
    <p:sldId id="294" r:id="rId35"/>
    <p:sldId id="279" r:id="rId36"/>
    <p:sldId id="320" r:id="rId37"/>
    <p:sldId id="280" r:id="rId38"/>
    <p:sldId id="283" r:id="rId39"/>
    <p:sldId id="281" r:id="rId40"/>
    <p:sldId id="321" r:id="rId41"/>
    <p:sldId id="261" r:id="rId42"/>
    <p:sldId id="284" r:id="rId43"/>
    <p:sldId id="285" r:id="rId44"/>
    <p:sldId id="286" r:id="rId45"/>
    <p:sldId id="287" r:id="rId46"/>
    <p:sldId id="288" r:id="rId47"/>
    <p:sldId id="289" r:id="rId48"/>
    <p:sldId id="290" r:id="rId49"/>
    <p:sldId id="276" r:id="rId5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591" autoAdjust="0"/>
    <p:restoredTop sz="94634" autoAdjust="0"/>
  </p:normalViewPr>
  <p:slideViewPr>
    <p:cSldViewPr>
      <p:cViewPr>
        <p:scale>
          <a:sx n="90" d="100"/>
          <a:sy n="90" d="100"/>
        </p:scale>
        <p:origin x="-1710" y="-4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D84FDA9-A7A5-428A-81D5-D5C9E6ACCEB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4CAA14E-0094-4D31-81DC-FD6F9452355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C627C71-E7D0-4992-9538-471E271C68A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DA503DD-B240-4D46-95E9-8C9334581F3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404A746-2132-4C2C-B0C3-0241860810E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2B70F1E-8F22-48CF-9E95-6FCB25BA87D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61652406-BB30-464A-982A-C197C202BC0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553720B-737F-4448-9E07-5297022EE18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1715202-6563-4781-BB23-6B0F5208A8F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1543F81-7732-4304-9C86-C74B9A36BC7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160634E-B73D-43B2-82D7-22ACA249F6B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7FF37B0-5985-4D09-8BF4-96DA476EEAB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_________Microsoft_Office_Word_97_-_20031.doc"/><Relationship Id="rId3" Type="http://schemas.openxmlformats.org/officeDocument/2006/relationships/image" Target="../media/image16.wmf"/><Relationship Id="rId7" Type="http://schemas.openxmlformats.org/officeDocument/2006/relationships/image" Target="../media/image20.wmf"/><Relationship Id="rId12"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9.wmf"/><Relationship Id="rId11" Type="http://schemas.openxmlformats.org/officeDocument/2006/relationships/image" Target="../media/image24.wmf"/><Relationship Id="rId5" Type="http://schemas.openxmlformats.org/officeDocument/2006/relationships/image" Target="../media/image18.wmf"/><Relationship Id="rId10" Type="http://schemas.openxmlformats.org/officeDocument/2006/relationships/image" Target="../media/image23.wmf"/><Relationship Id="rId4" Type="http://schemas.openxmlformats.org/officeDocument/2006/relationships/image" Target="../media/image17.wmf"/><Relationship Id="rId9" Type="http://schemas.openxmlformats.org/officeDocument/2006/relationships/image" Target="../media/image22.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6"/>
          <p:cNvSpPr>
            <a:spLocks noChangeArrowheads="1" noChangeShapeType="1" noTextEdit="1"/>
          </p:cNvSpPr>
          <p:nvPr/>
        </p:nvSpPr>
        <p:spPr bwMode="auto">
          <a:xfrm>
            <a:off x="1285852" y="1714488"/>
            <a:ext cx="6554787" cy="2846392"/>
          </a:xfrm>
          <a:prstGeom prst="rect">
            <a:avLst/>
          </a:prstGeom>
        </p:spPr>
        <p:txBody>
          <a:bodyPr wrap="none" fromWordArt="1">
            <a:prstTxWarp prst="textPlain">
              <a:avLst>
                <a:gd name="adj" fmla="val 50000"/>
              </a:avLst>
            </a:prstTxWarp>
          </a:bodyPr>
          <a:lstStyle/>
          <a:p>
            <a:pPr algn="ctr"/>
            <a:r>
              <a:rPr lang="ru-RU" sz="3600" b="1" kern="10" dirty="0">
                <a:ln w="12700">
                  <a:solidFill>
                    <a:srgbClr val="805B4C"/>
                  </a:solidFill>
                  <a:round/>
                  <a:headEnd/>
                  <a:tailEnd/>
                </a:ln>
                <a:solidFill>
                  <a:srgbClr val="FF0000"/>
                </a:solidFill>
                <a:effectLst>
                  <a:outerShdw dist="20320" dir="1799969" algn="tl" rotWithShape="0">
                    <a:srgbClr val="000000">
                      <a:alpha val="39998"/>
                    </a:srgbClr>
                  </a:outerShdw>
                </a:effectLst>
                <a:latin typeface="Bookman Old Style"/>
              </a:rPr>
              <a:t>ПЕРВИЧНЫЕ СРЕДСТВА </a:t>
            </a:r>
          </a:p>
          <a:p>
            <a:pPr algn="ctr"/>
            <a:r>
              <a:rPr lang="ru-RU" sz="3600" b="1" kern="10" dirty="0">
                <a:ln w="12700">
                  <a:solidFill>
                    <a:srgbClr val="805B4C"/>
                  </a:solidFill>
                  <a:round/>
                  <a:headEnd/>
                  <a:tailEnd/>
                </a:ln>
                <a:solidFill>
                  <a:srgbClr val="FF0000"/>
                </a:solidFill>
                <a:effectLst>
                  <a:outerShdw dist="20320" dir="1799969" algn="tl" rotWithShape="0">
                    <a:srgbClr val="000000">
                      <a:alpha val="39998"/>
                    </a:srgbClr>
                  </a:outerShdw>
                </a:effectLst>
                <a:latin typeface="Bookman Old Style"/>
              </a:rPr>
              <a:t>ПОЖАРОТУШЕНИЯ.</a:t>
            </a:r>
          </a:p>
          <a:p>
            <a:pPr algn="ctr"/>
            <a:r>
              <a:rPr lang="ru-RU" sz="3600" b="1" kern="10" dirty="0">
                <a:ln w="12700">
                  <a:solidFill>
                    <a:srgbClr val="805B4C"/>
                  </a:solidFill>
                  <a:round/>
                  <a:headEnd/>
                  <a:tailEnd/>
                </a:ln>
                <a:solidFill>
                  <a:srgbClr val="FF0000"/>
                </a:solidFill>
                <a:effectLst>
                  <a:outerShdw dist="20320" dir="1799969" algn="tl" rotWithShape="0">
                    <a:srgbClr val="000000">
                      <a:alpha val="39998"/>
                    </a:srgbClr>
                  </a:outerShdw>
                </a:effectLst>
                <a:latin typeface="Bookman Old Style"/>
              </a:rPr>
              <a:t>ОГНЕТУШИТЕЛИ.</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Прямоугольник 7"/>
          <p:cNvSpPr>
            <a:spLocks noChangeArrowheads="1"/>
          </p:cNvSpPr>
          <p:nvPr/>
        </p:nvSpPr>
        <p:spPr bwMode="auto">
          <a:xfrm>
            <a:off x="0" y="0"/>
            <a:ext cx="9144000" cy="830997"/>
          </a:xfrm>
          <a:prstGeom prst="rect">
            <a:avLst/>
          </a:prstGeom>
          <a:noFill/>
          <a:ln w="9525">
            <a:noFill/>
            <a:miter lim="800000"/>
            <a:headEnd/>
            <a:tailEnd/>
          </a:ln>
        </p:spPr>
        <p:txBody>
          <a:bodyPr>
            <a:spAutoFit/>
          </a:bodyPr>
          <a:lstStyle/>
          <a:p>
            <a:r>
              <a:rPr lang="ru-RU" b="1" dirty="0">
                <a:solidFill>
                  <a:srgbClr val="FF0000"/>
                </a:solidFill>
                <a:effectLst>
                  <a:outerShdw blurRad="38100" dist="38100" dir="2700000" algn="tl">
                    <a:srgbClr val="000000">
                      <a:alpha val="43137"/>
                    </a:srgbClr>
                  </a:outerShdw>
                </a:effectLst>
              </a:rPr>
              <a:t>Классификация пожаров и рекомендуемые огнетушащие вещества</a:t>
            </a:r>
          </a:p>
        </p:txBody>
      </p:sp>
      <p:graphicFrame>
        <p:nvGraphicFramePr>
          <p:cNvPr id="13" name="Таблица 12"/>
          <p:cNvGraphicFramePr>
            <a:graphicFrameLocks noGrp="1"/>
          </p:cNvGraphicFramePr>
          <p:nvPr/>
        </p:nvGraphicFramePr>
        <p:xfrm>
          <a:off x="0" y="642918"/>
          <a:ext cx="9144000" cy="6035040"/>
        </p:xfrm>
        <a:graphic>
          <a:graphicData uri="http://schemas.openxmlformats.org/drawingml/2006/table">
            <a:tbl>
              <a:tblPr/>
              <a:tblGrid>
                <a:gridCol w="1357313"/>
                <a:gridCol w="1357312"/>
                <a:gridCol w="1071563"/>
                <a:gridCol w="857250"/>
                <a:gridCol w="1643062"/>
                <a:gridCol w="2857500"/>
              </a:tblGrid>
              <a:tr h="1500188">
                <a:tc rowSpan="2">
                  <a:txBody>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0000"/>
                          </a:solidFill>
                          <a:effectLst/>
                          <a:latin typeface="Times New Roman" pitchFamily="18" charset="0"/>
                          <a:cs typeface="Times New Roman" pitchFamily="18" charset="0"/>
                        </a:rPr>
                        <a:t>В</a:t>
                      </a:r>
                      <a:endParaRPr kumimoji="0" lang="ru-RU" sz="18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60960" marR="6096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Горючие жидкости</a:t>
                      </a:r>
                    </a:p>
                  </a:txBody>
                  <a:tcPr marL="60960" marR="609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Горение жидких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веществ</a:t>
                      </a:r>
                    </a:p>
                  </a:txBody>
                  <a:tcPr marL="60960" marR="609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В1</a:t>
                      </a:r>
                    </a:p>
                  </a:txBody>
                  <a:tcPr marL="60960" marR="609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Горение жидких веществ, нерастворимых в воде (бензин, нефтепродукты), а также сжижаемых твердых веществ (парафин)</a:t>
                      </a:r>
                    </a:p>
                  </a:txBody>
                  <a:tcPr marL="60960" marR="609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Пена, распыленная вода, хладоны, порошки типов АВСЕ и ВСЕ</a:t>
                      </a:r>
                    </a:p>
                  </a:txBody>
                  <a:tcPr marL="60960" marR="6096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2715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В2</a:t>
                      </a:r>
                    </a:p>
                  </a:txBody>
                  <a:tcPr marL="60960" marR="609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Горение полярных жидких веществ, растворимых в воде (спирты, ацетон, глицерин и др.)</a:t>
                      </a:r>
                    </a:p>
                  </a:txBody>
                  <a:tcPr marL="60960" marR="609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Пена на основе специальных пенообразователей, распыленная вода, хладоны, порошки типов АВСЕ и ВСЕ</a:t>
                      </a:r>
                    </a:p>
                  </a:txBody>
                  <a:tcPr marL="60960" marR="6096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34874" name="Picture 7" descr="Класс-В-4(цв)"/>
          <p:cNvPicPr>
            <a:picLocks noChangeAspect="1" noChangeArrowheads="1"/>
          </p:cNvPicPr>
          <p:nvPr/>
        </p:nvPicPr>
        <p:blipFill>
          <a:blip r:embed="rId2" cstate="print"/>
          <a:srcRect/>
          <a:stretch>
            <a:fillRect/>
          </a:stretch>
        </p:blipFill>
        <p:spPr bwMode="auto">
          <a:xfrm>
            <a:off x="1571604" y="1500174"/>
            <a:ext cx="942975" cy="92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214290"/>
          <a:ext cx="9144000" cy="5760720"/>
        </p:xfrm>
        <a:graphic>
          <a:graphicData uri="http://schemas.openxmlformats.org/drawingml/2006/table">
            <a:tbl>
              <a:tblPr/>
              <a:tblGrid>
                <a:gridCol w="785813"/>
                <a:gridCol w="1143000"/>
                <a:gridCol w="1000125"/>
                <a:gridCol w="1000125"/>
                <a:gridCol w="2286000"/>
                <a:gridCol w="2928937"/>
              </a:tblGrid>
              <a:tr h="133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1</a:t>
                      </a:r>
                    </a:p>
                  </a:txBody>
                  <a:tcPr marL="41085" marR="41085"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2</a:t>
                      </a:r>
                    </a:p>
                  </a:txBody>
                  <a:tcPr marL="41085" marR="410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3</a:t>
                      </a:r>
                    </a:p>
                  </a:txBody>
                  <a:tcPr marL="41085" marR="410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4</a:t>
                      </a:r>
                    </a:p>
                  </a:txBody>
                  <a:tcPr marL="41085" marR="410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5</a:t>
                      </a:r>
                    </a:p>
                  </a:txBody>
                  <a:tcPr marL="41085" marR="410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6</a:t>
                      </a:r>
                    </a:p>
                  </a:txBody>
                  <a:tcPr marL="41085" marR="41085"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52525">
                <a:tc>
                  <a:txBody>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0000"/>
                          </a:solidFill>
                          <a:effectLst/>
                          <a:latin typeface="Times New Roman" pitchFamily="18" charset="0"/>
                          <a:cs typeface="Times New Roman" pitchFamily="18" charset="0"/>
                        </a:rPr>
                        <a:t>С</a:t>
                      </a:r>
                    </a:p>
                  </a:txBody>
                  <a:tcPr marL="41085" marR="41085"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Горючие </a:t>
                      </a: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газы</a:t>
                      </a:r>
                    </a:p>
                  </a:txBody>
                  <a:tcPr marL="41085" marR="410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Горение газообразных веществ</a:t>
                      </a:r>
                    </a:p>
                  </a:txBody>
                  <a:tcPr marL="41085" marR="410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41085" marR="410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Бытовой газ, пропан, водород, аммиак и др.</a:t>
                      </a:r>
                    </a:p>
                  </a:txBody>
                  <a:tcPr marL="41085" marR="410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Объемное тушение и </a:t>
                      </a:r>
                      <a:r>
                        <a:rPr kumimoji="0" lang="ru-RU" sz="1800" b="1" i="0" u="none" strike="noStrike" cap="none" normalizeH="0" baseline="0" dirty="0" err="1" smtClean="0">
                          <a:ln>
                            <a:noFill/>
                          </a:ln>
                          <a:solidFill>
                            <a:schemeClr val="tx1"/>
                          </a:solidFill>
                          <a:effectLst/>
                          <a:latin typeface="Times New Roman" pitchFamily="18" charset="0"/>
                          <a:cs typeface="Times New Roman" pitchFamily="18" charset="0"/>
                        </a:rPr>
                        <a:t>флегматизация</a:t>
                      </a: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 газовыми составами, порошки типов АВСЕ и ВСЕ, вода для охлаждения оборудования</a:t>
                      </a:r>
                    </a:p>
                  </a:txBody>
                  <a:tcPr marL="41085" marR="41085"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41085" marR="41085"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95338">
                <a:tc rowSpan="3">
                  <a:txBody>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Times New Roman" pitchFamily="18" charset="0"/>
                          <a:cs typeface="Times New Roman" pitchFamily="18" charset="0"/>
                        </a:rPr>
                        <a:t>D</a:t>
                      </a:r>
                      <a:endParaRPr kumimoji="0" lang="ru-RU" sz="18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41085" marR="41085"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Металлы и металлосодержащие вещества</a:t>
                      </a:r>
                    </a:p>
                  </a:txBody>
                  <a:tcPr marL="41085" marR="410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Горение металлов</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и металлосодержащих веществ</a:t>
                      </a:r>
                    </a:p>
                  </a:txBody>
                  <a:tcPr marL="41085" marR="410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D</a:t>
                      </a: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1</a:t>
                      </a:r>
                    </a:p>
                  </a:txBody>
                  <a:tcPr marL="41085" marR="410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Горение легких металлов и их сплавов (алюминий, магний и др.), кроме щелочных</a:t>
                      </a:r>
                    </a:p>
                  </a:txBody>
                  <a:tcPr marL="41085" marR="410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Специальные порошки</a:t>
                      </a:r>
                    </a:p>
                  </a:txBody>
                  <a:tcPr marL="41085" marR="41085"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357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D2</a:t>
                      </a:r>
                    </a:p>
                  </a:txBody>
                  <a:tcPr marL="41085" marR="410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Горение щелочных металлов (натрий, калий и др.)</a:t>
                      </a:r>
                    </a:p>
                  </a:txBody>
                  <a:tcPr marL="41085" marR="410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Специальные порошки</a:t>
                      </a:r>
                    </a:p>
                  </a:txBody>
                  <a:tcPr marL="41085" marR="41085"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6045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D3</a:t>
                      </a:r>
                    </a:p>
                  </a:txBody>
                  <a:tcPr marL="41085" marR="410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Горение металлосодержащих соединений (метал- лоорганические соединения, гидриды металлов)</a:t>
                      </a:r>
                    </a:p>
                  </a:txBody>
                  <a:tcPr marL="41085" marR="410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Специальные порошки</a:t>
                      </a:r>
                    </a:p>
                  </a:txBody>
                  <a:tcPr marL="41085" marR="41085"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35889" name="Picture 2" descr="Класс-С-4(цв)"/>
          <p:cNvPicPr>
            <a:picLocks noChangeAspect="1" noChangeArrowheads="1"/>
          </p:cNvPicPr>
          <p:nvPr/>
        </p:nvPicPr>
        <p:blipFill>
          <a:blip r:embed="rId2" cstate="print"/>
          <a:srcRect/>
          <a:stretch>
            <a:fillRect/>
          </a:stretch>
        </p:blipFill>
        <p:spPr bwMode="auto">
          <a:xfrm>
            <a:off x="928662" y="1071546"/>
            <a:ext cx="952500" cy="904875"/>
          </a:xfrm>
          <a:prstGeom prst="rect">
            <a:avLst/>
          </a:prstGeom>
          <a:noFill/>
          <a:ln w="9525">
            <a:noFill/>
            <a:miter lim="800000"/>
            <a:headEnd/>
            <a:tailEnd/>
          </a:ln>
        </p:spPr>
      </p:pic>
      <p:pic>
        <p:nvPicPr>
          <p:cNvPr id="35890" name="Picture 1" descr="Класс-D-4(цв)"/>
          <p:cNvPicPr>
            <a:picLocks noChangeAspect="1" noChangeArrowheads="1"/>
          </p:cNvPicPr>
          <p:nvPr/>
        </p:nvPicPr>
        <p:blipFill>
          <a:blip r:embed="rId3" cstate="print"/>
          <a:srcRect/>
          <a:stretch>
            <a:fillRect/>
          </a:stretch>
        </p:blipFill>
        <p:spPr bwMode="auto">
          <a:xfrm>
            <a:off x="928662" y="4214818"/>
            <a:ext cx="933450"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0" y="1428736"/>
          <a:ext cx="9144000" cy="2786085"/>
        </p:xfrm>
        <a:graphic>
          <a:graphicData uri="http://schemas.openxmlformats.org/drawingml/2006/table">
            <a:tbl>
              <a:tblPr/>
              <a:tblGrid>
                <a:gridCol w="785813"/>
                <a:gridCol w="1143000"/>
                <a:gridCol w="1071551"/>
                <a:gridCol w="928699"/>
                <a:gridCol w="2286000"/>
                <a:gridCol w="2928937"/>
              </a:tblGrid>
              <a:tr h="27860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0000"/>
                          </a:solidFill>
                          <a:effectLst/>
                          <a:latin typeface="Times New Roman" pitchFamily="18" charset="0"/>
                          <a:cs typeface="Times New Roman" pitchFamily="18" charset="0"/>
                        </a:rPr>
                        <a:t>Е</a:t>
                      </a:r>
                    </a:p>
                  </a:txBody>
                  <a:tcPr marL="61130" marR="6113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Электрооборудование </a:t>
                      </a: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под напряжением </a:t>
                      </a:r>
                    </a:p>
                  </a:txBody>
                  <a:tcPr marL="61130" marR="611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Объект </a:t>
                      </a: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тушения пожара находится под электрическим напряжением</a:t>
                      </a:r>
                    </a:p>
                  </a:txBody>
                  <a:tcPr marL="61130" marR="611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61130" marR="611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Горение установок и оборудования, находящихся под электрическим напряжением</a:t>
                      </a:r>
                    </a:p>
                  </a:txBody>
                  <a:tcPr marL="61130" marR="6113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Двуокись углерода, порошки типов АВСЕ или ВСЕ, хладоны, тонкораспыленная вода (импульсная подача) </a:t>
                      </a:r>
                    </a:p>
                  </a:txBody>
                  <a:tcPr marL="61130" marR="6113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35908" name="Picture 3" descr="Класс-E-4(цв)"/>
          <p:cNvPicPr>
            <a:picLocks noChangeAspect="1" noChangeArrowheads="1"/>
          </p:cNvPicPr>
          <p:nvPr/>
        </p:nvPicPr>
        <p:blipFill>
          <a:blip r:embed="rId2" cstate="print"/>
          <a:srcRect/>
          <a:stretch>
            <a:fillRect/>
          </a:stretch>
        </p:blipFill>
        <p:spPr bwMode="auto">
          <a:xfrm>
            <a:off x="928662" y="2857496"/>
            <a:ext cx="933450"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85721" y="357166"/>
          <a:ext cx="8643998" cy="6309360"/>
        </p:xfrm>
        <a:graphic>
          <a:graphicData uri="http://schemas.openxmlformats.org/drawingml/2006/table">
            <a:tbl>
              <a:tblPr/>
              <a:tblGrid>
                <a:gridCol w="8643998"/>
              </a:tblGrid>
              <a:tr h="84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0000"/>
                          </a:solidFill>
                          <a:effectLst/>
                          <a:latin typeface="Times New Roman" pitchFamily="18" charset="0"/>
                          <a:cs typeface="Times New Roman" pitchFamily="18" charset="0"/>
                        </a:rPr>
                        <a:t>ПЕРЕНОСНЫЕ ОГНЕТУШИТЕЛИ </a:t>
                      </a:r>
                      <a:r>
                        <a:rPr kumimoji="0" lang="ru-RU" sz="18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1800" b="1" i="0" u="none" strike="noStrike" cap="none" normalizeH="0" baseline="0" dirty="0" smtClean="0">
                          <a:ln>
                            <a:noFill/>
                          </a:ln>
                          <a:solidFill>
                            <a:srgbClr val="FF0000"/>
                          </a:solidFill>
                          <a:effectLst/>
                          <a:latin typeface="Times New Roman" pitchFamily="18" charset="0"/>
                          <a:cs typeface="Times New Roman" pitchFamily="18" charset="0"/>
                        </a:rPr>
                        <a:t>m</a:t>
                      </a:r>
                      <a:r>
                        <a:rPr kumimoji="0" lang="ru-RU" sz="1800" b="0" i="0" u="none" strike="noStrike" cap="none" normalizeH="0" baseline="0" dirty="0" smtClean="0">
                          <a:ln>
                            <a:noFill/>
                          </a:ln>
                          <a:solidFill>
                            <a:srgbClr val="FF0000"/>
                          </a:solidFill>
                          <a:effectLst/>
                          <a:latin typeface="Times New Roman" pitchFamily="18" charset="0"/>
                          <a:cs typeface="Times New Roman" pitchFamily="18" charset="0"/>
                        </a:rPr>
                        <a:t>&lt; </a:t>
                      </a:r>
                      <a:r>
                        <a:rPr kumimoji="0" lang="en-US" sz="1800" b="0" i="0" u="none" strike="noStrike" cap="none" normalizeH="0" baseline="0" dirty="0" smtClean="0">
                          <a:ln>
                            <a:noFill/>
                          </a:ln>
                          <a:solidFill>
                            <a:srgbClr val="FF0000"/>
                          </a:solidFill>
                          <a:effectLst/>
                          <a:latin typeface="Times New Roman" pitchFamily="18" charset="0"/>
                          <a:cs typeface="Times New Roman" pitchFamily="18" charset="0"/>
                        </a:rPr>
                        <a:t>20</a:t>
                      </a:r>
                      <a:r>
                        <a:rPr kumimoji="0" lang="ru-RU" sz="1800" b="0" i="0" u="none" strike="noStrike" cap="none" normalizeH="0" baseline="0" dirty="0" smtClean="0">
                          <a:ln>
                            <a:noFill/>
                          </a:ln>
                          <a:solidFill>
                            <a:srgbClr val="FF0000"/>
                          </a:solidFill>
                          <a:effectLst/>
                          <a:latin typeface="Times New Roman" pitchFamily="18" charset="0"/>
                          <a:cs typeface="Times New Roman" pitchFamily="18" charset="0"/>
                        </a:rPr>
                        <a:t>кг</a:t>
                      </a:r>
                    </a:p>
                  </a:txBody>
                  <a:tcPr marL="23812" marR="23812"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84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0000"/>
                          </a:solidFill>
                          <a:effectLst/>
                          <a:latin typeface="Times New Roman" pitchFamily="18" charset="0"/>
                          <a:cs typeface="Times New Roman" pitchFamily="18" charset="0"/>
                        </a:rPr>
                        <a:t>по виду применяемого огнетушащего вещества</a:t>
                      </a:r>
                      <a:endParaRPr kumimoji="0" lang="ru-RU"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23812" marR="23812"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31511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1" i="0" u="none" strike="noStrike" cap="none" normalizeH="0" baseline="0" dirty="0" smtClean="0">
                          <a:ln>
                            <a:noFill/>
                          </a:ln>
                          <a:solidFill>
                            <a:srgbClr val="FF0000"/>
                          </a:solidFill>
                          <a:effectLst/>
                          <a:latin typeface="Times New Roman" pitchFamily="18" charset="0"/>
                          <a:cs typeface="Times New Roman" pitchFamily="18" charset="0"/>
                        </a:rPr>
                        <a:t>водные (ОВ)</a:t>
                      </a:r>
                      <a:r>
                        <a:rPr kumimoji="0" lang="ru-RU" sz="1800" b="0" i="0" u="none" strike="noStrike" cap="none" normalizeH="0" baseline="0" dirty="0" smtClean="0">
                          <a:ln>
                            <a:noFill/>
                          </a:ln>
                          <a:solidFill>
                            <a:srgbClr val="FF0000"/>
                          </a:solidFill>
                          <a:effectLst/>
                          <a:latin typeface="Times New Roman" pitchFamily="18"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с распыленной струёй – средний диаметр капель спектра распыления воды более 150 мкм (могут тушить только модельные очаги пожара класса А);</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с тонкораспыленной струёй – средний диаметр капель спектра распыления воды 150 мкм и менее (могут тушить модельные очаги пожара классов А и В);</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1" i="0" u="none" strike="noStrike" cap="none" normalizeH="0" baseline="0" dirty="0" smtClean="0">
                          <a:ln>
                            <a:noFill/>
                          </a:ln>
                          <a:solidFill>
                            <a:srgbClr val="FF0000"/>
                          </a:solidFill>
                          <a:effectLst/>
                          <a:latin typeface="Times New Roman" pitchFamily="18" charset="0"/>
                          <a:cs typeface="Times New Roman" pitchFamily="18" charset="0"/>
                        </a:rPr>
                        <a:t>воздушно-эмульсионные (ОВЭ)</a:t>
                      </a:r>
                      <a:r>
                        <a:rPr kumimoji="0" lang="ru-RU" sz="1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с фторсодержащим зарядом;</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800" b="1" i="0" u="none" strike="noStrike" cap="none" normalizeH="0" baseline="0" dirty="0" smtClean="0">
                          <a:ln>
                            <a:noFill/>
                          </a:ln>
                          <a:solidFill>
                            <a:srgbClr val="FF0000"/>
                          </a:solidFill>
                          <a:effectLst/>
                          <a:latin typeface="Times New Roman" pitchFamily="18" charset="0"/>
                          <a:cs typeface="Times New Roman" pitchFamily="18" charset="0"/>
                        </a:rPr>
                        <a:t>воздушно-пенные </a:t>
                      </a:r>
                      <a:r>
                        <a:rPr kumimoji="0" lang="ru-RU" sz="1800" b="1" i="0" u="none" strike="noStrike" cap="none" normalizeH="0" baseline="0" dirty="0" smtClean="0">
                          <a:ln>
                            <a:noFill/>
                          </a:ln>
                          <a:solidFill>
                            <a:srgbClr val="FF0000"/>
                          </a:solidFill>
                          <a:effectLst/>
                          <a:latin typeface="Times New Roman" pitchFamily="18" charset="0"/>
                          <a:cs typeface="Times New Roman" pitchFamily="18" charset="0"/>
                        </a:rPr>
                        <a:t>(ОВП)</a:t>
                      </a:r>
                      <a:r>
                        <a:rPr kumimoji="0" lang="ru-RU" sz="1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в том числе: с углеводородным зарядом или с фторсодержащим зарядом, которые в зависимости от кратности образуемого ими потока воздушно-механической пены подразделяют на:</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огнетушители с генератором пены низкой кратности – кратность пены не более 20;</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огнетушители с генератором пены средней кратности – кратность пены свыше 20 до 200 включительно;</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1" i="0" u="none" strike="noStrike" cap="none" normalizeH="0" baseline="0" dirty="0" smtClean="0">
                          <a:ln>
                            <a:noFill/>
                          </a:ln>
                          <a:solidFill>
                            <a:srgbClr val="FF0000"/>
                          </a:solidFill>
                          <a:effectLst/>
                          <a:latin typeface="Times New Roman" pitchFamily="18" charset="0"/>
                          <a:cs typeface="Times New Roman" pitchFamily="18" charset="0"/>
                        </a:rPr>
                        <a:t>порошковые (ОП)</a:t>
                      </a:r>
                      <a:r>
                        <a:rPr kumimoji="0" lang="ru-RU" sz="1800" b="0" i="0" u="none" strike="noStrike" cap="none" normalizeH="0" baseline="0" dirty="0" smtClean="0">
                          <a:ln>
                            <a:noFill/>
                          </a:ln>
                          <a:solidFill>
                            <a:srgbClr val="FF0000"/>
                          </a:solidFill>
                          <a:effectLst/>
                          <a:latin typeface="Times New Roman" pitchFamily="18"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с порошком общего назначения, которым можно тушить очаги пожаров классов А, В, С, Е;</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с порошком общего назначения, которым можно тушить очаги пожаров классов В, С, Е;</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1" i="0" u="none" strike="noStrike" cap="none" normalizeH="0" baseline="0" dirty="0" smtClean="0">
                          <a:ln>
                            <a:noFill/>
                          </a:ln>
                          <a:solidFill>
                            <a:srgbClr val="FF0000"/>
                          </a:solidFill>
                          <a:effectLst/>
                          <a:latin typeface="Times New Roman" pitchFamily="18" charset="0"/>
                          <a:cs typeface="Times New Roman" pitchFamily="18" charset="0"/>
                        </a:rPr>
                        <a:t>газовые</a:t>
                      </a:r>
                      <a:r>
                        <a:rPr kumimoji="0" lang="ru-RU" sz="1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в том числе:</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углекислотные (ОУ);</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хладоновые</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(ОХ).</a:t>
                      </a:r>
                    </a:p>
                  </a:txBody>
                  <a:tcPr marL="23812" marR="23812"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85721" y="285728"/>
          <a:ext cx="8572560" cy="4663440"/>
        </p:xfrm>
        <a:graphic>
          <a:graphicData uri="http://schemas.openxmlformats.org/drawingml/2006/table">
            <a:tbl>
              <a:tblPr/>
              <a:tblGrid>
                <a:gridCol w="8572560"/>
              </a:tblGrid>
              <a:tr h="84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0000"/>
                          </a:solidFill>
                          <a:effectLst/>
                          <a:latin typeface="Times New Roman" pitchFamily="18" charset="0"/>
                          <a:cs typeface="Times New Roman" pitchFamily="18" charset="0"/>
                        </a:rPr>
                        <a:t>ПЕРЕДВИЖНЫЕ ОГНЕТУШИТЕЛИ </a:t>
                      </a:r>
                      <a:r>
                        <a:rPr kumimoji="0" lang="en-US" sz="1800" b="1" i="0" u="none" strike="noStrike" cap="none" normalizeH="0" baseline="0" dirty="0" smtClean="0">
                          <a:ln>
                            <a:noFill/>
                          </a:ln>
                          <a:solidFill>
                            <a:srgbClr val="FF0000"/>
                          </a:solidFill>
                          <a:effectLst/>
                          <a:latin typeface="Times New Roman" pitchFamily="18" charset="0"/>
                          <a:cs typeface="Times New Roman" pitchFamily="18" charset="0"/>
                        </a:rPr>
                        <a:t>m</a:t>
                      </a:r>
                      <a:r>
                        <a:rPr kumimoji="0" lang="ru-RU" sz="1800" b="0" i="0" u="none" strike="noStrike" cap="none" normalizeH="0" baseline="0" dirty="0" smtClean="0">
                          <a:ln>
                            <a:noFill/>
                          </a:ln>
                          <a:solidFill>
                            <a:srgbClr val="FF0000"/>
                          </a:solidFill>
                          <a:effectLst/>
                          <a:latin typeface="Times New Roman" pitchFamily="18" charset="0"/>
                          <a:cs typeface="Times New Roman" pitchFamily="18" charset="0"/>
                        </a:rPr>
                        <a:t>&gt; </a:t>
                      </a:r>
                      <a:r>
                        <a:rPr kumimoji="0" lang="en-US" sz="1800" b="0" i="0" u="none" strike="noStrike" cap="none" normalizeH="0" baseline="0" dirty="0" smtClean="0">
                          <a:ln>
                            <a:noFill/>
                          </a:ln>
                          <a:solidFill>
                            <a:srgbClr val="FF0000"/>
                          </a:solidFill>
                          <a:effectLst/>
                          <a:latin typeface="Times New Roman" pitchFamily="18" charset="0"/>
                          <a:cs typeface="Times New Roman" pitchFamily="18" charset="0"/>
                        </a:rPr>
                        <a:t>20 </a:t>
                      </a:r>
                      <a:r>
                        <a:rPr kumimoji="0" lang="ru-RU" sz="1800" b="0" i="0" u="none" strike="noStrike" cap="none" normalizeH="0" baseline="0" dirty="0" smtClean="0">
                          <a:ln>
                            <a:noFill/>
                          </a:ln>
                          <a:solidFill>
                            <a:srgbClr val="FF0000"/>
                          </a:solidFill>
                          <a:effectLst/>
                          <a:latin typeface="Times New Roman" pitchFamily="18" charset="0"/>
                          <a:cs typeface="Times New Roman" pitchFamily="18" charset="0"/>
                        </a:rPr>
                        <a:t>кг</a:t>
                      </a:r>
                    </a:p>
                  </a:txBody>
                  <a:tcPr marL="23812" marR="23812"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84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0000"/>
                          </a:solidFill>
                          <a:effectLst/>
                          <a:latin typeface="Times New Roman" pitchFamily="18" charset="0"/>
                          <a:cs typeface="Times New Roman" pitchFamily="18" charset="0"/>
                        </a:rPr>
                        <a:t>по виду применяемого огнетушащего вещества</a:t>
                      </a:r>
                      <a:endParaRPr kumimoji="0" lang="ru-RU"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23812" marR="23812"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31511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1" i="0" u="none" strike="noStrike" cap="none" normalizeH="0" baseline="0" dirty="0" smtClean="0">
                          <a:ln>
                            <a:noFill/>
                          </a:ln>
                          <a:solidFill>
                            <a:srgbClr val="FF0000"/>
                          </a:solidFill>
                          <a:effectLst/>
                          <a:latin typeface="Times New Roman" pitchFamily="18" charset="0"/>
                          <a:cs typeface="Times New Roman" pitchFamily="18" charset="0"/>
                        </a:rPr>
                        <a:t>водные (ОВ)</a:t>
                      </a:r>
                      <a:r>
                        <a:rPr kumimoji="0" lang="ru-RU" sz="1800" b="0" i="0" u="none" strike="noStrike" cap="none" normalizeH="0" baseline="0" dirty="0" smtClean="0">
                          <a:ln>
                            <a:noFill/>
                          </a:ln>
                          <a:solidFill>
                            <a:srgbClr val="FF0000"/>
                          </a:solidFill>
                          <a:effectLst/>
                          <a:latin typeface="Times New Roman" pitchFamily="18"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огнетушители с мелкодисперсной распыленной струей (медианный диаметр капель спектра распыливания - 100 мкм и менее) - ОВ(М);</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огнетушители с распыленной струей (медианный диаметр капель спектра распыливания - более 100 мкм) - ОВ(Р).</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dirty="0" smtClean="0">
                          <a:ln>
                            <a:noFill/>
                          </a:ln>
                          <a:solidFill>
                            <a:srgbClr val="FF0000"/>
                          </a:solidFill>
                          <a:effectLst/>
                          <a:latin typeface="Times New Roman" pitchFamily="18" charset="0"/>
                          <a:cs typeface="Times New Roman" pitchFamily="18" charset="0"/>
                        </a:rPr>
                        <a:t>воздушно-пенные </a:t>
                      </a:r>
                      <a:r>
                        <a:rPr kumimoji="0" lang="ru-RU" sz="1800" b="1" i="0" u="none" strike="noStrike" cap="none" normalizeH="0" baseline="0" dirty="0" smtClean="0">
                          <a:ln>
                            <a:noFill/>
                          </a:ln>
                          <a:solidFill>
                            <a:srgbClr val="FF0000"/>
                          </a:solidFill>
                          <a:effectLst/>
                          <a:latin typeface="Times New Roman" pitchFamily="18" charset="0"/>
                          <a:cs typeface="Times New Roman" pitchFamily="18" charset="0"/>
                        </a:rPr>
                        <a:t>(ОВП)</a:t>
                      </a:r>
                      <a:r>
                        <a:rPr kumimoji="0" lang="ru-RU" sz="1800" b="0" i="0" u="none" strike="noStrike" cap="none" normalizeH="0" baseline="0" dirty="0" smtClean="0">
                          <a:ln>
                            <a:noFill/>
                          </a:ln>
                          <a:solidFill>
                            <a:srgbClr val="FF0000"/>
                          </a:solidFill>
                          <a:effectLst/>
                          <a:latin typeface="Times New Roman" pitchFamily="18"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           </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низкой кратности, кратность пены от 5 до 20 включительно - ОВП(Н);</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средней кратности, кратность пены свыше 20 до 200 включительно - ОВП(С).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ru-RU" sz="1800" b="1" i="0" u="none" strike="noStrike" cap="none" normalizeH="0" baseline="0" dirty="0" smtClean="0">
                          <a:ln>
                            <a:noFill/>
                          </a:ln>
                          <a:solidFill>
                            <a:srgbClr val="FF0000"/>
                          </a:solidFill>
                          <a:effectLst/>
                          <a:latin typeface="Times New Roman" pitchFamily="18" charset="0"/>
                          <a:cs typeface="Times New Roman" pitchFamily="18" charset="0"/>
                        </a:rPr>
                        <a:t>порошковые (ОП)</a:t>
                      </a:r>
                      <a:r>
                        <a:rPr kumimoji="0" lang="ru-RU" sz="1800" b="0" i="0" u="none" strike="noStrike" cap="none" normalizeH="0" baseline="0" dirty="0" smtClean="0">
                          <a:ln>
                            <a:noFill/>
                          </a:ln>
                          <a:solidFill>
                            <a:srgbClr val="FF0000"/>
                          </a:solidFill>
                          <a:effectLst/>
                          <a:latin typeface="Times New Roman" pitchFamily="18"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ru-RU" sz="1800" b="1" i="0" u="none" strike="noStrike" cap="none" normalizeH="0" baseline="0" dirty="0" smtClean="0">
                          <a:ln>
                            <a:noFill/>
                          </a:ln>
                          <a:solidFill>
                            <a:srgbClr val="FF0000"/>
                          </a:solidFill>
                          <a:effectLst/>
                          <a:latin typeface="Times New Roman" pitchFamily="18" charset="0"/>
                          <a:cs typeface="Times New Roman" pitchFamily="18" charset="0"/>
                        </a:rPr>
                        <a:t>газовые</a:t>
                      </a:r>
                      <a:r>
                        <a:rPr kumimoji="0" lang="ru-RU" sz="1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в том числе: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углекислотные (ОУ);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хладоновые</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(ОХ);</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ru-RU" sz="1800" b="1" i="0" u="none" strike="noStrike" cap="none" normalizeH="0" baseline="0" dirty="0" smtClean="0">
                          <a:ln>
                            <a:noFill/>
                          </a:ln>
                          <a:solidFill>
                            <a:srgbClr val="FF0000"/>
                          </a:solidFill>
                          <a:effectLst/>
                          <a:latin typeface="Times New Roman" pitchFamily="18" charset="0"/>
                          <a:cs typeface="Times New Roman" pitchFamily="18" charset="0"/>
                        </a:rPr>
                        <a:t>комбинированные (ОК)</a:t>
                      </a:r>
                      <a:r>
                        <a:rPr kumimoji="0" lang="ru-RU" sz="1800" b="0" i="0" u="none" strike="noStrike" cap="none" normalizeH="0" baseline="0" dirty="0" smtClean="0">
                          <a:ln>
                            <a:noFill/>
                          </a:ln>
                          <a:solidFill>
                            <a:srgbClr val="FF0000"/>
                          </a:solidFill>
                          <a:effectLst/>
                          <a:latin typeface="Times New Roman" pitchFamily="18" charset="0"/>
                          <a:cs typeface="Times New Roman" pitchFamily="18" charset="0"/>
                        </a:rPr>
                        <a:t>. </a:t>
                      </a:r>
                    </a:p>
                  </a:txBody>
                  <a:tcPr marL="23812" marR="23812"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 y="0"/>
          <a:ext cx="9144000" cy="6858000"/>
        </p:xfrm>
        <a:graphic>
          <a:graphicData uri="http://schemas.openxmlformats.org/drawingml/2006/table">
            <a:tbl>
              <a:tblPr/>
              <a:tblGrid>
                <a:gridCol w="4572001"/>
                <a:gridCol w="4571999"/>
              </a:tblGrid>
              <a:tr h="84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ПЕРЕНОСНЫЕ ОГНЕТУШИТЕЛИ </a:t>
                      </a:r>
                      <a:endParaRPr kumimoji="0" lang="ru-RU" sz="1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txBody>
                  <a:tcPr marL="23812" marR="23812"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ПЕРЕДВИЖНЫЕ ОГНЕТУШИТЕЛИ </a:t>
                      </a:r>
                      <a:endParaRPr kumimoji="0" lang="ru-RU" sz="1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txBody>
                  <a:tcPr marL="23812" marR="23812"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168276">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по принципу создания избыточного давления газа для вытеснения ОТВ</a:t>
                      </a:r>
                      <a:endParaRPr kumimoji="0" lang="ru-RU" sz="1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txBody>
                  <a:tcPr marL="23812" marR="23812"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3365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kumimoji="0" lang="ru-RU" sz="18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закачные</a:t>
                      </a:r>
                      <a:r>
                        <a:rPr kumimoji="0" lang="ru-R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kumimoji="0" lang="ru-RU"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r>
                        <a:rPr kumimoji="0" lang="ru-RU" sz="18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з</a:t>
                      </a:r>
                      <a:r>
                        <a:rPr kumimoji="0" lang="ru-RU"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r>
                        <a:rPr kumimoji="0" lang="ru-R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-с </a:t>
                      </a:r>
                      <a:r>
                        <a:rPr kumimoji="0" lang="ru-R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баллоном высокого давления для хранения сжатого или сжиженного газа </a:t>
                      </a:r>
                      <a:r>
                        <a:rPr kumimoji="0" lang="ru-RU"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a:t>
                      </a:r>
                      <a:r>
                        <a:rPr kumimoji="0" lang="ru-R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с газогенерирующим устройством </a:t>
                      </a:r>
                      <a:r>
                        <a:rPr kumimoji="0" lang="ru-RU"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(г)</a:t>
                      </a:r>
                      <a:r>
                        <a:rPr kumimoji="0" lang="ru-R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p>
                  </a:txBody>
                  <a:tcPr marL="23812" marR="23812"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kumimoji="0" lang="ru-RU" sz="18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закачные</a:t>
                      </a:r>
                      <a:r>
                        <a:rPr kumimoji="0" lang="ru-R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kumimoji="0" lang="ru-RU"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(з)</a:t>
                      </a:r>
                      <a:r>
                        <a:rPr kumimoji="0" lang="ru-R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-с </a:t>
                      </a:r>
                      <a:r>
                        <a:rPr kumimoji="0" lang="ru-R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баллоном высокого давления для хранения сжатого или сжиженного газа </a:t>
                      </a:r>
                      <a:r>
                        <a:rPr kumimoji="0" lang="ru-RU"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a:t>
                      </a:r>
                      <a:r>
                        <a:rPr kumimoji="0" lang="ru-R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с газогенерирующим устройством </a:t>
                      </a:r>
                      <a:r>
                        <a:rPr kumimoji="0" lang="ru-RU"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(г)</a:t>
                      </a:r>
                      <a:r>
                        <a:rPr kumimoji="0" lang="ru-R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p>
                  </a:txBody>
                  <a:tcPr marL="23812" marR="23812"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8413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по величине рабочего давления</a:t>
                      </a:r>
                      <a:endParaRPr kumimoji="0" lang="ru-RU" sz="1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txBody>
                  <a:tcPr marL="23812" marR="23812"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5048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низкого давления (</a:t>
                      </a:r>
                      <a:r>
                        <a:rPr kumimoji="0" lang="ru-RU" sz="18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Р</a:t>
                      </a:r>
                      <a:r>
                        <a:rPr kumimoji="0" lang="ru-RU" sz="1800" b="0" i="0" u="none" strike="noStrike" cap="none" normalizeH="0" baseline="-25000" dirty="0" err="1"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раб</a:t>
                      </a:r>
                      <a:r>
                        <a:rPr kumimoji="0" lang="ru-R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&lt; 2,5 МПа при температуре окружающей среды (20 ± 2) °С);</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высокого давления (</a:t>
                      </a:r>
                      <a:r>
                        <a:rPr kumimoji="0" lang="ru-RU" sz="18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Р</a:t>
                      </a:r>
                      <a:r>
                        <a:rPr kumimoji="0" lang="ru-RU" sz="1800" b="0" i="0" u="none" strike="noStrike" cap="none" normalizeH="0" baseline="-25000" dirty="0" err="1"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раб</a:t>
                      </a:r>
                      <a:r>
                        <a:rPr kumimoji="0" lang="ru-R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&gt; 2,5 МПа при температуре окружающей среды (20 ± 2) °С).</a:t>
                      </a:r>
                    </a:p>
                  </a:txBody>
                  <a:tcPr marL="23812" marR="23812"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низкого давления (</a:t>
                      </a:r>
                      <a:r>
                        <a:rPr kumimoji="0" lang="ru-RU" sz="18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Р</a:t>
                      </a:r>
                      <a:r>
                        <a:rPr kumimoji="0" lang="ru-RU" sz="1800" b="0" i="0" u="none" strike="noStrike" cap="none" normalizeH="0" baseline="-25000" dirty="0" err="1"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раб</a:t>
                      </a:r>
                      <a:r>
                        <a:rPr kumimoji="0" lang="ru-R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&lt; 2,5 МПа при температуре окружающей среды (20 ± 2) °С);</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высокого давления (</a:t>
                      </a:r>
                      <a:r>
                        <a:rPr kumimoji="0" lang="ru-RU" sz="18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Р</a:t>
                      </a:r>
                      <a:r>
                        <a:rPr kumimoji="0" lang="ru-RU" sz="1800" b="0" i="0" u="none" strike="noStrike" cap="none" normalizeH="0" baseline="-25000" dirty="0" err="1"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раб</a:t>
                      </a:r>
                      <a:r>
                        <a:rPr kumimoji="0" lang="ru-R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&gt; 2,5 МПа при температуре окружающей среды (20 ± 2) °С).</a:t>
                      </a:r>
                    </a:p>
                  </a:txBody>
                  <a:tcPr marL="23812" marR="23812"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1682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по возможности тушения одного или нескольких классов пожаров горючих веществ в зависимости от вида заряженного ОТВ</a:t>
                      </a:r>
                      <a:endParaRPr kumimoji="0" lang="ru-RU" sz="1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txBody>
                  <a:tcPr marL="23812" marR="23812"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673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А – горение твердых веществ;</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В – горение жидких веществ;</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С – горение газообразных веществ;</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 – горение металлов или металлоорганических веществ (огнетушители специального назначения);</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Е – пожары электрооборудования, находящегося под напряжением.</a:t>
                      </a:r>
                    </a:p>
                  </a:txBody>
                  <a:tcPr marL="23812" marR="23812"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загорание твердых горючих веществ (класс 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загорание жидких горючих веществ (класс В);</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загорание газообразных горючих веществ (класс С);</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загорание электроустановок, находящихся под напряжением (класс Е).</a:t>
                      </a:r>
                    </a:p>
                  </a:txBody>
                  <a:tcPr marL="23812" marR="23812"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8413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по возможности перезарядки</a:t>
                      </a:r>
                      <a:endParaRPr kumimoji="0" lang="ru-RU" sz="1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txBody>
                  <a:tcPr marL="23812" marR="23812"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252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перезаряжаемые;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не перезаряжаемые (одноразового пользования).</a:t>
                      </a:r>
                    </a:p>
                  </a:txBody>
                  <a:tcPr marL="23812" marR="23812"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txBody>
                  <a:tcPr marL="23812" marR="23812"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рямоугольник 1"/>
          <p:cNvSpPr>
            <a:spLocks noChangeArrowheads="1"/>
          </p:cNvSpPr>
          <p:nvPr/>
        </p:nvSpPr>
        <p:spPr bwMode="auto">
          <a:xfrm>
            <a:off x="285721" y="285750"/>
            <a:ext cx="8572560" cy="6155531"/>
          </a:xfrm>
          <a:prstGeom prst="rect">
            <a:avLst/>
          </a:prstGeom>
          <a:noFill/>
          <a:ln w="9525">
            <a:noFill/>
            <a:miter lim="800000"/>
            <a:headEnd/>
            <a:tailEnd/>
          </a:ln>
        </p:spPr>
        <p:txBody>
          <a:bodyPr wrap="square">
            <a:spAutoFit/>
          </a:bodyPr>
          <a:lstStyle/>
          <a:p>
            <a:pPr algn="ctr" eaLnBrk="0" hangingPunct="0"/>
            <a:r>
              <a:rPr lang="ru-RU" sz="4400" b="1" dirty="0">
                <a:solidFill>
                  <a:srgbClr val="FF0000"/>
                </a:solidFill>
                <a:cs typeface="Times New Roman" pitchFamily="18" charset="0"/>
              </a:rPr>
              <a:t>СТРУКТУРА ОБОЗНАЧЕНИЯ ОГНЕТУШИТЕЛЕЙ</a:t>
            </a:r>
            <a:endParaRPr lang="en-US" sz="4400" b="1" dirty="0">
              <a:solidFill>
                <a:srgbClr val="FF0000"/>
              </a:solidFill>
              <a:cs typeface="Times New Roman" pitchFamily="18" charset="0"/>
            </a:endParaRPr>
          </a:p>
          <a:p>
            <a:pPr algn="ctr" eaLnBrk="0" hangingPunct="0"/>
            <a:endParaRPr lang="en-US" sz="1800" b="1" dirty="0" smtClean="0">
              <a:cs typeface="Times New Roman" pitchFamily="18" charset="0"/>
            </a:endParaRPr>
          </a:p>
          <a:p>
            <a:pPr eaLnBrk="0" hangingPunct="0"/>
            <a:r>
              <a:rPr lang="ru-RU" b="1" dirty="0" smtClean="0">
                <a:solidFill>
                  <a:srgbClr val="FF0000"/>
                </a:solidFill>
              </a:rPr>
              <a:t>Переносной </a:t>
            </a:r>
            <a:r>
              <a:rPr lang="ru-RU" b="1" dirty="0">
                <a:solidFill>
                  <a:srgbClr val="FF0000"/>
                </a:solidFill>
              </a:rPr>
              <a:t>огнетушитель </a:t>
            </a:r>
            <a:r>
              <a:rPr lang="ru-RU" b="1" dirty="0"/>
              <a:t>– </a:t>
            </a:r>
            <a:r>
              <a:rPr lang="ru-RU" b="1" dirty="0" err="1"/>
              <a:t>огнетушитель</a:t>
            </a:r>
            <a:r>
              <a:rPr lang="ru-RU" b="1" dirty="0"/>
              <a:t> с полной массой не более 20 кг, конструктивное исполнение которого обеспечивает возможность его переноски и применения одним человеком.</a:t>
            </a:r>
            <a:endParaRPr lang="en-US" b="1" dirty="0"/>
          </a:p>
          <a:p>
            <a:pPr eaLnBrk="0" hangingPunct="0"/>
            <a:endParaRPr lang="ru-RU" b="1" dirty="0" smtClean="0">
              <a:solidFill>
                <a:srgbClr val="FF0000"/>
              </a:solidFill>
            </a:endParaRPr>
          </a:p>
          <a:p>
            <a:pPr eaLnBrk="0" hangingPunct="0"/>
            <a:r>
              <a:rPr lang="ru-RU" b="1" dirty="0" smtClean="0">
                <a:solidFill>
                  <a:srgbClr val="FF0000"/>
                </a:solidFill>
              </a:rPr>
              <a:t>Передвижной </a:t>
            </a:r>
            <a:r>
              <a:rPr lang="ru-RU" b="1" dirty="0">
                <a:solidFill>
                  <a:srgbClr val="FF0000"/>
                </a:solidFill>
              </a:rPr>
              <a:t>огнетушитель </a:t>
            </a:r>
            <a:r>
              <a:rPr lang="ru-RU" b="1" dirty="0"/>
              <a:t>– </a:t>
            </a:r>
            <a:r>
              <a:rPr lang="ru-RU" b="1" dirty="0" err="1"/>
              <a:t>огнетушитель</a:t>
            </a:r>
            <a:r>
              <a:rPr lang="ru-RU" b="1" dirty="0"/>
              <a:t> с полной массой более 20 кг, смонтированный на колесах или тележке.</a:t>
            </a:r>
          </a:p>
          <a:p>
            <a:pPr algn="just" eaLnBrk="0" hangingPunct="0"/>
            <a:r>
              <a:rPr lang="ru-RU" b="1" dirty="0">
                <a:cs typeface="Times New Roman" pitchFamily="18" charset="0"/>
              </a:rPr>
              <a:t>	</a:t>
            </a:r>
            <a:endParaRPr lang="en-US" b="1" dirty="0">
              <a:cs typeface="Times New Roman" pitchFamily="18" charset="0"/>
            </a:endParaRPr>
          </a:p>
          <a:p>
            <a:pPr algn="just" eaLnBrk="0" hangingPunct="0"/>
            <a:r>
              <a:rPr lang="ru-RU" b="1" dirty="0">
                <a:cs typeface="Times New Roman" pitchFamily="18" charset="0"/>
              </a:rPr>
              <a:t>Устанавливается следующая структура обозначения огнетушителей, состоящая из пяти обязательных и двух дополнительных частей:</a:t>
            </a:r>
            <a:endParaRPr lang="ru-RU"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 calcmode="lin" valueType="num">
                                      <p:cBhvr additive="base">
                                        <p:cTn id="7" dur="500" fill="hold"/>
                                        <p:tgtEl>
                                          <p:spTgt spid="122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0">
                                            <p:txEl>
                                              <p:pRg st="2" end="2"/>
                                            </p:txEl>
                                          </p:spTgt>
                                        </p:tgtEl>
                                        <p:attrNameLst>
                                          <p:attrName>style.visibility</p:attrName>
                                        </p:attrNameLst>
                                      </p:cBhvr>
                                      <p:to>
                                        <p:strVal val="visible"/>
                                      </p:to>
                                    </p:set>
                                    <p:anim calcmode="lin" valueType="num">
                                      <p:cBhvr additive="base">
                                        <p:cTn id="13" dur="500" fill="hold"/>
                                        <p:tgtEl>
                                          <p:spTgt spid="1229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290">
                                            <p:txEl>
                                              <p:pRg st="4" end="4"/>
                                            </p:txEl>
                                          </p:spTgt>
                                        </p:tgtEl>
                                        <p:attrNameLst>
                                          <p:attrName>style.visibility</p:attrName>
                                        </p:attrNameLst>
                                      </p:cBhvr>
                                      <p:to>
                                        <p:strVal val="visible"/>
                                      </p:to>
                                    </p:set>
                                    <p:anim calcmode="lin" valueType="num">
                                      <p:cBhvr additive="base">
                                        <p:cTn id="19" dur="500" fill="hold"/>
                                        <p:tgtEl>
                                          <p:spTgt spid="1229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0">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290">
                                            <p:txEl>
                                              <p:pRg st="5" end="5"/>
                                            </p:txEl>
                                          </p:spTgt>
                                        </p:tgtEl>
                                        <p:attrNameLst>
                                          <p:attrName>style.visibility</p:attrName>
                                        </p:attrNameLst>
                                      </p:cBhvr>
                                      <p:to>
                                        <p:strVal val="visible"/>
                                      </p:to>
                                    </p:set>
                                    <p:anim calcmode="lin" valueType="num">
                                      <p:cBhvr additive="base">
                                        <p:cTn id="23" dur="500" fill="hold"/>
                                        <p:tgtEl>
                                          <p:spTgt spid="12290">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290">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290">
                                            <p:txEl>
                                              <p:pRg st="6" end="6"/>
                                            </p:txEl>
                                          </p:spTgt>
                                        </p:tgtEl>
                                        <p:attrNameLst>
                                          <p:attrName>style.visibility</p:attrName>
                                        </p:attrNameLst>
                                      </p:cBhvr>
                                      <p:to>
                                        <p:strVal val="visible"/>
                                      </p:to>
                                    </p:set>
                                    <p:anim calcmode="lin" valueType="num">
                                      <p:cBhvr additive="base">
                                        <p:cTn id="27" dur="500" fill="hold"/>
                                        <p:tgtEl>
                                          <p:spTgt spid="12290">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29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pSp>
        <p:nvGrpSpPr>
          <p:cNvPr id="9219" name="Group 63"/>
          <p:cNvGrpSpPr>
            <a:grpSpLocks noChangeAspect="1"/>
          </p:cNvGrpSpPr>
          <p:nvPr/>
        </p:nvGrpSpPr>
        <p:grpSpPr bwMode="auto">
          <a:xfrm>
            <a:off x="0" y="0"/>
            <a:ext cx="9001125" cy="7000875"/>
            <a:chOff x="2157" y="2203"/>
            <a:chExt cx="7376" cy="5459"/>
          </a:xfrm>
        </p:grpSpPr>
        <p:sp>
          <p:nvSpPr>
            <p:cNvPr id="9224" name="AutoShape 77"/>
            <p:cNvSpPr>
              <a:spLocks noChangeAspect="1" noChangeArrowheads="1" noTextEdit="1"/>
            </p:cNvSpPr>
            <p:nvPr/>
          </p:nvSpPr>
          <p:spPr bwMode="auto">
            <a:xfrm>
              <a:off x="2157" y="2227"/>
              <a:ext cx="7200" cy="5435"/>
            </a:xfrm>
            <a:prstGeom prst="rect">
              <a:avLst/>
            </a:prstGeom>
            <a:noFill/>
            <a:ln w="9525">
              <a:noFill/>
              <a:miter lim="800000"/>
              <a:headEnd/>
              <a:tailEnd/>
            </a:ln>
          </p:spPr>
          <p:txBody>
            <a:bodyPr/>
            <a:lstStyle/>
            <a:p>
              <a:endParaRPr lang="ru-RU"/>
            </a:p>
          </p:txBody>
        </p:sp>
        <p:sp>
          <p:nvSpPr>
            <p:cNvPr id="9225" name="Text Box 76"/>
            <p:cNvSpPr txBox="1">
              <a:spLocks noChangeArrowheads="1"/>
            </p:cNvSpPr>
            <p:nvPr/>
          </p:nvSpPr>
          <p:spPr bwMode="auto">
            <a:xfrm>
              <a:off x="2333" y="2203"/>
              <a:ext cx="7200" cy="418"/>
            </a:xfrm>
            <a:prstGeom prst="rect">
              <a:avLst/>
            </a:prstGeom>
            <a:solidFill>
              <a:srgbClr val="FFFFFF"/>
            </a:solidFill>
            <a:ln w="9525">
              <a:noFill/>
              <a:miter lim="800000"/>
              <a:headEnd/>
              <a:tailEnd/>
            </a:ln>
          </p:spPr>
          <p:txBody>
            <a:bodyPr/>
            <a:lstStyle/>
            <a:p>
              <a:pPr eaLnBrk="0" hangingPunct="0"/>
              <a:r>
                <a:rPr lang="en-US" sz="1200" b="1">
                  <a:cs typeface="Times New Roman" pitchFamily="18" charset="0"/>
                </a:rPr>
                <a:t>                                                                                                                   X               X               (X)             X              X       X              (X)</a:t>
              </a:r>
              <a:endParaRPr lang="en-US"/>
            </a:p>
          </p:txBody>
        </p:sp>
        <p:sp>
          <p:nvSpPr>
            <p:cNvPr id="9226" name="Line 75"/>
            <p:cNvSpPr>
              <a:spLocks noChangeShapeType="1"/>
            </p:cNvSpPr>
            <p:nvPr/>
          </p:nvSpPr>
          <p:spPr bwMode="auto">
            <a:xfrm flipV="1">
              <a:off x="5940" y="2606"/>
              <a:ext cx="0" cy="836"/>
            </a:xfrm>
            <a:prstGeom prst="line">
              <a:avLst/>
            </a:prstGeom>
            <a:noFill/>
            <a:ln w="9525">
              <a:solidFill>
                <a:srgbClr val="000000"/>
              </a:solidFill>
              <a:round/>
              <a:headEnd/>
              <a:tailEnd type="triangle" w="med" len="med"/>
            </a:ln>
          </p:spPr>
          <p:txBody>
            <a:bodyPr/>
            <a:lstStyle/>
            <a:p>
              <a:endParaRPr lang="ru-RU"/>
            </a:p>
          </p:txBody>
        </p:sp>
        <p:sp>
          <p:nvSpPr>
            <p:cNvPr id="9227" name="Line 74"/>
            <p:cNvSpPr>
              <a:spLocks noChangeShapeType="1"/>
            </p:cNvSpPr>
            <p:nvPr/>
          </p:nvSpPr>
          <p:spPr bwMode="auto">
            <a:xfrm flipH="1" flipV="1">
              <a:off x="6505" y="2606"/>
              <a:ext cx="4" cy="2105"/>
            </a:xfrm>
            <a:prstGeom prst="line">
              <a:avLst/>
            </a:prstGeom>
            <a:noFill/>
            <a:ln w="9525">
              <a:solidFill>
                <a:srgbClr val="000000"/>
              </a:solidFill>
              <a:round/>
              <a:headEnd/>
              <a:tailEnd type="triangle" w="med" len="med"/>
            </a:ln>
          </p:spPr>
          <p:txBody>
            <a:bodyPr/>
            <a:lstStyle/>
            <a:p>
              <a:endParaRPr lang="ru-RU"/>
            </a:p>
          </p:txBody>
        </p:sp>
        <p:sp>
          <p:nvSpPr>
            <p:cNvPr id="9228" name="Line 73"/>
            <p:cNvSpPr>
              <a:spLocks noChangeShapeType="1"/>
            </p:cNvSpPr>
            <p:nvPr/>
          </p:nvSpPr>
          <p:spPr bwMode="auto">
            <a:xfrm flipV="1">
              <a:off x="7069" y="2606"/>
              <a:ext cx="0" cy="2787"/>
            </a:xfrm>
            <a:prstGeom prst="line">
              <a:avLst/>
            </a:prstGeom>
            <a:noFill/>
            <a:ln w="9525">
              <a:solidFill>
                <a:srgbClr val="000000"/>
              </a:solidFill>
              <a:round/>
              <a:headEnd/>
              <a:tailEnd type="triangle" w="med" len="med"/>
            </a:ln>
          </p:spPr>
          <p:txBody>
            <a:bodyPr/>
            <a:lstStyle/>
            <a:p>
              <a:endParaRPr lang="ru-RU"/>
            </a:p>
          </p:txBody>
        </p:sp>
        <p:sp>
          <p:nvSpPr>
            <p:cNvPr id="9229" name="Text Box 72"/>
            <p:cNvSpPr txBox="1">
              <a:spLocks noChangeArrowheads="1"/>
            </p:cNvSpPr>
            <p:nvPr/>
          </p:nvSpPr>
          <p:spPr bwMode="auto">
            <a:xfrm>
              <a:off x="2333" y="5524"/>
              <a:ext cx="5502" cy="462"/>
            </a:xfrm>
            <a:prstGeom prst="rect">
              <a:avLst/>
            </a:prstGeom>
            <a:solidFill>
              <a:srgbClr val="FFFFFF"/>
            </a:solidFill>
            <a:ln w="9525">
              <a:noFill/>
              <a:miter lim="800000"/>
              <a:headEnd/>
              <a:tailEnd/>
            </a:ln>
          </p:spPr>
          <p:txBody>
            <a:bodyPr/>
            <a:lstStyle/>
            <a:p>
              <a:pPr eaLnBrk="0" hangingPunct="0"/>
              <a:r>
                <a:rPr lang="en-US" sz="1400">
                  <a:cs typeface="Times New Roman" pitchFamily="18" charset="0"/>
                </a:rPr>
                <a:t>Класс пожара (А, В, С, Е), для тушения которого предназначен огнетушитель</a:t>
              </a:r>
            </a:p>
            <a:p>
              <a:pPr eaLnBrk="0" hangingPunct="0"/>
              <a:r>
                <a:rPr lang="en-US" sz="1400">
                  <a:solidFill>
                    <a:schemeClr val="bg1"/>
                  </a:solidFill>
                </a:rPr>
                <a:t>________________________________________________________________________</a:t>
              </a:r>
            </a:p>
          </p:txBody>
        </p:sp>
        <p:sp>
          <p:nvSpPr>
            <p:cNvPr id="9230" name="Line 71"/>
            <p:cNvSpPr>
              <a:spLocks noChangeShapeType="1"/>
            </p:cNvSpPr>
            <p:nvPr/>
          </p:nvSpPr>
          <p:spPr bwMode="auto">
            <a:xfrm flipV="1">
              <a:off x="7639" y="2621"/>
              <a:ext cx="0" cy="3345"/>
            </a:xfrm>
            <a:prstGeom prst="line">
              <a:avLst/>
            </a:prstGeom>
            <a:noFill/>
            <a:ln w="9525">
              <a:solidFill>
                <a:srgbClr val="000000"/>
              </a:solidFill>
              <a:round/>
              <a:headEnd/>
              <a:tailEnd type="triangle" w="med" len="med"/>
            </a:ln>
          </p:spPr>
          <p:txBody>
            <a:bodyPr/>
            <a:lstStyle/>
            <a:p>
              <a:endParaRPr lang="ru-RU"/>
            </a:p>
          </p:txBody>
        </p:sp>
        <p:sp>
          <p:nvSpPr>
            <p:cNvPr id="9231" name="Line 70"/>
            <p:cNvSpPr>
              <a:spLocks noChangeShapeType="1"/>
            </p:cNvSpPr>
            <p:nvPr/>
          </p:nvSpPr>
          <p:spPr bwMode="auto">
            <a:xfrm>
              <a:off x="2274" y="6371"/>
              <a:ext cx="5927" cy="0"/>
            </a:xfrm>
            <a:prstGeom prst="line">
              <a:avLst/>
            </a:prstGeom>
            <a:noFill/>
            <a:ln w="9525">
              <a:solidFill>
                <a:srgbClr val="000000"/>
              </a:solidFill>
              <a:round/>
              <a:headEnd/>
              <a:tailEnd/>
            </a:ln>
          </p:spPr>
          <p:txBody>
            <a:bodyPr/>
            <a:lstStyle/>
            <a:p>
              <a:endParaRPr lang="ru-RU"/>
            </a:p>
          </p:txBody>
        </p:sp>
        <p:sp>
          <p:nvSpPr>
            <p:cNvPr id="9232" name="Line 69"/>
            <p:cNvSpPr>
              <a:spLocks noChangeShapeType="1"/>
            </p:cNvSpPr>
            <p:nvPr/>
          </p:nvSpPr>
          <p:spPr bwMode="auto">
            <a:xfrm flipV="1">
              <a:off x="8203" y="2621"/>
              <a:ext cx="0" cy="3763"/>
            </a:xfrm>
            <a:prstGeom prst="line">
              <a:avLst/>
            </a:prstGeom>
            <a:noFill/>
            <a:ln w="9525">
              <a:solidFill>
                <a:srgbClr val="000000"/>
              </a:solidFill>
              <a:round/>
              <a:headEnd/>
              <a:tailEnd type="triangle" w="med" len="med"/>
            </a:ln>
          </p:spPr>
          <p:txBody>
            <a:bodyPr/>
            <a:lstStyle/>
            <a:p>
              <a:endParaRPr lang="ru-RU"/>
            </a:p>
          </p:txBody>
        </p:sp>
        <p:sp>
          <p:nvSpPr>
            <p:cNvPr id="9233" name="Text Box 68"/>
            <p:cNvSpPr txBox="1">
              <a:spLocks noChangeArrowheads="1"/>
            </p:cNvSpPr>
            <p:nvPr/>
          </p:nvSpPr>
          <p:spPr bwMode="auto">
            <a:xfrm>
              <a:off x="2274" y="6384"/>
              <a:ext cx="6071" cy="418"/>
            </a:xfrm>
            <a:prstGeom prst="rect">
              <a:avLst/>
            </a:prstGeom>
            <a:solidFill>
              <a:srgbClr val="FFFFFF"/>
            </a:solidFill>
            <a:ln w="9525">
              <a:noFill/>
              <a:miter lim="800000"/>
              <a:headEnd/>
              <a:tailEnd/>
            </a:ln>
          </p:spPr>
          <p:txBody>
            <a:bodyPr/>
            <a:lstStyle/>
            <a:p>
              <a:pPr eaLnBrk="0" hangingPunct="0"/>
              <a:r>
                <a:rPr lang="en-US" sz="1200">
                  <a:cs typeface="Times New Roman" pitchFamily="18" charset="0"/>
                </a:rPr>
                <a:t>Условное наименование огнетушителя (при его наличии) </a:t>
              </a:r>
              <a:r>
                <a:rPr lang="en-US" sz="1200" baseline="30000">
                  <a:cs typeface="Times New Roman" pitchFamily="18" charset="0"/>
                </a:rPr>
                <a:t>2)</a:t>
              </a:r>
              <a:endParaRPr lang="en-US"/>
            </a:p>
          </p:txBody>
        </p:sp>
        <p:sp>
          <p:nvSpPr>
            <p:cNvPr id="9234" name="Line 67"/>
            <p:cNvSpPr>
              <a:spLocks noChangeShapeType="1"/>
            </p:cNvSpPr>
            <p:nvPr/>
          </p:nvSpPr>
          <p:spPr bwMode="auto">
            <a:xfrm>
              <a:off x="2274" y="6802"/>
              <a:ext cx="6212" cy="0"/>
            </a:xfrm>
            <a:prstGeom prst="line">
              <a:avLst/>
            </a:prstGeom>
            <a:noFill/>
            <a:ln w="9525">
              <a:solidFill>
                <a:srgbClr val="000000"/>
              </a:solidFill>
              <a:round/>
              <a:headEnd/>
              <a:tailEnd/>
            </a:ln>
          </p:spPr>
          <p:txBody>
            <a:bodyPr/>
            <a:lstStyle/>
            <a:p>
              <a:endParaRPr lang="ru-RU"/>
            </a:p>
          </p:txBody>
        </p:sp>
        <p:sp>
          <p:nvSpPr>
            <p:cNvPr id="9235" name="Line 66"/>
            <p:cNvSpPr>
              <a:spLocks noChangeShapeType="1"/>
            </p:cNvSpPr>
            <p:nvPr/>
          </p:nvSpPr>
          <p:spPr bwMode="auto">
            <a:xfrm flipV="1">
              <a:off x="8486" y="2621"/>
              <a:ext cx="0" cy="4181"/>
            </a:xfrm>
            <a:prstGeom prst="line">
              <a:avLst/>
            </a:prstGeom>
            <a:noFill/>
            <a:ln w="9525">
              <a:solidFill>
                <a:srgbClr val="000000"/>
              </a:solidFill>
              <a:round/>
              <a:headEnd/>
              <a:tailEnd type="triangle" w="med" len="med"/>
            </a:ln>
          </p:spPr>
          <p:txBody>
            <a:bodyPr/>
            <a:lstStyle/>
            <a:p>
              <a:endParaRPr lang="ru-RU"/>
            </a:p>
          </p:txBody>
        </p:sp>
        <p:sp>
          <p:nvSpPr>
            <p:cNvPr id="9236" name="Text Box 65"/>
            <p:cNvSpPr txBox="1">
              <a:spLocks noChangeArrowheads="1"/>
            </p:cNvSpPr>
            <p:nvPr/>
          </p:nvSpPr>
          <p:spPr bwMode="auto">
            <a:xfrm>
              <a:off x="2274" y="6941"/>
              <a:ext cx="6966" cy="418"/>
            </a:xfrm>
            <a:prstGeom prst="rect">
              <a:avLst/>
            </a:prstGeom>
            <a:solidFill>
              <a:srgbClr val="FFFFFF"/>
            </a:solidFill>
            <a:ln w="9525">
              <a:noFill/>
              <a:miter lim="800000"/>
              <a:headEnd/>
              <a:tailEnd/>
            </a:ln>
          </p:spPr>
          <p:txBody>
            <a:bodyPr/>
            <a:lstStyle/>
            <a:p>
              <a:pPr eaLnBrk="0" hangingPunct="0"/>
              <a:r>
                <a:rPr lang="en-US" sz="1200">
                  <a:cs typeface="Times New Roman" pitchFamily="18" charset="0"/>
                </a:rPr>
                <a:t>Дополнительное условное обозначение огнетушителя (при его наличии)</a:t>
              </a:r>
            </a:p>
            <a:p>
              <a:pPr eaLnBrk="0" hangingPunct="0"/>
              <a:r>
                <a:rPr lang="en-US" sz="1200"/>
                <a:t>___________________________________________________________________________________________________________</a:t>
              </a:r>
              <a:endParaRPr lang="en-US"/>
            </a:p>
          </p:txBody>
        </p:sp>
        <p:sp>
          <p:nvSpPr>
            <p:cNvPr id="9237" name="Line 64"/>
            <p:cNvSpPr>
              <a:spLocks noChangeShapeType="1"/>
            </p:cNvSpPr>
            <p:nvPr/>
          </p:nvSpPr>
          <p:spPr bwMode="auto">
            <a:xfrm flipV="1">
              <a:off x="9050" y="2621"/>
              <a:ext cx="0" cy="4738"/>
            </a:xfrm>
            <a:prstGeom prst="line">
              <a:avLst/>
            </a:prstGeom>
            <a:noFill/>
            <a:ln w="9525">
              <a:solidFill>
                <a:srgbClr val="000000"/>
              </a:solidFill>
              <a:round/>
              <a:headEnd/>
              <a:tailEnd type="triangle" w="med" len="med"/>
            </a:ln>
          </p:spPr>
          <p:txBody>
            <a:bodyPr/>
            <a:lstStyle/>
            <a:p>
              <a:endParaRPr lang="ru-RU"/>
            </a:p>
          </p:txBody>
        </p:sp>
      </p:grpSp>
      <p:sp>
        <p:nvSpPr>
          <p:cNvPr id="9220" name="Прямоугольник 68"/>
          <p:cNvSpPr>
            <a:spLocks noChangeArrowheads="1"/>
          </p:cNvSpPr>
          <p:nvPr/>
        </p:nvSpPr>
        <p:spPr bwMode="auto">
          <a:xfrm>
            <a:off x="142875" y="714375"/>
            <a:ext cx="4786313" cy="1169988"/>
          </a:xfrm>
          <a:prstGeom prst="rect">
            <a:avLst/>
          </a:prstGeom>
          <a:noFill/>
          <a:ln w="9525">
            <a:noFill/>
            <a:miter lim="800000"/>
            <a:headEnd/>
            <a:tailEnd/>
          </a:ln>
        </p:spPr>
        <p:txBody>
          <a:bodyPr>
            <a:spAutoFit/>
          </a:bodyPr>
          <a:lstStyle/>
          <a:p>
            <a:r>
              <a:rPr lang="ru-RU" sz="1400"/>
              <a:t>Вид огнетушителя в зависимости от заряженного огнетушащего вещества</a:t>
            </a:r>
          </a:p>
          <a:p>
            <a:r>
              <a:rPr lang="ru-RU" sz="1400"/>
              <a:t>(ОВ, ОВП, ОВЭ, ОП, ОУ, ОХ)</a:t>
            </a:r>
            <a:endParaRPr lang="en-US" sz="1400"/>
          </a:p>
          <a:p>
            <a:r>
              <a:rPr lang="en-US" sz="1400"/>
              <a:t>_________________________________________________</a:t>
            </a:r>
          </a:p>
          <a:p>
            <a:endParaRPr lang="ru-RU" sz="1400"/>
          </a:p>
        </p:txBody>
      </p:sp>
      <p:sp>
        <p:nvSpPr>
          <p:cNvPr id="9221" name="Прямоугольник 69"/>
          <p:cNvSpPr>
            <a:spLocks noChangeArrowheads="1"/>
          </p:cNvSpPr>
          <p:nvPr/>
        </p:nvSpPr>
        <p:spPr bwMode="auto">
          <a:xfrm>
            <a:off x="285750" y="2214563"/>
            <a:ext cx="5143500" cy="1169987"/>
          </a:xfrm>
          <a:prstGeom prst="rect">
            <a:avLst/>
          </a:prstGeom>
          <a:noFill/>
          <a:ln w="9525">
            <a:noFill/>
            <a:miter lim="800000"/>
            <a:headEnd/>
            <a:tailEnd/>
          </a:ln>
        </p:spPr>
        <p:txBody>
          <a:bodyPr>
            <a:spAutoFit/>
          </a:bodyPr>
          <a:lstStyle/>
          <a:p>
            <a:r>
              <a:rPr lang="ru-RU" sz="1400"/>
              <a:t>Номинальная масса заряженного ОТВ, выраженная     в килограммах (для порошковых и газовых огнетушителей) или объём заряженного ОТВ, выраженный    в литрах (для водных и пенных огнетушителей) </a:t>
            </a:r>
            <a:endParaRPr lang="en-US" sz="1400" baseline="30000"/>
          </a:p>
          <a:p>
            <a:r>
              <a:rPr lang="en-US" sz="1400" baseline="30000"/>
              <a:t>____________________________________________________________________________________</a:t>
            </a:r>
            <a:endParaRPr lang="ru-RU" sz="1400"/>
          </a:p>
        </p:txBody>
      </p:sp>
      <p:sp>
        <p:nvSpPr>
          <p:cNvPr id="9222" name="Прямоугольник 70"/>
          <p:cNvSpPr>
            <a:spLocks noChangeArrowheads="1"/>
          </p:cNvSpPr>
          <p:nvPr/>
        </p:nvSpPr>
        <p:spPr bwMode="auto">
          <a:xfrm>
            <a:off x="285750" y="3429000"/>
            <a:ext cx="5786438" cy="738188"/>
          </a:xfrm>
          <a:prstGeom prst="rect">
            <a:avLst/>
          </a:prstGeom>
          <a:noFill/>
          <a:ln w="9525">
            <a:noFill/>
            <a:miter lim="800000"/>
            <a:headEnd/>
            <a:tailEnd/>
          </a:ln>
        </p:spPr>
        <p:txBody>
          <a:bodyPr>
            <a:spAutoFit/>
          </a:bodyPr>
          <a:lstStyle/>
          <a:p>
            <a:r>
              <a:rPr lang="ru-RU" sz="1400"/>
              <a:t>Условное обозначение типа огнетушителя по принципу создания давления в его корпусе (з, б, г)</a:t>
            </a:r>
            <a:endParaRPr lang="en-US" sz="1400"/>
          </a:p>
          <a:p>
            <a:r>
              <a:rPr lang="en-US" sz="1400"/>
              <a:t>_______________________________________________________________</a:t>
            </a:r>
            <a:endParaRPr lang="ru-RU" sz="1400"/>
          </a:p>
        </p:txBody>
      </p:sp>
      <p:sp>
        <p:nvSpPr>
          <p:cNvPr id="9223" name="Прямоугольник 71"/>
          <p:cNvSpPr>
            <a:spLocks noChangeArrowheads="1"/>
          </p:cNvSpPr>
          <p:nvPr/>
        </p:nvSpPr>
        <p:spPr bwMode="auto">
          <a:xfrm>
            <a:off x="214313" y="4929188"/>
            <a:ext cx="4643437" cy="307975"/>
          </a:xfrm>
          <a:prstGeom prst="rect">
            <a:avLst/>
          </a:prstGeom>
          <a:noFill/>
          <a:ln w="9525">
            <a:noFill/>
            <a:miter lim="800000"/>
            <a:headEnd/>
            <a:tailEnd/>
          </a:ln>
        </p:spPr>
        <p:txBody>
          <a:bodyPr>
            <a:spAutoFit/>
          </a:bodyPr>
          <a:lstStyle/>
          <a:p>
            <a:r>
              <a:rPr lang="ru-RU" sz="1400"/>
              <a:t>Модель огнетушителя (01, 02 и т.д.)</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Rectangle 7"/>
          <p:cNvSpPr>
            <a:spLocks noChangeArrowheads="1"/>
          </p:cNvSpPr>
          <p:nvPr/>
        </p:nvSpPr>
        <p:spPr bwMode="auto">
          <a:xfrm>
            <a:off x="0" y="142875"/>
            <a:ext cx="9144000" cy="6556375"/>
          </a:xfrm>
          <a:prstGeom prst="rect">
            <a:avLst/>
          </a:prstGeom>
          <a:noFill/>
          <a:ln w="9525">
            <a:noFill/>
            <a:miter lim="800000"/>
            <a:headEnd/>
            <a:tailEnd/>
          </a:ln>
        </p:spPr>
        <p:txBody>
          <a:bodyPr anchor="ctr">
            <a:spAutoFit/>
          </a:bodyPr>
          <a:lstStyle/>
          <a:p>
            <a:pPr algn="ctr" eaLnBrk="0" hangingPunct="0"/>
            <a:r>
              <a:rPr lang="ru-RU" sz="1200">
                <a:cs typeface="Times New Roman" pitchFamily="18" charset="0"/>
              </a:rPr>
              <a:t>	</a:t>
            </a:r>
            <a:r>
              <a:rPr lang="ru-RU" sz="2000">
                <a:cs typeface="Times New Roman" pitchFamily="18" charset="0"/>
              </a:rPr>
              <a:t>Пример условного обозначения воздушно-пенного огнетушителя, имеющего объем заряда ОТВ – 10 л, закачного, предназначенного для тушения пожаров твердых (пожар класса А) и жидких горючих веществ (пожар класса В), модели 01, с углеводородным зарядом:</a:t>
            </a:r>
            <a:endParaRPr lang="ru-RU" sz="2000"/>
          </a:p>
          <a:p>
            <a:pPr algn="ctr" eaLnBrk="0" hangingPunct="0"/>
            <a:r>
              <a:rPr lang="ru-RU" sz="2000" b="1">
                <a:cs typeface="Times New Roman" pitchFamily="18" charset="0"/>
              </a:rPr>
              <a:t>ОВП - 10(з) - АВ- 01 (УгПАВ) по ГОСТ Р 51057-2001</a:t>
            </a:r>
            <a:endParaRPr lang="ru-RU" sz="2000"/>
          </a:p>
          <a:p>
            <a:pPr algn="ctr" eaLnBrk="0" hangingPunct="0"/>
            <a:r>
              <a:rPr lang="ru-RU" sz="2000">
                <a:cs typeface="Times New Roman" pitchFamily="18" charset="0"/>
              </a:rPr>
              <a:t>	Пример условного обозначения порошкового огнетушителя, заряженного 5 кг ОТВ, оснащенного баллоном высокого давления, используемым для создания избыточного давления вытесняющего газа в корпусе огнетушителя, предназначенного для тушения пожаров твердых (пожар класса А), жидких (пожар класса В) и газообразных горючих веществ (пожар класса С), а также электрооборудования, находящегося под напряжением (пожар класса Е), модели 03, предназначенного для использования в шахтах:</a:t>
            </a:r>
            <a:endParaRPr lang="ru-RU" sz="2000"/>
          </a:p>
          <a:p>
            <a:pPr algn="ctr" eaLnBrk="0" hangingPunct="0"/>
            <a:r>
              <a:rPr lang="ru-RU" sz="2000" b="1">
                <a:cs typeface="Times New Roman" pitchFamily="18" charset="0"/>
              </a:rPr>
              <a:t>ОП - 5(б) – АВСЕ - 03 (Ш) по ГОСТ Р 51057-2001</a:t>
            </a:r>
            <a:endParaRPr lang="ru-RU" sz="2000"/>
          </a:p>
          <a:p>
            <a:pPr algn="ctr" eaLnBrk="0" hangingPunct="0"/>
            <a:r>
              <a:rPr lang="ru-RU" sz="2000">
                <a:cs typeface="Times New Roman" pitchFamily="18" charset="0"/>
              </a:rPr>
              <a:t>	</a:t>
            </a:r>
            <a:endParaRPr lang="ru-RU" sz="2000"/>
          </a:p>
          <a:p>
            <a:pPr algn="ctr" eaLnBrk="0" hangingPunct="0"/>
            <a:r>
              <a:rPr lang="ru-RU" sz="2000">
                <a:cs typeface="Times New Roman" pitchFamily="18" charset="0"/>
              </a:rPr>
              <a:t>	Пример условного обозначения порошкового огнетушителя, заряженного 2 кг ОТВ, оснащенного газогенерирующим устройством, используемым для создания избыточного давления вытесняющего в корпусе огнетушителя, предназначенного для тушения пожаров жидких (пожар класса В) и газообразных горючих веществ (пожар класса С), а также электрооборудования, находящегося под напряжением (пожар класса Е):</a:t>
            </a:r>
            <a:endParaRPr lang="ru-RU" sz="2000"/>
          </a:p>
          <a:p>
            <a:pPr algn="ctr" eaLnBrk="0" hangingPunct="0"/>
            <a:r>
              <a:rPr lang="ru-RU" sz="2000" b="1">
                <a:cs typeface="Times New Roman" pitchFamily="18" charset="0"/>
              </a:rPr>
              <a:t>ОП - 2(г) - ВСЕ по ГОСТ 51057-2001</a:t>
            </a:r>
            <a:endParaRPr lang="ru-RU"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43">
                                            <p:txEl>
                                              <p:pRg st="0" end="0"/>
                                            </p:txEl>
                                          </p:spTgt>
                                        </p:tgtEl>
                                        <p:attrNameLst>
                                          <p:attrName>style.visibility</p:attrName>
                                        </p:attrNameLst>
                                      </p:cBhvr>
                                      <p:to>
                                        <p:strVal val="visible"/>
                                      </p:to>
                                    </p:set>
                                    <p:anim calcmode="lin" valueType="num">
                                      <p:cBhvr additive="base">
                                        <p:cTn id="7" dur="500" fill="hold"/>
                                        <p:tgtEl>
                                          <p:spTgt spid="143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4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343">
                                            <p:txEl>
                                              <p:pRg st="1" end="1"/>
                                            </p:txEl>
                                          </p:spTgt>
                                        </p:tgtEl>
                                        <p:attrNameLst>
                                          <p:attrName>style.visibility</p:attrName>
                                        </p:attrNameLst>
                                      </p:cBhvr>
                                      <p:to>
                                        <p:strVal val="visible"/>
                                      </p:to>
                                    </p:set>
                                    <p:anim calcmode="lin" valueType="num">
                                      <p:cBhvr additive="base">
                                        <p:cTn id="11" dur="500" fill="hold"/>
                                        <p:tgtEl>
                                          <p:spTgt spid="1434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34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343">
                                            <p:txEl>
                                              <p:pRg st="2" end="2"/>
                                            </p:txEl>
                                          </p:spTgt>
                                        </p:tgtEl>
                                        <p:attrNameLst>
                                          <p:attrName>style.visibility</p:attrName>
                                        </p:attrNameLst>
                                      </p:cBhvr>
                                      <p:to>
                                        <p:strVal val="visible"/>
                                      </p:to>
                                    </p:set>
                                    <p:anim calcmode="lin" valueType="num">
                                      <p:cBhvr additive="base">
                                        <p:cTn id="15" dur="500" fill="hold"/>
                                        <p:tgtEl>
                                          <p:spTgt spid="1434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34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343">
                                            <p:txEl>
                                              <p:pRg st="3" end="3"/>
                                            </p:txEl>
                                          </p:spTgt>
                                        </p:tgtEl>
                                        <p:attrNameLst>
                                          <p:attrName>style.visibility</p:attrName>
                                        </p:attrNameLst>
                                      </p:cBhvr>
                                      <p:to>
                                        <p:strVal val="visible"/>
                                      </p:to>
                                    </p:set>
                                    <p:anim calcmode="lin" valueType="num">
                                      <p:cBhvr additive="base">
                                        <p:cTn id="19" dur="500" fill="hold"/>
                                        <p:tgtEl>
                                          <p:spTgt spid="1434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4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343">
                                            <p:txEl>
                                              <p:pRg st="4" end="4"/>
                                            </p:txEl>
                                          </p:spTgt>
                                        </p:tgtEl>
                                        <p:attrNameLst>
                                          <p:attrName>style.visibility</p:attrName>
                                        </p:attrNameLst>
                                      </p:cBhvr>
                                      <p:to>
                                        <p:strVal val="visible"/>
                                      </p:to>
                                    </p:set>
                                    <p:anim calcmode="lin" valueType="num">
                                      <p:cBhvr additive="base">
                                        <p:cTn id="23" dur="500" fill="hold"/>
                                        <p:tgtEl>
                                          <p:spTgt spid="1434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34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343">
                                            <p:txEl>
                                              <p:pRg st="5" end="5"/>
                                            </p:txEl>
                                          </p:spTgt>
                                        </p:tgtEl>
                                        <p:attrNameLst>
                                          <p:attrName>style.visibility</p:attrName>
                                        </p:attrNameLst>
                                      </p:cBhvr>
                                      <p:to>
                                        <p:strVal val="visible"/>
                                      </p:to>
                                    </p:set>
                                    <p:anim calcmode="lin" valueType="num">
                                      <p:cBhvr additive="base">
                                        <p:cTn id="27" dur="500" fill="hold"/>
                                        <p:tgtEl>
                                          <p:spTgt spid="1434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34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343">
                                            <p:txEl>
                                              <p:pRg st="6" end="6"/>
                                            </p:txEl>
                                          </p:spTgt>
                                        </p:tgtEl>
                                        <p:attrNameLst>
                                          <p:attrName>style.visibility</p:attrName>
                                        </p:attrNameLst>
                                      </p:cBhvr>
                                      <p:to>
                                        <p:strVal val="visible"/>
                                      </p:to>
                                    </p:set>
                                    <p:anim calcmode="lin" valueType="num">
                                      <p:cBhvr additive="base">
                                        <p:cTn id="31" dur="500" fill="hold"/>
                                        <p:tgtEl>
                                          <p:spTgt spid="1434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4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428596" y="785794"/>
            <a:ext cx="8286808" cy="3970318"/>
          </a:xfrm>
          <a:prstGeom prst="rect">
            <a:avLst/>
          </a:prstGeom>
          <a:noFill/>
          <a:ln w="9525">
            <a:noFill/>
            <a:miter lim="800000"/>
            <a:headEnd/>
            <a:tailEnd/>
          </a:ln>
        </p:spPr>
        <p:txBody>
          <a:bodyPr wrap="square" anchor="ctr">
            <a:spAutoFit/>
          </a:bodyPr>
          <a:lstStyle/>
          <a:p>
            <a:pPr algn="ctr" eaLnBrk="0" hangingPunct="0"/>
            <a:r>
              <a:rPr lang="ru-RU" sz="1800" b="1" dirty="0">
                <a:cs typeface="Times New Roman" pitchFamily="18" charset="0"/>
              </a:rPr>
              <a:t>ОБЩИЕ ТЕХНИЧЕСКИЕ </a:t>
            </a:r>
            <a:r>
              <a:rPr lang="ru-RU" sz="1800" b="1" dirty="0" smtClean="0">
                <a:cs typeface="Times New Roman" pitchFamily="18" charset="0"/>
              </a:rPr>
              <a:t>ТРЕБОВАНИЯ</a:t>
            </a:r>
          </a:p>
          <a:p>
            <a:pPr algn="ctr" eaLnBrk="0" hangingPunct="0"/>
            <a:endParaRPr lang="ru-RU" sz="1800" b="1" dirty="0"/>
          </a:p>
          <a:p>
            <a:pPr algn="just" eaLnBrk="0" hangingPunct="0"/>
            <a:r>
              <a:rPr lang="ru-RU" sz="1800" b="1" dirty="0">
                <a:cs typeface="Times New Roman" pitchFamily="18" charset="0"/>
              </a:rPr>
              <a:t>	Обязательными параметрами, обеспечивающими надёжность, эффективность и пожарную безопасность при эксплуатации огнетушителей являются:</a:t>
            </a:r>
            <a:endParaRPr lang="ru-RU" sz="1800" b="1" dirty="0"/>
          </a:p>
          <a:p>
            <a:pPr algn="just" eaLnBrk="0" hangingPunct="0"/>
            <a:r>
              <a:rPr lang="ru-RU" sz="1800" b="1" dirty="0">
                <a:cs typeface="Times New Roman" pitchFamily="18" charset="0"/>
              </a:rPr>
              <a:t>	- масса заряда огнетушителя;</a:t>
            </a:r>
            <a:endParaRPr lang="ru-RU" sz="1800" b="1" dirty="0"/>
          </a:p>
          <a:p>
            <a:pPr algn="just" eaLnBrk="0" hangingPunct="0"/>
            <a:r>
              <a:rPr lang="ru-RU" sz="1800" b="1" dirty="0">
                <a:cs typeface="Times New Roman" pitchFamily="18" charset="0"/>
              </a:rPr>
              <a:t>	</a:t>
            </a:r>
            <a:r>
              <a:rPr lang="ru-RU" sz="1800" b="1" dirty="0" smtClean="0">
                <a:cs typeface="Times New Roman" pitchFamily="18" charset="0"/>
              </a:rPr>
              <a:t>-усилия </a:t>
            </a:r>
            <a:r>
              <a:rPr lang="ru-RU" sz="1800" b="1" dirty="0">
                <a:cs typeface="Times New Roman" pitchFamily="18" charset="0"/>
              </a:rPr>
              <a:t>и энергия воздействия на органы управления и передвижения огнетушителя;</a:t>
            </a:r>
            <a:endParaRPr lang="ru-RU" sz="1800" b="1" dirty="0"/>
          </a:p>
          <a:p>
            <a:pPr algn="just" eaLnBrk="0" hangingPunct="0"/>
            <a:r>
              <a:rPr lang="ru-RU" sz="1800" b="1" dirty="0">
                <a:cs typeface="Times New Roman" pitchFamily="18" charset="0"/>
              </a:rPr>
              <a:t>	- продолжительность приведения огнетушителя в действие;</a:t>
            </a:r>
            <a:endParaRPr lang="ru-RU" sz="1800" b="1" dirty="0"/>
          </a:p>
          <a:p>
            <a:pPr algn="just" eaLnBrk="0" hangingPunct="0"/>
            <a:r>
              <a:rPr lang="ru-RU" sz="1800" b="1" dirty="0">
                <a:cs typeface="Times New Roman" pitchFamily="18" charset="0"/>
              </a:rPr>
              <a:t>	- продолжительность подачи огнетушащего вещества (ОТВ);</a:t>
            </a:r>
            <a:endParaRPr lang="ru-RU" sz="1800" b="1" dirty="0"/>
          </a:p>
          <a:p>
            <a:pPr algn="just" eaLnBrk="0" hangingPunct="0"/>
            <a:r>
              <a:rPr lang="ru-RU" sz="1800" b="1" dirty="0">
                <a:cs typeface="Times New Roman" pitchFamily="18" charset="0"/>
              </a:rPr>
              <a:t>	- возможность прерывания и возобновления подачи ОТВ;</a:t>
            </a:r>
            <a:endParaRPr lang="ru-RU" sz="1800" b="1" dirty="0"/>
          </a:p>
          <a:p>
            <a:pPr algn="just" eaLnBrk="0" hangingPunct="0"/>
            <a:r>
              <a:rPr lang="ru-RU" sz="1800" b="1" dirty="0">
                <a:cs typeface="Times New Roman" pitchFamily="18" charset="0"/>
              </a:rPr>
              <a:t>	- длина струи ОТВ;</a:t>
            </a:r>
            <a:endParaRPr lang="ru-RU" sz="1800" b="1" dirty="0"/>
          </a:p>
          <a:p>
            <a:pPr algn="just" eaLnBrk="0" hangingPunct="0"/>
            <a:r>
              <a:rPr lang="ru-RU" sz="1800" b="1" dirty="0">
                <a:cs typeface="Times New Roman" pitchFamily="18" charset="0"/>
              </a:rPr>
              <a:t>	- остаток заряда огнетушителя;</a:t>
            </a:r>
            <a:endParaRPr lang="ru-RU" sz="1800" b="1" dirty="0"/>
          </a:p>
          <a:p>
            <a:pPr algn="just" eaLnBrk="0" hangingPunct="0"/>
            <a:r>
              <a:rPr lang="ru-RU" sz="1800" b="1" dirty="0">
                <a:cs typeface="Times New Roman" pitchFamily="18" charset="0"/>
              </a:rPr>
              <a:t>	- огнетушащая способность.</a:t>
            </a:r>
            <a:endParaRPr lang="ru-RU"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additive="base">
                                        <p:cTn id="7" dur="500" fill="hold"/>
                                        <p:tgtEl>
                                          <p:spTgt spid="184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34">
                                            <p:txEl>
                                              <p:pRg st="2" end="2"/>
                                            </p:txEl>
                                          </p:spTgt>
                                        </p:tgtEl>
                                        <p:attrNameLst>
                                          <p:attrName>style.visibility</p:attrName>
                                        </p:attrNameLst>
                                      </p:cBhvr>
                                      <p:to>
                                        <p:strVal val="visible"/>
                                      </p:to>
                                    </p:set>
                                    <p:anim calcmode="lin" valueType="num">
                                      <p:cBhvr additive="base">
                                        <p:cTn id="13" dur="500" fill="hold"/>
                                        <p:tgtEl>
                                          <p:spTgt spid="1843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4">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8434">
                                            <p:txEl>
                                              <p:pRg st="3" end="3"/>
                                            </p:txEl>
                                          </p:spTgt>
                                        </p:tgtEl>
                                        <p:attrNameLst>
                                          <p:attrName>style.visibility</p:attrName>
                                        </p:attrNameLst>
                                      </p:cBhvr>
                                      <p:to>
                                        <p:strVal val="visible"/>
                                      </p:to>
                                    </p:set>
                                    <p:anim calcmode="lin" valueType="num">
                                      <p:cBhvr additive="base">
                                        <p:cTn id="17" dur="500" fill="hold"/>
                                        <p:tgtEl>
                                          <p:spTgt spid="1843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43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434">
                                            <p:txEl>
                                              <p:pRg st="4" end="4"/>
                                            </p:txEl>
                                          </p:spTgt>
                                        </p:tgtEl>
                                        <p:attrNameLst>
                                          <p:attrName>style.visibility</p:attrName>
                                        </p:attrNameLst>
                                      </p:cBhvr>
                                      <p:to>
                                        <p:strVal val="visible"/>
                                      </p:to>
                                    </p:set>
                                    <p:anim calcmode="lin" valueType="num">
                                      <p:cBhvr additive="base">
                                        <p:cTn id="21" dur="500" fill="hold"/>
                                        <p:tgtEl>
                                          <p:spTgt spid="1843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434">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8434">
                                            <p:txEl>
                                              <p:pRg st="5" end="5"/>
                                            </p:txEl>
                                          </p:spTgt>
                                        </p:tgtEl>
                                        <p:attrNameLst>
                                          <p:attrName>style.visibility</p:attrName>
                                        </p:attrNameLst>
                                      </p:cBhvr>
                                      <p:to>
                                        <p:strVal val="visible"/>
                                      </p:to>
                                    </p:set>
                                    <p:anim calcmode="lin" valueType="num">
                                      <p:cBhvr additive="base">
                                        <p:cTn id="25" dur="500" fill="hold"/>
                                        <p:tgtEl>
                                          <p:spTgt spid="1843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4">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8434">
                                            <p:txEl>
                                              <p:pRg st="6" end="6"/>
                                            </p:txEl>
                                          </p:spTgt>
                                        </p:tgtEl>
                                        <p:attrNameLst>
                                          <p:attrName>style.visibility</p:attrName>
                                        </p:attrNameLst>
                                      </p:cBhvr>
                                      <p:to>
                                        <p:strVal val="visible"/>
                                      </p:to>
                                    </p:set>
                                    <p:anim calcmode="lin" valueType="num">
                                      <p:cBhvr additive="base">
                                        <p:cTn id="29" dur="500" fill="hold"/>
                                        <p:tgtEl>
                                          <p:spTgt spid="1843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8434">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8434">
                                            <p:txEl>
                                              <p:pRg st="7" end="7"/>
                                            </p:txEl>
                                          </p:spTgt>
                                        </p:tgtEl>
                                        <p:attrNameLst>
                                          <p:attrName>style.visibility</p:attrName>
                                        </p:attrNameLst>
                                      </p:cBhvr>
                                      <p:to>
                                        <p:strVal val="visible"/>
                                      </p:to>
                                    </p:set>
                                    <p:anim calcmode="lin" valueType="num">
                                      <p:cBhvr additive="base">
                                        <p:cTn id="33" dur="500" fill="hold"/>
                                        <p:tgtEl>
                                          <p:spTgt spid="18434">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8434">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8434">
                                            <p:txEl>
                                              <p:pRg st="8" end="8"/>
                                            </p:txEl>
                                          </p:spTgt>
                                        </p:tgtEl>
                                        <p:attrNameLst>
                                          <p:attrName>style.visibility</p:attrName>
                                        </p:attrNameLst>
                                      </p:cBhvr>
                                      <p:to>
                                        <p:strVal val="visible"/>
                                      </p:to>
                                    </p:set>
                                    <p:anim calcmode="lin" valueType="num">
                                      <p:cBhvr additive="base">
                                        <p:cTn id="37" dur="500" fill="hold"/>
                                        <p:tgtEl>
                                          <p:spTgt spid="1843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4">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8434">
                                            <p:txEl>
                                              <p:pRg st="9" end="9"/>
                                            </p:txEl>
                                          </p:spTgt>
                                        </p:tgtEl>
                                        <p:attrNameLst>
                                          <p:attrName>style.visibility</p:attrName>
                                        </p:attrNameLst>
                                      </p:cBhvr>
                                      <p:to>
                                        <p:strVal val="visible"/>
                                      </p:to>
                                    </p:set>
                                    <p:anim calcmode="lin" valueType="num">
                                      <p:cBhvr additive="base">
                                        <p:cTn id="41" dur="500" fill="hold"/>
                                        <p:tgtEl>
                                          <p:spTgt spid="18434">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8434">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8434">
                                            <p:txEl>
                                              <p:pRg st="10" end="10"/>
                                            </p:txEl>
                                          </p:spTgt>
                                        </p:tgtEl>
                                        <p:attrNameLst>
                                          <p:attrName>style.visibility</p:attrName>
                                        </p:attrNameLst>
                                      </p:cBhvr>
                                      <p:to>
                                        <p:strVal val="visible"/>
                                      </p:to>
                                    </p:set>
                                    <p:anim calcmode="lin" valueType="num">
                                      <p:cBhvr additive="base">
                                        <p:cTn id="45" dur="500" fill="hold"/>
                                        <p:tgtEl>
                                          <p:spTgt spid="18434">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843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285720" y="285728"/>
            <a:ext cx="8572560" cy="4955203"/>
          </a:xfrm>
          <a:prstGeom prst="rect">
            <a:avLst/>
          </a:prstGeom>
          <a:noFill/>
          <a:ln w="9525">
            <a:noFill/>
            <a:miter lim="800000"/>
            <a:headEnd/>
            <a:tailEnd/>
          </a:ln>
        </p:spPr>
        <p:txBody>
          <a:bodyPr wrap="square" anchor="ctr">
            <a:spAutoFit/>
          </a:bodyPr>
          <a:lstStyle/>
          <a:p>
            <a:pPr algn="ctr" eaLnBrk="0" hangingPunct="0"/>
            <a:r>
              <a:rPr lang="ru-RU" sz="3600" b="1" dirty="0">
                <a:solidFill>
                  <a:srgbClr val="FF0000"/>
                </a:solidFill>
                <a:cs typeface="Times New Roman" pitchFamily="18" charset="0"/>
              </a:rPr>
              <a:t>Руководящие документы</a:t>
            </a:r>
            <a:endParaRPr lang="en-US" sz="3600" b="1" dirty="0">
              <a:solidFill>
                <a:srgbClr val="FF0000"/>
              </a:solidFill>
              <a:cs typeface="Times New Roman" pitchFamily="18" charset="0"/>
            </a:endParaRPr>
          </a:p>
          <a:p>
            <a:pPr eaLnBrk="0" hangingPunct="0"/>
            <a:endParaRPr lang="ru-RU" sz="2800" b="1" dirty="0">
              <a:solidFill>
                <a:srgbClr val="000000"/>
              </a:solidFill>
              <a:cs typeface="Times New Roman" pitchFamily="18" charset="0"/>
            </a:endParaRPr>
          </a:p>
          <a:p>
            <a:pPr eaLnBrk="0" hangingPunct="0"/>
            <a:r>
              <a:rPr lang="ru-RU" sz="2800" b="1" dirty="0">
                <a:solidFill>
                  <a:srgbClr val="000000"/>
                </a:solidFill>
                <a:cs typeface="Times New Roman" pitchFamily="18" charset="0"/>
              </a:rPr>
              <a:t>1. Федеральный закон № 69-ФЗ от 12 декабря </a:t>
            </a:r>
            <a:r>
              <a:rPr lang="ru-RU" sz="2800" b="1" dirty="0" smtClean="0">
                <a:solidFill>
                  <a:srgbClr val="000000"/>
                </a:solidFill>
                <a:cs typeface="Times New Roman" pitchFamily="18" charset="0"/>
              </a:rPr>
              <a:t>1994г</a:t>
            </a:r>
            <a:r>
              <a:rPr lang="ru-RU" sz="2800" b="1" dirty="0">
                <a:solidFill>
                  <a:srgbClr val="000000"/>
                </a:solidFill>
                <a:cs typeface="Times New Roman" pitchFamily="18" charset="0"/>
              </a:rPr>
              <a:t>. </a:t>
            </a:r>
            <a:r>
              <a:rPr lang="ru-RU" sz="2800" b="1" dirty="0" smtClean="0">
                <a:solidFill>
                  <a:srgbClr val="000000"/>
                </a:solidFill>
                <a:cs typeface="Times New Roman" pitchFamily="18" charset="0"/>
              </a:rPr>
              <a:t>«О </a:t>
            </a:r>
            <a:r>
              <a:rPr lang="ru-RU" sz="2800" b="1" dirty="0">
                <a:solidFill>
                  <a:srgbClr val="000000"/>
                </a:solidFill>
                <a:cs typeface="Times New Roman" pitchFamily="18" charset="0"/>
              </a:rPr>
              <a:t>пожарной </a:t>
            </a:r>
            <a:r>
              <a:rPr lang="ru-RU" sz="2800" b="1" dirty="0" smtClean="0">
                <a:solidFill>
                  <a:srgbClr val="000000"/>
                </a:solidFill>
                <a:cs typeface="Times New Roman" pitchFamily="18" charset="0"/>
              </a:rPr>
              <a:t>безопасности»</a:t>
            </a:r>
            <a:endParaRPr lang="ru-RU" sz="2800" b="1" dirty="0">
              <a:solidFill>
                <a:srgbClr val="000000"/>
              </a:solidFill>
              <a:cs typeface="Times New Roman" pitchFamily="18" charset="0"/>
            </a:endParaRPr>
          </a:p>
          <a:p>
            <a:pPr eaLnBrk="0" hangingPunct="0"/>
            <a:r>
              <a:rPr lang="ru-RU" sz="2800" b="1" dirty="0">
                <a:solidFill>
                  <a:srgbClr val="000000"/>
                </a:solidFill>
                <a:cs typeface="Times New Roman" pitchFamily="18" charset="0"/>
              </a:rPr>
              <a:t>2. Федеральный закон № 123-ФЗ от 22.07.08 г. </a:t>
            </a:r>
            <a:r>
              <a:rPr lang="ru-RU" sz="2800" b="1" dirty="0" smtClean="0">
                <a:solidFill>
                  <a:srgbClr val="000000"/>
                </a:solidFill>
                <a:cs typeface="Times New Roman" pitchFamily="18" charset="0"/>
              </a:rPr>
              <a:t>«Технический </a:t>
            </a:r>
            <a:r>
              <a:rPr lang="ru-RU" sz="2800" b="1" dirty="0">
                <a:solidFill>
                  <a:srgbClr val="000000"/>
                </a:solidFill>
                <a:cs typeface="Times New Roman" pitchFamily="18" charset="0"/>
              </a:rPr>
              <a:t>регламент о требованиях пожарной </a:t>
            </a:r>
            <a:r>
              <a:rPr lang="ru-RU" sz="2800" b="1" dirty="0" smtClean="0">
                <a:solidFill>
                  <a:srgbClr val="000000"/>
                </a:solidFill>
                <a:cs typeface="Times New Roman" pitchFamily="18" charset="0"/>
              </a:rPr>
              <a:t>безопасности» </a:t>
            </a:r>
            <a:endParaRPr lang="ru-RU" sz="2800" b="1" dirty="0">
              <a:solidFill>
                <a:srgbClr val="000000"/>
              </a:solidFill>
              <a:cs typeface="Times New Roman" pitchFamily="18" charset="0"/>
            </a:endParaRPr>
          </a:p>
          <a:p>
            <a:pPr eaLnBrk="0" hangingPunct="0"/>
            <a:r>
              <a:rPr lang="ru-RU" sz="2800" b="1" dirty="0" smtClean="0">
                <a:solidFill>
                  <a:srgbClr val="000000"/>
                </a:solidFill>
                <a:cs typeface="Times New Roman" pitchFamily="18" charset="0"/>
              </a:rPr>
              <a:t>3. </a:t>
            </a:r>
            <a:r>
              <a:rPr lang="ru-RU" sz="2800" b="1" dirty="0">
                <a:solidFill>
                  <a:srgbClr val="000000"/>
                </a:solidFill>
                <a:cs typeface="Times New Roman" pitchFamily="18" charset="0"/>
              </a:rPr>
              <a:t>Свод правил СП 9.13130.2009 </a:t>
            </a:r>
            <a:r>
              <a:rPr lang="ru-RU" sz="2800" b="1" dirty="0" smtClean="0">
                <a:solidFill>
                  <a:srgbClr val="000000"/>
                </a:solidFill>
                <a:cs typeface="Times New Roman" pitchFamily="18" charset="0"/>
              </a:rPr>
              <a:t>«Огнетушители»</a:t>
            </a:r>
            <a:endParaRPr lang="ru-RU" sz="2800" b="1" dirty="0">
              <a:solidFill>
                <a:srgbClr val="000000"/>
              </a:solidFill>
              <a:cs typeface="Times New Roman" pitchFamily="18" charset="0"/>
            </a:endParaRPr>
          </a:p>
          <a:p>
            <a:pPr eaLnBrk="0" hangingPunct="0"/>
            <a:r>
              <a:rPr lang="ru-RU" sz="2800" b="1" dirty="0" smtClean="0">
                <a:solidFill>
                  <a:srgbClr val="000000"/>
                </a:solidFill>
                <a:cs typeface="Times New Roman" pitchFamily="18" charset="0"/>
              </a:rPr>
              <a:t>4. </a:t>
            </a:r>
            <a:r>
              <a:rPr lang="ru-RU" sz="2800" b="1" dirty="0">
                <a:solidFill>
                  <a:srgbClr val="000000"/>
                </a:solidFill>
                <a:cs typeface="Times New Roman" pitchFamily="18" charset="0"/>
              </a:rPr>
              <a:t>Свод правил СП 5.13130.2009 </a:t>
            </a:r>
            <a:r>
              <a:rPr lang="ru-RU" sz="2800" b="1" dirty="0" smtClean="0">
                <a:solidFill>
                  <a:srgbClr val="000000"/>
                </a:solidFill>
                <a:cs typeface="Times New Roman" pitchFamily="18" charset="0"/>
              </a:rPr>
              <a:t>«Установки </a:t>
            </a:r>
            <a:r>
              <a:rPr lang="ru-RU" sz="2800" b="1" dirty="0">
                <a:solidFill>
                  <a:srgbClr val="000000"/>
                </a:solidFill>
                <a:cs typeface="Times New Roman" pitchFamily="18" charset="0"/>
              </a:rPr>
              <a:t>пожарной сигнализации и пожаротушения </a:t>
            </a:r>
            <a:r>
              <a:rPr lang="ru-RU" sz="2800" b="1" dirty="0" smtClean="0">
                <a:solidFill>
                  <a:srgbClr val="000000"/>
                </a:solidFill>
                <a:cs typeface="Times New Roman" pitchFamily="18" charset="0"/>
              </a:rPr>
              <a:t>автоматические»</a:t>
            </a:r>
            <a:endParaRPr lang="ru-RU" sz="2800" b="1" dirty="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009">
                                            <p:txEl>
                                              <p:pRg st="0" end="0"/>
                                            </p:txEl>
                                          </p:spTgt>
                                        </p:tgtEl>
                                        <p:attrNameLst>
                                          <p:attrName>style.visibility</p:attrName>
                                        </p:attrNameLst>
                                      </p:cBhvr>
                                      <p:to>
                                        <p:strVal val="visible"/>
                                      </p:to>
                                    </p:set>
                                    <p:anim calcmode="lin" valueType="num">
                                      <p:cBhvr additive="base">
                                        <p:cTn id="7" dur="500" fill="hold"/>
                                        <p:tgtEl>
                                          <p:spTgt spid="4300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0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009">
                                            <p:txEl>
                                              <p:pRg st="2" end="2"/>
                                            </p:txEl>
                                          </p:spTgt>
                                        </p:tgtEl>
                                        <p:attrNameLst>
                                          <p:attrName>style.visibility</p:attrName>
                                        </p:attrNameLst>
                                      </p:cBhvr>
                                      <p:to>
                                        <p:strVal val="visible"/>
                                      </p:to>
                                    </p:set>
                                    <p:anim calcmode="lin" valueType="num">
                                      <p:cBhvr additive="base">
                                        <p:cTn id="13" dur="500" fill="hold"/>
                                        <p:tgtEl>
                                          <p:spTgt spid="4300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09">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3009">
                                            <p:txEl>
                                              <p:pRg st="3" end="3"/>
                                            </p:txEl>
                                          </p:spTgt>
                                        </p:tgtEl>
                                        <p:attrNameLst>
                                          <p:attrName>style.visibility</p:attrName>
                                        </p:attrNameLst>
                                      </p:cBhvr>
                                      <p:to>
                                        <p:strVal val="visible"/>
                                      </p:to>
                                    </p:set>
                                    <p:anim calcmode="lin" valueType="num">
                                      <p:cBhvr additive="base">
                                        <p:cTn id="17" dur="500" fill="hold"/>
                                        <p:tgtEl>
                                          <p:spTgt spid="4300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3009">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3009">
                                            <p:txEl>
                                              <p:pRg st="4" end="4"/>
                                            </p:txEl>
                                          </p:spTgt>
                                        </p:tgtEl>
                                        <p:attrNameLst>
                                          <p:attrName>style.visibility</p:attrName>
                                        </p:attrNameLst>
                                      </p:cBhvr>
                                      <p:to>
                                        <p:strVal val="visible"/>
                                      </p:to>
                                    </p:set>
                                    <p:anim calcmode="lin" valueType="num">
                                      <p:cBhvr additive="base">
                                        <p:cTn id="21" dur="500" fill="hold"/>
                                        <p:tgtEl>
                                          <p:spTgt spid="4300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3009">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3009">
                                            <p:txEl>
                                              <p:pRg st="5" end="5"/>
                                            </p:txEl>
                                          </p:spTgt>
                                        </p:tgtEl>
                                        <p:attrNameLst>
                                          <p:attrName>style.visibility</p:attrName>
                                        </p:attrNameLst>
                                      </p:cBhvr>
                                      <p:to>
                                        <p:strVal val="visible"/>
                                      </p:to>
                                    </p:set>
                                    <p:anim calcmode="lin" valueType="num">
                                      <p:cBhvr additive="base">
                                        <p:cTn id="25" dur="500" fill="hold"/>
                                        <p:tgtEl>
                                          <p:spTgt spid="4300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00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285720" y="285728"/>
            <a:ext cx="8572560" cy="5909310"/>
          </a:xfrm>
          <a:prstGeom prst="rect">
            <a:avLst/>
          </a:prstGeom>
          <a:noFill/>
          <a:ln w="9525">
            <a:noFill/>
            <a:miter lim="800000"/>
            <a:headEnd/>
            <a:tailEnd/>
          </a:ln>
        </p:spPr>
        <p:txBody>
          <a:bodyPr wrap="square" anchor="ctr">
            <a:spAutoFit/>
          </a:bodyPr>
          <a:lstStyle/>
          <a:p>
            <a:pPr eaLnBrk="0" hangingPunct="0"/>
            <a:r>
              <a:rPr lang="ru-RU" sz="1800" b="1" dirty="0">
                <a:cs typeface="Times New Roman" pitchFamily="18" charset="0"/>
              </a:rPr>
              <a:t>                     </a:t>
            </a:r>
            <a:r>
              <a:rPr lang="ru-RU" sz="1800" b="1" dirty="0">
                <a:solidFill>
                  <a:srgbClr val="FF0000"/>
                </a:solidFill>
                <a:cs typeface="Times New Roman" pitchFamily="18" charset="0"/>
              </a:rPr>
              <a:t>Масса заряда огнетушителя.</a:t>
            </a:r>
            <a:endParaRPr lang="ru-RU" sz="1800" b="1" dirty="0">
              <a:solidFill>
                <a:srgbClr val="FF0000"/>
              </a:solidFill>
            </a:endParaRPr>
          </a:p>
          <a:p>
            <a:pPr eaLnBrk="0" hangingPunct="0"/>
            <a:r>
              <a:rPr lang="ru-RU" sz="1800" b="1" dirty="0">
                <a:cs typeface="Times New Roman" pitchFamily="18" charset="0"/>
              </a:rPr>
              <a:t>	Масса заряда огнетушителя может отличаться от номинального значения:</a:t>
            </a:r>
            <a:endParaRPr lang="ru-RU" sz="1800" b="1" dirty="0"/>
          </a:p>
          <a:p>
            <a:pPr eaLnBrk="0" hangingPunct="0"/>
            <a:r>
              <a:rPr lang="ru-RU" sz="1800" b="1" dirty="0">
                <a:cs typeface="Times New Roman" pitchFamily="18" charset="0"/>
              </a:rPr>
              <a:t>	- для порошковых огнетушителей – не более чем на ±5 % массы;</a:t>
            </a:r>
            <a:endParaRPr lang="ru-RU" sz="1800" b="1" dirty="0"/>
          </a:p>
          <a:p>
            <a:pPr eaLnBrk="0" hangingPunct="0"/>
            <a:r>
              <a:rPr lang="ru-RU" sz="1800" b="1" dirty="0">
                <a:cs typeface="Times New Roman" pitchFamily="18" charset="0"/>
              </a:rPr>
              <a:t>	- для </a:t>
            </a:r>
            <a:r>
              <a:rPr lang="ru-RU" sz="1800" b="1" dirty="0" err="1">
                <a:cs typeface="Times New Roman" pitchFamily="18" charset="0"/>
              </a:rPr>
              <a:t>хладоновых</a:t>
            </a:r>
            <a:r>
              <a:rPr lang="ru-RU" sz="1800" b="1" dirty="0">
                <a:cs typeface="Times New Roman" pitchFamily="18" charset="0"/>
              </a:rPr>
              <a:t> и углекислотных огнетушителей в пределах до 5 % массы.</a:t>
            </a:r>
            <a:endParaRPr lang="ru-RU" sz="1800" b="1" dirty="0"/>
          </a:p>
          <a:p>
            <a:pPr eaLnBrk="0" hangingPunct="0"/>
            <a:r>
              <a:rPr lang="ru-RU" sz="1800" b="1" dirty="0">
                <a:cs typeface="Times New Roman" pitchFamily="18" charset="0"/>
              </a:rPr>
              <a:t>	Объем заряда водных, воздушно-эмульсионных и воздушно-пенных огнетушителей может быть меньше номинального значения в пределах до 5 % объёма.</a:t>
            </a:r>
          </a:p>
          <a:p>
            <a:endParaRPr lang="ru-RU" sz="1800" b="1" dirty="0"/>
          </a:p>
          <a:p>
            <a:endParaRPr lang="ru-RU" sz="1800" b="1" dirty="0"/>
          </a:p>
          <a:p>
            <a:r>
              <a:rPr lang="ru-RU" sz="1800" b="1" dirty="0">
                <a:solidFill>
                  <a:srgbClr val="FF0000"/>
                </a:solidFill>
              </a:rPr>
              <a:t>                     Усилия и энергия воздействия на органы управления и передвижения огнетушителя.</a:t>
            </a:r>
          </a:p>
          <a:p>
            <a:r>
              <a:rPr lang="ru-RU" sz="1800" b="1" dirty="0"/>
              <a:t>	Усилия и энергия воздействия на органы управления переносного огнетушителя, необходимые для приведения его в действие и для работы с ним, не должны превышать значений:</a:t>
            </a:r>
          </a:p>
          <a:p>
            <a:r>
              <a:rPr lang="ru-RU" sz="1800" b="1" dirty="0"/>
              <a:t>	- пальцем руки - 100 Н;</a:t>
            </a:r>
          </a:p>
          <a:p>
            <a:r>
              <a:rPr lang="ru-RU" sz="1800" b="1" dirty="0"/>
              <a:t>	- кистью руки - 200 Н;	</a:t>
            </a:r>
          </a:p>
          <a:p>
            <a:r>
              <a:rPr lang="ru-RU" sz="1800" b="1" dirty="0"/>
              <a:t>	- ударом кисти руки - 2 Дж.</a:t>
            </a:r>
          </a:p>
          <a:p>
            <a:pPr eaLnBrk="0" hangingPunct="0"/>
            <a:endParaRPr lang="ru-RU" sz="1800" b="1" dirty="0"/>
          </a:p>
          <a:p>
            <a:pPr eaLnBrk="0" hangingPunct="0"/>
            <a:endParaRPr lang="ru-RU"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 calcmode="lin" valueType="num">
                                      <p:cBhvr additive="base">
                                        <p:cTn id="17"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43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435">
                                            <p:txEl>
                                              <p:pRg st="3" end="3"/>
                                            </p:txEl>
                                          </p:spTgt>
                                        </p:tgtEl>
                                        <p:attrNameLst>
                                          <p:attrName>style.visibility</p:attrName>
                                        </p:attrNameLst>
                                      </p:cBhvr>
                                      <p:to>
                                        <p:strVal val="visible"/>
                                      </p:to>
                                    </p:set>
                                    <p:anim calcmode="lin" valueType="num">
                                      <p:cBhvr additive="base">
                                        <p:cTn id="2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43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8435">
                                            <p:txEl>
                                              <p:pRg st="4" end="4"/>
                                            </p:txEl>
                                          </p:spTgt>
                                        </p:tgtEl>
                                        <p:attrNameLst>
                                          <p:attrName>style.visibility</p:attrName>
                                        </p:attrNameLst>
                                      </p:cBhvr>
                                      <p:to>
                                        <p:strVal val="visible"/>
                                      </p:to>
                                    </p:set>
                                    <p:anim calcmode="lin" valueType="num">
                                      <p:cBhvr additive="base">
                                        <p:cTn id="25"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435">
                                            <p:txEl>
                                              <p:pRg st="7" end="7"/>
                                            </p:txEl>
                                          </p:spTgt>
                                        </p:tgtEl>
                                        <p:attrNameLst>
                                          <p:attrName>style.visibility</p:attrName>
                                        </p:attrNameLst>
                                      </p:cBhvr>
                                      <p:to>
                                        <p:strVal val="visible"/>
                                      </p:to>
                                    </p:set>
                                    <p:anim calcmode="lin" valueType="num">
                                      <p:cBhvr additive="base">
                                        <p:cTn id="31"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435">
                                            <p:txEl>
                                              <p:pRg st="8" end="8"/>
                                            </p:txEl>
                                          </p:spTgt>
                                        </p:tgtEl>
                                        <p:attrNameLst>
                                          <p:attrName>style.visibility</p:attrName>
                                        </p:attrNameLst>
                                      </p:cBhvr>
                                      <p:to>
                                        <p:strVal val="visible"/>
                                      </p:to>
                                    </p:set>
                                    <p:anim calcmode="lin" valueType="num">
                                      <p:cBhvr additive="base">
                                        <p:cTn id="37" dur="500" fill="hold"/>
                                        <p:tgtEl>
                                          <p:spTgt spid="1843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5">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8435">
                                            <p:txEl>
                                              <p:pRg st="9" end="9"/>
                                            </p:txEl>
                                          </p:spTgt>
                                        </p:tgtEl>
                                        <p:attrNameLst>
                                          <p:attrName>style.visibility</p:attrName>
                                        </p:attrNameLst>
                                      </p:cBhvr>
                                      <p:to>
                                        <p:strVal val="visible"/>
                                      </p:to>
                                    </p:set>
                                    <p:anim calcmode="lin" valueType="num">
                                      <p:cBhvr additive="base">
                                        <p:cTn id="41" dur="500" fill="hold"/>
                                        <p:tgtEl>
                                          <p:spTgt spid="18435">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8435">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8435">
                                            <p:txEl>
                                              <p:pRg st="10" end="10"/>
                                            </p:txEl>
                                          </p:spTgt>
                                        </p:tgtEl>
                                        <p:attrNameLst>
                                          <p:attrName>style.visibility</p:attrName>
                                        </p:attrNameLst>
                                      </p:cBhvr>
                                      <p:to>
                                        <p:strVal val="visible"/>
                                      </p:to>
                                    </p:set>
                                    <p:anim calcmode="lin" valueType="num">
                                      <p:cBhvr additive="base">
                                        <p:cTn id="45" dur="500" fill="hold"/>
                                        <p:tgtEl>
                                          <p:spTgt spid="18435">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8435">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8435">
                                            <p:txEl>
                                              <p:pRg st="11" end="11"/>
                                            </p:txEl>
                                          </p:spTgt>
                                        </p:tgtEl>
                                        <p:attrNameLst>
                                          <p:attrName>style.visibility</p:attrName>
                                        </p:attrNameLst>
                                      </p:cBhvr>
                                      <p:to>
                                        <p:strVal val="visible"/>
                                      </p:to>
                                    </p:set>
                                    <p:anim calcmode="lin" valueType="num">
                                      <p:cBhvr additive="base">
                                        <p:cTn id="49" dur="500" fill="hold"/>
                                        <p:tgtEl>
                                          <p:spTgt spid="18435">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843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0" y="0"/>
            <a:ext cx="9144000" cy="3693319"/>
          </a:xfrm>
          <a:prstGeom prst="rect">
            <a:avLst/>
          </a:prstGeom>
          <a:noFill/>
          <a:ln w="9525">
            <a:noFill/>
            <a:miter lim="800000"/>
            <a:headEnd/>
            <a:tailEnd/>
          </a:ln>
        </p:spPr>
        <p:txBody>
          <a:bodyPr wrap="square" anchor="ctr">
            <a:spAutoFit/>
          </a:bodyPr>
          <a:lstStyle/>
          <a:p>
            <a:pPr eaLnBrk="0" hangingPunct="0"/>
            <a:r>
              <a:rPr lang="ru-RU" sz="1800" b="1" dirty="0" smtClean="0">
                <a:solidFill>
                  <a:srgbClr val="FF0000"/>
                </a:solidFill>
                <a:cs typeface="Times New Roman" pitchFamily="18" charset="0"/>
              </a:rPr>
              <a:t>Продолжительность </a:t>
            </a:r>
            <a:r>
              <a:rPr lang="ru-RU" sz="1800" b="1" dirty="0">
                <a:solidFill>
                  <a:srgbClr val="FF0000"/>
                </a:solidFill>
                <a:cs typeface="Times New Roman" pitchFamily="18" charset="0"/>
              </a:rPr>
              <a:t>приведения огнетушителя в действие.</a:t>
            </a:r>
            <a:endParaRPr lang="ru-RU" sz="1800" b="1" dirty="0">
              <a:solidFill>
                <a:srgbClr val="FF0000"/>
              </a:solidFill>
            </a:endParaRPr>
          </a:p>
          <a:p>
            <a:pPr eaLnBrk="0" hangingPunct="0"/>
            <a:r>
              <a:rPr lang="ru-RU" sz="1800" b="1" dirty="0">
                <a:cs typeface="Times New Roman" pitchFamily="18" charset="0"/>
              </a:rPr>
              <a:t>	Продолжительность приведения в действие переносного огнетушителя с источником вытесняющего газа не должна превышать 6 с.	</a:t>
            </a:r>
            <a:endParaRPr lang="ru-RU" sz="1800" b="1" dirty="0"/>
          </a:p>
          <a:p>
            <a:pPr eaLnBrk="0" hangingPunct="0"/>
            <a:r>
              <a:rPr lang="ru-RU" sz="1800" b="1" dirty="0">
                <a:cs typeface="Times New Roman" pitchFamily="18" charset="0"/>
              </a:rPr>
              <a:t>	Продолжительность приведения в действие и набора рабочего давления для передвижного огнетушителя: </a:t>
            </a:r>
            <a:endParaRPr lang="ru-RU" sz="1800" b="1" dirty="0"/>
          </a:p>
          <a:p>
            <a:pPr eaLnBrk="0" hangingPunct="0"/>
            <a:r>
              <a:rPr lang="ru-RU" sz="1800" b="1" dirty="0">
                <a:cs typeface="Times New Roman" pitchFamily="18" charset="0"/>
              </a:rPr>
              <a:t>	- с массой ОТВ до 150 кг - не более 20 с; </a:t>
            </a:r>
            <a:endParaRPr lang="ru-RU" sz="1800" b="1" dirty="0"/>
          </a:p>
          <a:p>
            <a:pPr eaLnBrk="0" hangingPunct="0"/>
            <a:r>
              <a:rPr lang="ru-RU" sz="1800" b="1" dirty="0">
                <a:cs typeface="Times New Roman" pitchFamily="18" charset="0"/>
              </a:rPr>
              <a:t>	- с массой ОТВ более 150 кг - не более 30 с.</a:t>
            </a:r>
          </a:p>
          <a:p>
            <a:r>
              <a:rPr lang="ru-RU" sz="1800" b="1" dirty="0" smtClean="0">
                <a:solidFill>
                  <a:srgbClr val="FF0000"/>
                </a:solidFill>
              </a:rPr>
              <a:t>Продолжительность </a:t>
            </a:r>
            <a:r>
              <a:rPr lang="ru-RU" sz="1800" b="1" dirty="0">
                <a:solidFill>
                  <a:srgbClr val="FF0000"/>
                </a:solidFill>
              </a:rPr>
              <a:t>подачи огнетушащего вещества (ОТВ).</a:t>
            </a:r>
          </a:p>
          <a:p>
            <a:r>
              <a:rPr lang="ru-RU" sz="1800" b="1" dirty="0"/>
              <a:t>	Продолжительность подачи ОТВ, обеспечиваемая переносными огнетушителями, не должна быть меньше значений приведенных в таблице:</a:t>
            </a:r>
          </a:p>
          <a:p>
            <a:endParaRPr lang="ru-RU" sz="1800" b="1" dirty="0"/>
          </a:p>
          <a:p>
            <a:pPr eaLnBrk="0" hangingPunct="0"/>
            <a:endParaRPr lang="ru-RU" sz="1800" b="1" dirty="0"/>
          </a:p>
          <a:p>
            <a:pPr eaLnBrk="0" hangingPunct="0"/>
            <a:endParaRPr lang="ru-RU" sz="1800" b="1" dirty="0"/>
          </a:p>
        </p:txBody>
      </p:sp>
      <p:graphicFrame>
        <p:nvGraphicFramePr>
          <p:cNvPr id="3" name="Таблица 2"/>
          <p:cNvGraphicFramePr>
            <a:graphicFrameLocks noGrp="1"/>
          </p:cNvGraphicFramePr>
          <p:nvPr/>
        </p:nvGraphicFramePr>
        <p:xfrm>
          <a:off x="1" y="3000372"/>
          <a:ext cx="9143999" cy="3387727"/>
        </p:xfrm>
        <a:graphic>
          <a:graphicData uri="http://schemas.openxmlformats.org/drawingml/2006/table">
            <a:tbl>
              <a:tblPr/>
              <a:tblGrid>
                <a:gridCol w="1000100"/>
                <a:gridCol w="1643074"/>
                <a:gridCol w="1285884"/>
                <a:gridCol w="1000132"/>
                <a:gridCol w="1214446"/>
                <a:gridCol w="3000363"/>
              </a:tblGrid>
              <a:tr h="250825">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Количество ОТВ, заряженного в огнетушитель</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Продолжительность </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подачи    ОТВ           не менее,      с</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6794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порошковый,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кг</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водный, </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воздушно-эмульсионный</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л</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воздушно-пенный, л</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хладоновый, </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кг</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углекислотный, </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кг</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m &lt; 3</a:t>
                      </a: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V ≤ 3</a:t>
                      </a: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a:t>
                      </a: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m ≤ 1</a:t>
                      </a: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m ≤ 1</a:t>
                      </a: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6</a:t>
                      </a: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m = 3</a:t>
                      </a: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a:t>
                      </a: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a:t>
                      </a: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m = 3 ÷ 4</a:t>
                      </a: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m = 3 ÷ 5</a:t>
                      </a: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8</a:t>
                      </a: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Times New Roman" pitchFamily="18" charset="0"/>
                          <a:cs typeface="Times New Roman" pitchFamily="18" charset="0"/>
                        </a:rPr>
                        <a:t>m</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 4 ÷ 5</a:t>
                      </a: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V = 4 ÷ 6</a:t>
                      </a: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a:t>
                      </a: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m = 5 ÷ 6</a:t>
                      </a: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m ≥ 6</a:t>
                      </a: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10</a:t>
                      </a: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m = 6 ÷ 7</a:t>
                      </a: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a:t>
                      </a: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a:t>
                      </a: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m ≥ 7</a:t>
                      </a: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a:t>
                      </a: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12</a:t>
                      </a: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m ≥ 8</a:t>
                      </a: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V ≥ 7</a:t>
                      </a: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V ≤ 3</a:t>
                      </a: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a:t>
                      </a: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a:t>
                      </a: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15</a:t>
                      </a: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a:t>
                      </a: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a:t>
                      </a: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V = 4 ÷ 6</a:t>
                      </a: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a:t>
                      </a: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a:t>
                      </a: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20</a:t>
                      </a: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a:t>
                      </a: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a:t>
                      </a: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V ≥ 7</a:t>
                      </a: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a:t>
                      </a: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a:t>
                      </a: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30</a:t>
                      </a: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546100">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err="1" smtClean="0">
                          <a:ln>
                            <a:noFill/>
                          </a:ln>
                          <a:solidFill>
                            <a:schemeClr val="tx1"/>
                          </a:solidFill>
                          <a:effectLst/>
                          <a:latin typeface="Times New Roman" pitchFamily="18" charset="0"/>
                          <a:cs typeface="Times New Roman" pitchFamily="18" charset="0"/>
                        </a:rPr>
                        <a:t>m</a:t>
                      </a:r>
                      <a:r>
                        <a:rPr kumimoji="0" lang="ru-RU" sz="1400" b="0" i="1" u="none" strike="noStrike" cap="none" normalizeH="0" baseline="0" dirty="0" smtClean="0">
                          <a:ln>
                            <a:noFill/>
                          </a:ln>
                          <a:solidFill>
                            <a:schemeClr val="tx1"/>
                          </a:solidFill>
                          <a:effectLst/>
                          <a:latin typeface="Times New Roman" pitchFamily="18" charset="0"/>
                          <a:cs typeface="Times New Roman" pitchFamily="18" charset="0"/>
                        </a:rPr>
                        <a:t> – номинальное значение массы ОТВ, кг.</a:t>
                      </a:r>
                      <a:br>
                        <a:rPr kumimoji="0" lang="ru-RU" sz="1400" b="0" i="1"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400" b="0" i="1" u="none" strike="noStrike" cap="none" normalizeH="0" baseline="0" dirty="0" smtClean="0">
                          <a:ln>
                            <a:noFill/>
                          </a:ln>
                          <a:solidFill>
                            <a:schemeClr val="tx1"/>
                          </a:solidFill>
                          <a:effectLst/>
                          <a:latin typeface="Times New Roman" pitchFamily="18" charset="0"/>
                          <a:cs typeface="Times New Roman" pitchFamily="18" charset="0"/>
                        </a:rPr>
                        <a:t>V – номинальное значение объема заряда огнетушителя, л.</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260" marR="6826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 calcmode="lin" valueType="num">
                                      <p:cBhvr additive="base">
                                        <p:cTn id="7" dur="500" fill="hold"/>
                                        <p:tgtEl>
                                          <p:spTgt spid="194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58">
                                            <p:txEl>
                                              <p:pRg st="1" end="1"/>
                                            </p:txEl>
                                          </p:spTgt>
                                        </p:tgtEl>
                                        <p:attrNameLst>
                                          <p:attrName>style.visibility</p:attrName>
                                        </p:attrNameLst>
                                      </p:cBhvr>
                                      <p:to>
                                        <p:strVal val="visible"/>
                                      </p:to>
                                    </p:set>
                                    <p:anim calcmode="lin" valueType="num">
                                      <p:cBhvr additive="base">
                                        <p:cTn id="13" dur="500" fill="hold"/>
                                        <p:tgtEl>
                                          <p:spTgt spid="194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458">
                                            <p:txEl>
                                              <p:pRg st="2" end="2"/>
                                            </p:txEl>
                                          </p:spTgt>
                                        </p:tgtEl>
                                        <p:attrNameLst>
                                          <p:attrName>style.visibility</p:attrName>
                                        </p:attrNameLst>
                                      </p:cBhvr>
                                      <p:to>
                                        <p:strVal val="visible"/>
                                      </p:to>
                                    </p:set>
                                    <p:anim calcmode="lin" valueType="num">
                                      <p:cBhvr additive="base">
                                        <p:cTn id="19" dur="500" fill="hold"/>
                                        <p:tgtEl>
                                          <p:spTgt spid="1945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8">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458">
                                            <p:txEl>
                                              <p:pRg st="3" end="3"/>
                                            </p:txEl>
                                          </p:spTgt>
                                        </p:tgtEl>
                                        <p:attrNameLst>
                                          <p:attrName>style.visibility</p:attrName>
                                        </p:attrNameLst>
                                      </p:cBhvr>
                                      <p:to>
                                        <p:strVal val="visible"/>
                                      </p:to>
                                    </p:set>
                                    <p:anim calcmode="lin" valueType="num">
                                      <p:cBhvr additive="base">
                                        <p:cTn id="23" dur="500" fill="hold"/>
                                        <p:tgtEl>
                                          <p:spTgt spid="1945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458">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9458">
                                            <p:txEl>
                                              <p:pRg st="4" end="4"/>
                                            </p:txEl>
                                          </p:spTgt>
                                        </p:tgtEl>
                                        <p:attrNameLst>
                                          <p:attrName>style.visibility</p:attrName>
                                        </p:attrNameLst>
                                      </p:cBhvr>
                                      <p:to>
                                        <p:strVal val="visible"/>
                                      </p:to>
                                    </p:set>
                                    <p:anim calcmode="lin" valueType="num">
                                      <p:cBhvr additive="base">
                                        <p:cTn id="27" dur="500" fill="hold"/>
                                        <p:tgtEl>
                                          <p:spTgt spid="19458">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945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9458">
                                            <p:txEl>
                                              <p:pRg st="5" end="5"/>
                                            </p:txEl>
                                          </p:spTgt>
                                        </p:tgtEl>
                                        <p:attrNameLst>
                                          <p:attrName>style.visibility</p:attrName>
                                        </p:attrNameLst>
                                      </p:cBhvr>
                                      <p:to>
                                        <p:strVal val="visible"/>
                                      </p:to>
                                    </p:set>
                                    <p:anim calcmode="lin" valueType="num">
                                      <p:cBhvr additive="base">
                                        <p:cTn id="33" dur="500" fill="hold"/>
                                        <p:tgtEl>
                                          <p:spTgt spid="19458">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945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9458">
                                            <p:txEl>
                                              <p:pRg st="6" end="6"/>
                                            </p:txEl>
                                          </p:spTgt>
                                        </p:tgtEl>
                                        <p:attrNameLst>
                                          <p:attrName>style.visibility</p:attrName>
                                        </p:attrNameLst>
                                      </p:cBhvr>
                                      <p:to>
                                        <p:strVal val="visible"/>
                                      </p:to>
                                    </p:set>
                                    <p:anim calcmode="lin" valueType="num">
                                      <p:cBhvr additive="base">
                                        <p:cTn id="39" dur="500" fill="hold"/>
                                        <p:tgtEl>
                                          <p:spTgt spid="19458">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945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ppt_x"/>
                                          </p:val>
                                        </p:tav>
                                        <p:tav tm="100000">
                                          <p:val>
                                            <p:strVal val="#ppt_x"/>
                                          </p:val>
                                        </p:tav>
                                      </p:tavLst>
                                    </p:anim>
                                    <p:anim calcmode="lin" valueType="num">
                                      <p:cBhvr additive="base">
                                        <p:cTn id="4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14313" y="1000125"/>
          <a:ext cx="8786812" cy="1581153"/>
        </p:xfrm>
        <a:graphic>
          <a:graphicData uri="http://schemas.openxmlformats.org/drawingml/2006/table">
            <a:tbl>
              <a:tblPr/>
              <a:tblGrid>
                <a:gridCol w="2928937"/>
                <a:gridCol w="2928938"/>
                <a:gridCol w="2928937"/>
              </a:tblGrid>
              <a:tr h="223838">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Тип огнетушителя</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Масса ОТВ, кг</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223838">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 50</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&gt; 50</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223838">
                <a:tc v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Продолжительность подачи ОТВ не менее,      с</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223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Углекислотный</a:t>
                      </a: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15</a:t>
                      </a: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20</a:t>
                      </a: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3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Хладоновый</a:t>
                      </a: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15</a:t>
                      </a: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25</a:t>
                      </a: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Порошковый</a:t>
                      </a: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20</a:t>
                      </a: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30</a:t>
                      </a: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3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Водный и воздушно-пенный</a:t>
                      </a: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40</a:t>
                      </a: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60</a:t>
                      </a: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513" name="Rectangle 1"/>
          <p:cNvSpPr>
            <a:spLocks noChangeArrowheads="1"/>
          </p:cNvSpPr>
          <p:nvPr/>
        </p:nvSpPr>
        <p:spPr bwMode="auto">
          <a:xfrm>
            <a:off x="0" y="0"/>
            <a:ext cx="9144000" cy="1200329"/>
          </a:xfrm>
          <a:prstGeom prst="rect">
            <a:avLst/>
          </a:prstGeom>
          <a:noFill/>
          <a:ln w="9525">
            <a:noFill/>
            <a:miter lim="800000"/>
            <a:headEnd/>
            <a:tailEnd/>
          </a:ln>
        </p:spPr>
        <p:txBody>
          <a:bodyPr anchor="ctr">
            <a:spAutoFit/>
          </a:bodyPr>
          <a:lstStyle/>
          <a:p>
            <a:pPr algn="ctr" eaLnBrk="0" hangingPunct="0"/>
            <a:r>
              <a:rPr lang="ru-RU" sz="1800" b="1" dirty="0" smtClean="0">
                <a:cs typeface="Times New Roman" pitchFamily="18" charset="0"/>
              </a:rPr>
              <a:t>Продолжительность </a:t>
            </a:r>
            <a:r>
              <a:rPr lang="ru-RU" sz="1800" b="1" dirty="0">
                <a:cs typeface="Times New Roman" pitchFamily="18" charset="0"/>
              </a:rPr>
              <a:t>подачи ОТВ.</a:t>
            </a:r>
          </a:p>
          <a:p>
            <a:pPr algn="ctr" eaLnBrk="0" hangingPunct="0"/>
            <a:r>
              <a:rPr lang="ru-RU" sz="1800" dirty="0" smtClean="0">
                <a:cs typeface="Times New Roman" pitchFamily="18" charset="0"/>
              </a:rPr>
              <a:t>Продолжительность </a:t>
            </a:r>
            <a:r>
              <a:rPr lang="ru-RU" sz="1800" dirty="0">
                <a:cs typeface="Times New Roman" pitchFamily="18" charset="0"/>
              </a:rPr>
              <a:t>подачи ОТВ, обеспечиваемая передвижными огнетушителем, не должна быть меньше значений, приведенных в таблице:</a:t>
            </a:r>
            <a:endParaRPr lang="ru-RU" sz="1800" dirty="0"/>
          </a:p>
          <a:p>
            <a:pPr eaLnBrk="0" hangingPunct="0"/>
            <a:endParaRPr lang="ru-RU" sz="1800" dirty="0"/>
          </a:p>
        </p:txBody>
      </p:sp>
      <p:sp>
        <p:nvSpPr>
          <p:cNvPr id="20514" name="Rectangle 2"/>
          <p:cNvSpPr>
            <a:spLocks noChangeArrowheads="1"/>
          </p:cNvSpPr>
          <p:nvPr/>
        </p:nvSpPr>
        <p:spPr bwMode="auto">
          <a:xfrm>
            <a:off x="0" y="2571744"/>
            <a:ext cx="9144000" cy="1200329"/>
          </a:xfrm>
          <a:prstGeom prst="rect">
            <a:avLst/>
          </a:prstGeom>
          <a:noFill/>
          <a:ln w="9525">
            <a:noFill/>
            <a:miter lim="800000"/>
            <a:headEnd/>
            <a:tailEnd/>
          </a:ln>
        </p:spPr>
        <p:txBody>
          <a:bodyPr wrap="square" anchor="ctr">
            <a:spAutoFit/>
          </a:bodyPr>
          <a:lstStyle/>
          <a:p>
            <a:pPr algn="ctr" eaLnBrk="0" hangingPunct="0"/>
            <a:r>
              <a:rPr lang="ru-RU" sz="1800" b="1" dirty="0" smtClean="0">
                <a:solidFill>
                  <a:srgbClr val="FF0000"/>
                </a:solidFill>
                <a:cs typeface="Times New Roman" pitchFamily="18" charset="0"/>
              </a:rPr>
              <a:t>Возможность </a:t>
            </a:r>
            <a:r>
              <a:rPr lang="ru-RU" sz="1800" b="1" dirty="0">
                <a:solidFill>
                  <a:srgbClr val="FF0000"/>
                </a:solidFill>
                <a:cs typeface="Times New Roman" pitchFamily="18" charset="0"/>
              </a:rPr>
              <a:t>прерывания и возобновления подачи ОТВ.</a:t>
            </a:r>
            <a:endParaRPr lang="ru-RU" sz="1800" dirty="0">
              <a:solidFill>
                <a:srgbClr val="FF0000"/>
              </a:solidFill>
            </a:endParaRPr>
          </a:p>
          <a:p>
            <a:pPr algn="ctr" eaLnBrk="0" hangingPunct="0"/>
            <a:r>
              <a:rPr lang="ru-RU" sz="1800" dirty="0" smtClean="0">
                <a:cs typeface="Times New Roman" pitchFamily="18" charset="0"/>
              </a:rPr>
              <a:t>Запорно-пусковое </a:t>
            </a:r>
            <a:r>
              <a:rPr lang="ru-RU" sz="1800" dirty="0">
                <a:cs typeface="Times New Roman" pitchFamily="18" charset="0"/>
              </a:rPr>
              <a:t>устройство огнетушителя должно обеспечивать возможность неоднократно прерывать и возобновлять подачу ОТВ на очаг горения.</a:t>
            </a:r>
            <a:endParaRPr lang="ru-RU" sz="1800" dirty="0"/>
          </a:p>
          <a:p>
            <a:pPr algn="ctr" eaLnBrk="0" hangingPunct="0"/>
            <a:endParaRPr lang="ru-RU" sz="1800" dirty="0"/>
          </a:p>
        </p:txBody>
      </p:sp>
      <p:graphicFrame>
        <p:nvGraphicFramePr>
          <p:cNvPr id="5" name="Таблица 4"/>
          <p:cNvGraphicFramePr>
            <a:graphicFrameLocks noGrp="1"/>
          </p:cNvGraphicFramePr>
          <p:nvPr/>
        </p:nvGraphicFramePr>
        <p:xfrm>
          <a:off x="214313" y="4286250"/>
          <a:ext cx="8786812" cy="2133600"/>
        </p:xfrm>
        <a:graphic>
          <a:graphicData uri="http://schemas.openxmlformats.org/drawingml/2006/table">
            <a:tbl>
              <a:tblPr/>
              <a:tblGrid>
                <a:gridCol w="2984500"/>
                <a:gridCol w="1450975"/>
                <a:gridCol w="1449387"/>
                <a:gridCol w="1450975"/>
                <a:gridCol w="1450975"/>
              </a:tblGrid>
              <a:tr h="19050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Количество ОТВ, заряженного в огнетушитель</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Длина струи ОТВ не менее, м</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1139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порошковый,</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кг</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водный, воздушно-эмульсионный, воздушно-пенный,</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л</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хладоновый,</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кг</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углекислотный, кг</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m </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a:t>
                      </a: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 3</a:t>
                      </a: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a:t>
                      </a: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m </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a:t>
                      </a: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 2</a:t>
                      </a: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Times New Roman" pitchFamily="18" charset="0"/>
                          <a:cs typeface="Times New Roman" pitchFamily="18" charset="0"/>
                        </a:rPr>
                        <a:t>m</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2</a:t>
                      </a: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2</a:t>
                      </a: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m = 4 ÷ 7</a:t>
                      </a: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V </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a:t>
                      </a: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 6</a:t>
                      </a: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m ≥ 3</a:t>
                      </a: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m ≥ 3</a:t>
                      </a: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3</a:t>
                      </a: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m ≥ 8</a:t>
                      </a: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V ≥ 7</a:t>
                      </a: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a:t>
                      </a: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a:t>
                      </a: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4</a:t>
                      </a:r>
                    </a:p>
                  </a:txBody>
                  <a:tcPr marL="68580" marR="6858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549" name="Rectangle 3"/>
          <p:cNvSpPr>
            <a:spLocks noChangeArrowheads="1"/>
          </p:cNvSpPr>
          <p:nvPr/>
        </p:nvSpPr>
        <p:spPr bwMode="auto">
          <a:xfrm>
            <a:off x="0" y="3357563"/>
            <a:ext cx="9144000" cy="1200329"/>
          </a:xfrm>
          <a:prstGeom prst="rect">
            <a:avLst/>
          </a:prstGeom>
          <a:noFill/>
          <a:ln w="9525">
            <a:noFill/>
            <a:miter lim="800000"/>
            <a:headEnd/>
            <a:tailEnd/>
          </a:ln>
        </p:spPr>
        <p:txBody>
          <a:bodyPr anchor="ctr">
            <a:spAutoFit/>
          </a:bodyPr>
          <a:lstStyle/>
          <a:p>
            <a:pPr algn="ctr" eaLnBrk="0" hangingPunct="0"/>
            <a:r>
              <a:rPr lang="ru-RU" sz="1800" b="1" dirty="0" smtClean="0">
                <a:solidFill>
                  <a:srgbClr val="FF0000"/>
                </a:solidFill>
                <a:cs typeface="Times New Roman" pitchFamily="18" charset="0"/>
              </a:rPr>
              <a:t>Длина </a:t>
            </a:r>
            <a:r>
              <a:rPr lang="ru-RU" sz="1800" b="1" dirty="0">
                <a:solidFill>
                  <a:srgbClr val="FF0000"/>
                </a:solidFill>
                <a:cs typeface="Times New Roman" pitchFamily="18" charset="0"/>
              </a:rPr>
              <a:t>струи ОТВ.</a:t>
            </a:r>
            <a:endParaRPr lang="ru-RU" sz="1800" dirty="0">
              <a:solidFill>
                <a:srgbClr val="FF0000"/>
              </a:solidFill>
            </a:endParaRPr>
          </a:p>
          <a:p>
            <a:pPr algn="ctr" eaLnBrk="0" hangingPunct="0"/>
            <a:r>
              <a:rPr lang="ru-RU" sz="1800" dirty="0" smtClean="0">
                <a:cs typeface="Times New Roman" pitchFamily="18" charset="0"/>
              </a:rPr>
              <a:t>Длина </a:t>
            </a:r>
            <a:r>
              <a:rPr lang="ru-RU" sz="1800" dirty="0">
                <a:cs typeface="Times New Roman" pitchFamily="18" charset="0"/>
              </a:rPr>
              <a:t>струи ОТВ переносного огнетушителя должна быть не меньше значений, приведенных в таблице:</a:t>
            </a:r>
            <a:endParaRPr lang="ru-RU" sz="1800" dirty="0"/>
          </a:p>
          <a:p>
            <a:pPr eaLnBrk="0" hangingPunct="0"/>
            <a:endParaRPr lang="ru-RU"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3">
                                            <p:txEl>
                                              <p:pRg st="0" end="0"/>
                                            </p:txEl>
                                          </p:spTgt>
                                        </p:tgtEl>
                                        <p:attrNameLst>
                                          <p:attrName>style.visibility</p:attrName>
                                        </p:attrNameLst>
                                      </p:cBhvr>
                                      <p:to>
                                        <p:strVal val="visible"/>
                                      </p:to>
                                    </p:set>
                                    <p:anim calcmode="lin" valueType="num">
                                      <p:cBhvr additive="base">
                                        <p:cTn id="7" dur="500" fill="hold"/>
                                        <p:tgtEl>
                                          <p:spTgt spid="205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1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13">
                                            <p:txEl>
                                              <p:pRg st="1" end="1"/>
                                            </p:txEl>
                                          </p:spTgt>
                                        </p:tgtEl>
                                        <p:attrNameLst>
                                          <p:attrName>style.visibility</p:attrName>
                                        </p:attrNameLst>
                                      </p:cBhvr>
                                      <p:to>
                                        <p:strVal val="visible"/>
                                      </p:to>
                                    </p:set>
                                    <p:anim calcmode="lin" valueType="num">
                                      <p:cBhvr additive="base">
                                        <p:cTn id="11" dur="500" fill="hold"/>
                                        <p:tgtEl>
                                          <p:spTgt spid="2051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5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514">
                                            <p:txEl>
                                              <p:pRg st="0" end="0"/>
                                            </p:txEl>
                                          </p:spTgt>
                                        </p:tgtEl>
                                        <p:attrNameLst>
                                          <p:attrName>style.visibility</p:attrName>
                                        </p:attrNameLst>
                                      </p:cBhvr>
                                      <p:to>
                                        <p:strVal val="visible"/>
                                      </p:to>
                                    </p:set>
                                    <p:anim calcmode="lin" valueType="num">
                                      <p:cBhvr additive="base">
                                        <p:cTn id="23" dur="500" fill="hold"/>
                                        <p:tgtEl>
                                          <p:spTgt spid="2051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514">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514">
                                            <p:txEl>
                                              <p:pRg st="1" end="1"/>
                                            </p:txEl>
                                          </p:spTgt>
                                        </p:tgtEl>
                                        <p:attrNameLst>
                                          <p:attrName>style.visibility</p:attrName>
                                        </p:attrNameLst>
                                      </p:cBhvr>
                                      <p:to>
                                        <p:strVal val="visible"/>
                                      </p:to>
                                    </p:set>
                                    <p:anim calcmode="lin" valueType="num">
                                      <p:cBhvr additive="base">
                                        <p:cTn id="27" dur="500" fill="hold"/>
                                        <p:tgtEl>
                                          <p:spTgt spid="20514">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5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549">
                                            <p:txEl>
                                              <p:pRg st="0" end="0"/>
                                            </p:txEl>
                                          </p:spTgt>
                                        </p:tgtEl>
                                        <p:attrNameLst>
                                          <p:attrName>style.visibility</p:attrName>
                                        </p:attrNameLst>
                                      </p:cBhvr>
                                      <p:to>
                                        <p:strVal val="visible"/>
                                      </p:to>
                                    </p:set>
                                    <p:anim calcmode="lin" valueType="num">
                                      <p:cBhvr additive="base">
                                        <p:cTn id="33" dur="500" fill="hold"/>
                                        <p:tgtEl>
                                          <p:spTgt spid="20549">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549">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0549">
                                            <p:txEl>
                                              <p:pRg st="1" end="1"/>
                                            </p:txEl>
                                          </p:spTgt>
                                        </p:tgtEl>
                                        <p:attrNameLst>
                                          <p:attrName>style.visibility</p:attrName>
                                        </p:attrNameLst>
                                      </p:cBhvr>
                                      <p:to>
                                        <p:strVal val="visible"/>
                                      </p:to>
                                    </p:set>
                                    <p:anim calcmode="lin" valueType="num">
                                      <p:cBhvr additive="base">
                                        <p:cTn id="37" dur="500" fill="hold"/>
                                        <p:tgtEl>
                                          <p:spTgt spid="20549">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54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428596" y="357166"/>
            <a:ext cx="8286808" cy="4247317"/>
          </a:xfrm>
          <a:prstGeom prst="rect">
            <a:avLst/>
          </a:prstGeom>
          <a:noFill/>
          <a:ln w="9525">
            <a:noFill/>
            <a:miter lim="800000"/>
            <a:headEnd/>
            <a:tailEnd/>
          </a:ln>
        </p:spPr>
        <p:txBody>
          <a:bodyPr wrap="square" anchor="ctr">
            <a:spAutoFit/>
          </a:bodyPr>
          <a:lstStyle/>
          <a:p>
            <a:pPr eaLnBrk="0" hangingPunct="0"/>
            <a:r>
              <a:rPr lang="ru-RU" sz="1800" b="1" dirty="0" smtClean="0">
                <a:solidFill>
                  <a:srgbClr val="FF0000"/>
                </a:solidFill>
                <a:cs typeface="Times New Roman" pitchFamily="18" charset="0"/>
              </a:rPr>
              <a:t>Длина </a:t>
            </a:r>
            <a:r>
              <a:rPr lang="ru-RU" sz="1800" b="1" dirty="0">
                <a:solidFill>
                  <a:srgbClr val="FF0000"/>
                </a:solidFill>
                <a:cs typeface="Times New Roman" pitchFamily="18" charset="0"/>
              </a:rPr>
              <a:t>струи ОТВ передвижного огнетушителя должна быть:</a:t>
            </a:r>
            <a:endParaRPr lang="ru-RU" sz="1800" b="1" dirty="0">
              <a:solidFill>
                <a:srgbClr val="FF0000"/>
              </a:solidFill>
            </a:endParaRPr>
          </a:p>
          <a:p>
            <a:pPr eaLnBrk="0" hangingPunct="0"/>
            <a:r>
              <a:rPr lang="ru-RU" sz="1800" b="1" dirty="0">
                <a:cs typeface="Times New Roman" pitchFamily="18" charset="0"/>
              </a:rPr>
              <a:t>	- для углекислотного, </a:t>
            </a:r>
            <a:r>
              <a:rPr lang="ru-RU" sz="1800" b="1" dirty="0" err="1">
                <a:cs typeface="Times New Roman" pitchFamily="18" charset="0"/>
              </a:rPr>
              <a:t>хладонового</a:t>
            </a:r>
            <a:r>
              <a:rPr lang="ru-RU" sz="1800" b="1" dirty="0">
                <a:cs typeface="Times New Roman" pitchFamily="18" charset="0"/>
              </a:rPr>
              <a:t>, водного (с распыленной струей) и воздушно-пенного огнетушителя - не менее 4 м; </a:t>
            </a:r>
            <a:endParaRPr lang="ru-RU" sz="1800" b="1" dirty="0"/>
          </a:p>
          <a:p>
            <a:pPr eaLnBrk="0" hangingPunct="0"/>
            <a:r>
              <a:rPr lang="ru-RU" sz="1800" b="1" dirty="0">
                <a:cs typeface="Times New Roman" pitchFamily="18" charset="0"/>
              </a:rPr>
              <a:t>	- для порошкового огнетушителя - не менее 6 м.</a:t>
            </a:r>
            <a:endParaRPr lang="ru-RU" sz="1800" b="1" dirty="0"/>
          </a:p>
          <a:p>
            <a:pPr eaLnBrk="0" hangingPunct="0"/>
            <a:r>
              <a:rPr lang="ru-RU" sz="1800" b="1" dirty="0">
                <a:cs typeface="Times New Roman" pitchFamily="18" charset="0"/>
              </a:rPr>
              <a:t>	Для комбинированного огнетушителя длину струи определяют отдельно для каждого вида применяемого ОТВ (как для самостоятельного огнетушителя).</a:t>
            </a:r>
            <a:endParaRPr lang="ru-RU" sz="1800" b="1" dirty="0"/>
          </a:p>
          <a:p>
            <a:pPr eaLnBrk="0" hangingPunct="0"/>
            <a:endParaRPr lang="ru-RU" sz="1800" b="1" dirty="0" smtClean="0">
              <a:solidFill>
                <a:srgbClr val="FF0000"/>
              </a:solidFill>
              <a:cs typeface="Times New Roman" pitchFamily="18" charset="0"/>
            </a:endParaRPr>
          </a:p>
          <a:p>
            <a:pPr eaLnBrk="0" hangingPunct="0"/>
            <a:r>
              <a:rPr lang="ru-RU" sz="1800" b="1" dirty="0" smtClean="0">
                <a:solidFill>
                  <a:srgbClr val="FF0000"/>
                </a:solidFill>
                <a:cs typeface="Times New Roman" pitchFamily="18" charset="0"/>
              </a:rPr>
              <a:t>Остаток </a:t>
            </a:r>
            <a:r>
              <a:rPr lang="ru-RU" sz="1800" b="1" dirty="0">
                <a:solidFill>
                  <a:srgbClr val="FF0000"/>
                </a:solidFill>
                <a:cs typeface="Times New Roman" pitchFamily="18" charset="0"/>
              </a:rPr>
              <a:t>заряда огнетушителя.</a:t>
            </a:r>
            <a:endParaRPr lang="ru-RU" sz="1800" b="1" dirty="0">
              <a:solidFill>
                <a:srgbClr val="FF0000"/>
              </a:solidFill>
            </a:endParaRPr>
          </a:p>
          <a:p>
            <a:pPr eaLnBrk="0" hangingPunct="0"/>
            <a:r>
              <a:rPr lang="ru-RU" sz="1800" b="1" dirty="0">
                <a:cs typeface="Times New Roman" pitchFamily="18" charset="0"/>
              </a:rPr>
              <a:t>	Остаток заряда огнетушителя после его разрядки (без прерывания и при полностью открытом клапане запорно-пускового устройства) должен составлять (от номинального значения, указанного в технических документах) не более:</a:t>
            </a:r>
            <a:endParaRPr lang="ru-RU" sz="1800" b="1" dirty="0"/>
          </a:p>
          <a:p>
            <a:pPr eaLnBrk="0" hangingPunct="0"/>
            <a:r>
              <a:rPr lang="ru-RU" sz="1800" b="1" dirty="0">
                <a:cs typeface="Times New Roman" pitchFamily="18" charset="0"/>
              </a:rPr>
              <a:t>	- 15 % – для порошковых огнетушителей;</a:t>
            </a:r>
            <a:endParaRPr lang="ru-RU" sz="1800" b="1" dirty="0"/>
          </a:p>
          <a:p>
            <a:pPr eaLnBrk="0" hangingPunct="0"/>
            <a:r>
              <a:rPr lang="ru-RU" sz="1800" b="1" dirty="0">
                <a:cs typeface="Times New Roman" pitchFamily="18" charset="0"/>
              </a:rPr>
              <a:t>	- 10 % – для остальных видов огнетушителей</a:t>
            </a:r>
            <a:r>
              <a:rPr lang="ru-RU" sz="1800" b="1" dirty="0" smtClean="0">
                <a:cs typeface="Times New Roman" pitchFamily="18" charset="0"/>
              </a:rPr>
              <a:t>.</a:t>
            </a:r>
            <a:endParaRPr lang="ru-RU"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 calcmode="lin" valueType="num">
                                      <p:cBhvr additive="base">
                                        <p:cTn id="7" dur="5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506">
                                            <p:txEl>
                                              <p:pRg st="1" end="1"/>
                                            </p:txEl>
                                          </p:spTgt>
                                        </p:tgtEl>
                                        <p:attrNameLst>
                                          <p:attrName>style.visibility</p:attrName>
                                        </p:attrNameLst>
                                      </p:cBhvr>
                                      <p:to>
                                        <p:strVal val="visible"/>
                                      </p:to>
                                    </p:set>
                                    <p:anim calcmode="lin" valueType="num">
                                      <p:cBhvr additive="base">
                                        <p:cTn id="11" dur="500" fill="hold"/>
                                        <p:tgtEl>
                                          <p:spTgt spid="2150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50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506">
                                            <p:txEl>
                                              <p:pRg st="2" end="2"/>
                                            </p:txEl>
                                          </p:spTgt>
                                        </p:tgtEl>
                                        <p:attrNameLst>
                                          <p:attrName>style.visibility</p:attrName>
                                        </p:attrNameLst>
                                      </p:cBhvr>
                                      <p:to>
                                        <p:strVal val="visible"/>
                                      </p:to>
                                    </p:set>
                                    <p:anim calcmode="lin" valueType="num">
                                      <p:cBhvr additive="base">
                                        <p:cTn id="15" dur="500" fill="hold"/>
                                        <p:tgtEl>
                                          <p:spTgt spid="2150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50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506">
                                            <p:txEl>
                                              <p:pRg st="3" end="3"/>
                                            </p:txEl>
                                          </p:spTgt>
                                        </p:tgtEl>
                                        <p:attrNameLst>
                                          <p:attrName>style.visibility</p:attrName>
                                        </p:attrNameLst>
                                      </p:cBhvr>
                                      <p:to>
                                        <p:strVal val="visible"/>
                                      </p:to>
                                    </p:set>
                                    <p:anim calcmode="lin" valueType="num">
                                      <p:cBhvr additive="base">
                                        <p:cTn id="19" dur="500" fill="hold"/>
                                        <p:tgtEl>
                                          <p:spTgt spid="2150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506">
                                            <p:txEl>
                                              <p:pRg st="5" end="5"/>
                                            </p:txEl>
                                          </p:spTgt>
                                        </p:tgtEl>
                                        <p:attrNameLst>
                                          <p:attrName>style.visibility</p:attrName>
                                        </p:attrNameLst>
                                      </p:cBhvr>
                                      <p:to>
                                        <p:strVal val="visible"/>
                                      </p:to>
                                    </p:set>
                                    <p:anim calcmode="lin" valueType="num">
                                      <p:cBhvr additive="base">
                                        <p:cTn id="25" dur="500" fill="hold"/>
                                        <p:tgtEl>
                                          <p:spTgt spid="2150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6">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1506">
                                            <p:txEl>
                                              <p:pRg st="6" end="6"/>
                                            </p:txEl>
                                          </p:spTgt>
                                        </p:tgtEl>
                                        <p:attrNameLst>
                                          <p:attrName>style.visibility</p:attrName>
                                        </p:attrNameLst>
                                      </p:cBhvr>
                                      <p:to>
                                        <p:strVal val="visible"/>
                                      </p:to>
                                    </p:set>
                                    <p:anim calcmode="lin" valueType="num">
                                      <p:cBhvr additive="base">
                                        <p:cTn id="29" dur="500" fill="hold"/>
                                        <p:tgtEl>
                                          <p:spTgt spid="21506">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1506">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1506">
                                            <p:txEl>
                                              <p:pRg st="7" end="7"/>
                                            </p:txEl>
                                          </p:spTgt>
                                        </p:tgtEl>
                                        <p:attrNameLst>
                                          <p:attrName>style.visibility</p:attrName>
                                        </p:attrNameLst>
                                      </p:cBhvr>
                                      <p:to>
                                        <p:strVal val="visible"/>
                                      </p:to>
                                    </p:set>
                                    <p:anim calcmode="lin" valueType="num">
                                      <p:cBhvr additive="base">
                                        <p:cTn id="33" dur="500" fill="hold"/>
                                        <p:tgtEl>
                                          <p:spTgt spid="21506">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1506">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1506">
                                            <p:txEl>
                                              <p:pRg st="8" end="8"/>
                                            </p:txEl>
                                          </p:spTgt>
                                        </p:tgtEl>
                                        <p:attrNameLst>
                                          <p:attrName>style.visibility</p:attrName>
                                        </p:attrNameLst>
                                      </p:cBhvr>
                                      <p:to>
                                        <p:strVal val="visible"/>
                                      </p:to>
                                    </p:set>
                                    <p:anim calcmode="lin" valueType="num">
                                      <p:cBhvr additive="base">
                                        <p:cTn id="37" dur="500" fill="hold"/>
                                        <p:tgtEl>
                                          <p:spTgt spid="21506">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0" y="0"/>
            <a:ext cx="9144000" cy="6186309"/>
          </a:xfrm>
          <a:prstGeom prst="rect">
            <a:avLst/>
          </a:prstGeom>
          <a:noFill/>
          <a:ln w="9525">
            <a:noFill/>
            <a:miter lim="800000"/>
            <a:headEnd/>
            <a:tailEnd/>
          </a:ln>
        </p:spPr>
        <p:txBody>
          <a:bodyPr anchor="ctr">
            <a:spAutoFit/>
          </a:bodyPr>
          <a:lstStyle/>
          <a:p>
            <a:pPr algn="ctr" eaLnBrk="0" hangingPunct="0"/>
            <a:r>
              <a:rPr lang="ru-RU" sz="1800" b="1" dirty="0" smtClean="0">
                <a:solidFill>
                  <a:srgbClr val="FF0000"/>
                </a:solidFill>
                <a:cs typeface="Times New Roman" pitchFamily="18" charset="0"/>
              </a:rPr>
              <a:t>Огнетушащая </a:t>
            </a:r>
            <a:r>
              <a:rPr lang="ru-RU" sz="1800" b="1" dirty="0">
                <a:solidFill>
                  <a:srgbClr val="FF0000"/>
                </a:solidFill>
                <a:cs typeface="Times New Roman" pitchFamily="18" charset="0"/>
              </a:rPr>
              <a:t>способность.</a:t>
            </a:r>
            <a:endParaRPr lang="ru-RU" sz="1800" dirty="0">
              <a:solidFill>
                <a:srgbClr val="FF0000"/>
              </a:solidFill>
            </a:endParaRPr>
          </a:p>
          <a:p>
            <a:pPr eaLnBrk="0" hangingPunct="0"/>
            <a:r>
              <a:rPr lang="ru-RU" sz="1800" dirty="0">
                <a:cs typeface="Times New Roman" pitchFamily="18" charset="0"/>
              </a:rPr>
              <a:t>Огнетушители должны обеспечивать тушение модельных очагов пожара классов и рангов, указанных в </a:t>
            </a:r>
            <a:r>
              <a:rPr lang="ru-RU" sz="1800" dirty="0" err="1">
                <a:cs typeface="Times New Roman" pitchFamily="18" charset="0"/>
              </a:rPr>
              <a:t>ГОСТах</a:t>
            </a:r>
            <a:r>
              <a:rPr lang="ru-RU" sz="1800" dirty="0">
                <a:cs typeface="Times New Roman" pitchFamily="18" charset="0"/>
              </a:rPr>
              <a:t>.</a:t>
            </a:r>
          </a:p>
          <a:p>
            <a:pPr eaLnBrk="0" hangingPunct="0"/>
            <a:r>
              <a:rPr lang="ru-RU" sz="1800" dirty="0" smtClean="0"/>
              <a:t>Кроме </a:t>
            </a:r>
            <a:r>
              <a:rPr lang="ru-RU" sz="1800" dirty="0"/>
              <a:t>обязательных параметров существует группа показателей, учитываемых при разработке, производстве и  эксплуатации огнетушителей</a:t>
            </a:r>
            <a:r>
              <a:rPr lang="ru-RU" sz="1800" dirty="0" smtClean="0"/>
              <a:t>.</a:t>
            </a:r>
          </a:p>
          <a:p>
            <a:pPr eaLnBrk="0" hangingPunct="0"/>
            <a:endParaRPr lang="ru-RU" sz="1800" dirty="0"/>
          </a:p>
          <a:p>
            <a:pPr>
              <a:buFont typeface="Arial" pitchFamily="34" charset="0"/>
              <a:buChar char="•"/>
            </a:pPr>
            <a:r>
              <a:rPr lang="ru-RU" sz="1800" dirty="0" smtClean="0"/>
              <a:t>   Количество </a:t>
            </a:r>
            <a:r>
              <a:rPr lang="ru-RU" sz="1800" dirty="0"/>
              <a:t>ОТВ, заряженного в огнетушитель</a:t>
            </a:r>
          </a:p>
          <a:p>
            <a:pPr>
              <a:buFont typeface="Arial" pitchFamily="34" charset="0"/>
              <a:buChar char="•"/>
            </a:pPr>
            <a:r>
              <a:rPr lang="ru-RU" sz="1800" dirty="0" smtClean="0"/>
              <a:t>   Вытесняющий </a:t>
            </a:r>
            <a:r>
              <a:rPr lang="ru-RU" sz="1800" dirty="0"/>
              <a:t>газ.</a:t>
            </a:r>
          </a:p>
          <a:p>
            <a:pPr>
              <a:buFont typeface="Arial" pitchFamily="34" charset="0"/>
              <a:buChar char="•"/>
            </a:pPr>
            <a:r>
              <a:rPr lang="ru-RU" sz="1800" dirty="0" smtClean="0"/>
              <a:t>   Температура</a:t>
            </a:r>
            <a:r>
              <a:rPr lang="ru-RU" sz="1800" dirty="0"/>
              <a:t>.</a:t>
            </a:r>
          </a:p>
          <a:p>
            <a:pPr>
              <a:buFont typeface="Arial" pitchFamily="34" charset="0"/>
              <a:buChar char="•"/>
            </a:pPr>
            <a:r>
              <a:rPr lang="ru-RU" sz="1800" dirty="0" smtClean="0"/>
              <a:t>   Заполнение </a:t>
            </a:r>
            <a:r>
              <a:rPr lang="ru-RU" sz="1800" dirty="0"/>
              <a:t>ОТВ.</a:t>
            </a:r>
          </a:p>
          <a:p>
            <a:pPr>
              <a:buFont typeface="Arial" pitchFamily="34" charset="0"/>
              <a:buChar char="•"/>
            </a:pPr>
            <a:r>
              <a:rPr lang="ru-RU" sz="1800" dirty="0" smtClean="0"/>
              <a:t>   Утечка </a:t>
            </a:r>
            <a:r>
              <a:rPr lang="ru-RU" sz="1800" dirty="0"/>
              <a:t>ОТВ.</a:t>
            </a:r>
          </a:p>
          <a:p>
            <a:pPr>
              <a:buFont typeface="Arial" pitchFamily="34" charset="0"/>
              <a:buChar char="•"/>
            </a:pPr>
            <a:r>
              <a:rPr lang="ru-RU" sz="1800" dirty="0" smtClean="0"/>
              <a:t>   Устойчивость</a:t>
            </a:r>
            <a:r>
              <a:rPr lang="ru-RU" sz="1800" dirty="0"/>
              <a:t>.</a:t>
            </a:r>
          </a:p>
          <a:p>
            <a:pPr>
              <a:buFont typeface="Arial" pitchFamily="34" charset="0"/>
              <a:buChar char="•"/>
            </a:pPr>
            <a:r>
              <a:rPr lang="ru-RU" sz="1800" dirty="0" smtClean="0"/>
              <a:t>   Ручка </a:t>
            </a:r>
            <a:r>
              <a:rPr lang="ru-RU" sz="1800" dirty="0"/>
              <a:t>для переноски.</a:t>
            </a:r>
          </a:p>
          <a:p>
            <a:pPr>
              <a:buFont typeface="Arial" pitchFamily="34" charset="0"/>
              <a:buChar char="•"/>
            </a:pPr>
            <a:r>
              <a:rPr lang="ru-RU" sz="1800" dirty="0" smtClean="0"/>
              <a:t>   Кронштейн </a:t>
            </a:r>
            <a:r>
              <a:rPr lang="ru-RU" sz="1800" dirty="0"/>
              <a:t>для крепления.</a:t>
            </a:r>
          </a:p>
          <a:p>
            <a:pPr>
              <a:buFont typeface="Arial" pitchFamily="34" charset="0"/>
              <a:buChar char="•"/>
            </a:pPr>
            <a:r>
              <a:rPr lang="ru-RU" sz="1800" dirty="0" smtClean="0"/>
              <a:t>   Гибкий </a:t>
            </a:r>
            <a:r>
              <a:rPr lang="ru-RU" sz="1800" dirty="0"/>
              <a:t>шланг.</a:t>
            </a:r>
          </a:p>
          <a:p>
            <a:pPr>
              <a:buFont typeface="Arial" pitchFamily="34" charset="0"/>
              <a:buChar char="•"/>
            </a:pPr>
            <a:r>
              <a:rPr lang="ru-RU" sz="1800" dirty="0" smtClean="0"/>
              <a:t>   Устойчивость </a:t>
            </a:r>
            <a:r>
              <a:rPr lang="ru-RU" sz="1800" dirty="0"/>
              <a:t>к нагрузкам.</a:t>
            </a:r>
          </a:p>
          <a:p>
            <a:pPr>
              <a:buFont typeface="Arial" pitchFamily="34" charset="0"/>
              <a:buChar char="•"/>
            </a:pPr>
            <a:r>
              <a:rPr lang="ru-RU" sz="1800" dirty="0" smtClean="0"/>
              <a:t>   Индикатор </a:t>
            </a:r>
            <a:r>
              <a:rPr lang="ru-RU" sz="1800" dirty="0"/>
              <a:t>давления.</a:t>
            </a:r>
          </a:p>
          <a:p>
            <a:pPr>
              <a:buFont typeface="Arial" pitchFamily="34" charset="0"/>
              <a:buChar char="•"/>
            </a:pPr>
            <a:r>
              <a:rPr lang="ru-RU" sz="1800" dirty="0" smtClean="0"/>
              <a:t>   Срок </a:t>
            </a:r>
            <a:r>
              <a:rPr lang="ru-RU" sz="1800" dirty="0"/>
              <a:t>службы.</a:t>
            </a:r>
          </a:p>
          <a:p>
            <a:r>
              <a:rPr lang="ru-RU" sz="1800" b="1" dirty="0"/>
              <a:t>Конструкция огнетушителя должна исключать необходимость выполнения операции по его переворачиванию в ходе приведения его в действие и применения.</a:t>
            </a:r>
            <a:endParaRPr lang="ru-RU" sz="1800" dirty="0"/>
          </a:p>
          <a:p>
            <a:r>
              <a:rPr lang="ru-RU" sz="1800" b="1" dirty="0"/>
              <a:t> Корпус огнетушителя должен быть окрашен в красный сигнальный цвет по ГОСТ Р 12.4.026</a:t>
            </a:r>
            <a:r>
              <a:rPr lang="ru-RU" sz="1800" b="1" dirty="0" smtClean="0"/>
              <a:t>.</a:t>
            </a:r>
            <a:endParaRPr lang="ru-RU"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 calcmode="lin" valueType="num">
                                      <p:cBhvr additive="base">
                                        <p:cTn id="7" dur="5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506">
                                            <p:txEl>
                                              <p:pRg st="1" end="1"/>
                                            </p:txEl>
                                          </p:spTgt>
                                        </p:tgtEl>
                                        <p:attrNameLst>
                                          <p:attrName>style.visibility</p:attrName>
                                        </p:attrNameLst>
                                      </p:cBhvr>
                                      <p:to>
                                        <p:strVal val="visible"/>
                                      </p:to>
                                    </p:set>
                                    <p:anim calcmode="lin" valueType="num">
                                      <p:cBhvr additive="base">
                                        <p:cTn id="11" dur="500" fill="hold"/>
                                        <p:tgtEl>
                                          <p:spTgt spid="2150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50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506">
                                            <p:txEl>
                                              <p:pRg st="2" end="2"/>
                                            </p:txEl>
                                          </p:spTgt>
                                        </p:tgtEl>
                                        <p:attrNameLst>
                                          <p:attrName>style.visibility</p:attrName>
                                        </p:attrNameLst>
                                      </p:cBhvr>
                                      <p:to>
                                        <p:strVal val="visible"/>
                                      </p:to>
                                    </p:set>
                                    <p:anim calcmode="lin" valueType="num">
                                      <p:cBhvr additive="base">
                                        <p:cTn id="15" dur="500" fill="hold"/>
                                        <p:tgtEl>
                                          <p:spTgt spid="2150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50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506">
                                            <p:txEl>
                                              <p:pRg st="4" end="4"/>
                                            </p:txEl>
                                          </p:spTgt>
                                        </p:tgtEl>
                                        <p:attrNameLst>
                                          <p:attrName>style.visibility</p:attrName>
                                        </p:attrNameLst>
                                      </p:cBhvr>
                                      <p:to>
                                        <p:strVal val="visible"/>
                                      </p:to>
                                    </p:set>
                                    <p:anim calcmode="lin" valueType="num">
                                      <p:cBhvr additive="base">
                                        <p:cTn id="19" dur="500" fill="hold"/>
                                        <p:tgtEl>
                                          <p:spTgt spid="2150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6">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1506">
                                            <p:txEl>
                                              <p:pRg st="5" end="5"/>
                                            </p:txEl>
                                          </p:spTgt>
                                        </p:tgtEl>
                                        <p:attrNameLst>
                                          <p:attrName>style.visibility</p:attrName>
                                        </p:attrNameLst>
                                      </p:cBhvr>
                                      <p:to>
                                        <p:strVal val="visible"/>
                                      </p:to>
                                    </p:set>
                                    <p:anim calcmode="lin" valueType="num">
                                      <p:cBhvr additive="base">
                                        <p:cTn id="23" dur="500" fill="hold"/>
                                        <p:tgtEl>
                                          <p:spTgt spid="21506">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1506">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1506">
                                            <p:txEl>
                                              <p:pRg st="6" end="6"/>
                                            </p:txEl>
                                          </p:spTgt>
                                        </p:tgtEl>
                                        <p:attrNameLst>
                                          <p:attrName>style.visibility</p:attrName>
                                        </p:attrNameLst>
                                      </p:cBhvr>
                                      <p:to>
                                        <p:strVal val="visible"/>
                                      </p:to>
                                    </p:set>
                                    <p:anim calcmode="lin" valueType="num">
                                      <p:cBhvr additive="base">
                                        <p:cTn id="27" dur="500" fill="hold"/>
                                        <p:tgtEl>
                                          <p:spTgt spid="21506">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1506">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506">
                                            <p:txEl>
                                              <p:pRg st="7" end="7"/>
                                            </p:txEl>
                                          </p:spTgt>
                                        </p:tgtEl>
                                        <p:attrNameLst>
                                          <p:attrName>style.visibility</p:attrName>
                                        </p:attrNameLst>
                                      </p:cBhvr>
                                      <p:to>
                                        <p:strVal val="visible"/>
                                      </p:to>
                                    </p:set>
                                    <p:anim calcmode="lin" valueType="num">
                                      <p:cBhvr additive="base">
                                        <p:cTn id="31" dur="500" fill="hold"/>
                                        <p:tgtEl>
                                          <p:spTgt spid="21506">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6">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1506">
                                            <p:txEl>
                                              <p:pRg st="8" end="8"/>
                                            </p:txEl>
                                          </p:spTgt>
                                        </p:tgtEl>
                                        <p:attrNameLst>
                                          <p:attrName>style.visibility</p:attrName>
                                        </p:attrNameLst>
                                      </p:cBhvr>
                                      <p:to>
                                        <p:strVal val="visible"/>
                                      </p:to>
                                    </p:set>
                                    <p:anim calcmode="lin" valueType="num">
                                      <p:cBhvr additive="base">
                                        <p:cTn id="35" dur="500" fill="hold"/>
                                        <p:tgtEl>
                                          <p:spTgt spid="21506">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1506">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1506">
                                            <p:txEl>
                                              <p:pRg st="9" end="9"/>
                                            </p:txEl>
                                          </p:spTgt>
                                        </p:tgtEl>
                                        <p:attrNameLst>
                                          <p:attrName>style.visibility</p:attrName>
                                        </p:attrNameLst>
                                      </p:cBhvr>
                                      <p:to>
                                        <p:strVal val="visible"/>
                                      </p:to>
                                    </p:set>
                                    <p:anim calcmode="lin" valueType="num">
                                      <p:cBhvr additive="base">
                                        <p:cTn id="39" dur="500" fill="hold"/>
                                        <p:tgtEl>
                                          <p:spTgt spid="21506">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1506">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1506">
                                            <p:txEl>
                                              <p:pRg st="10" end="10"/>
                                            </p:txEl>
                                          </p:spTgt>
                                        </p:tgtEl>
                                        <p:attrNameLst>
                                          <p:attrName>style.visibility</p:attrName>
                                        </p:attrNameLst>
                                      </p:cBhvr>
                                      <p:to>
                                        <p:strVal val="visible"/>
                                      </p:to>
                                    </p:set>
                                    <p:anim calcmode="lin" valueType="num">
                                      <p:cBhvr additive="base">
                                        <p:cTn id="43" dur="500" fill="hold"/>
                                        <p:tgtEl>
                                          <p:spTgt spid="21506">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506">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1506">
                                            <p:txEl>
                                              <p:pRg st="11" end="11"/>
                                            </p:txEl>
                                          </p:spTgt>
                                        </p:tgtEl>
                                        <p:attrNameLst>
                                          <p:attrName>style.visibility</p:attrName>
                                        </p:attrNameLst>
                                      </p:cBhvr>
                                      <p:to>
                                        <p:strVal val="visible"/>
                                      </p:to>
                                    </p:set>
                                    <p:anim calcmode="lin" valueType="num">
                                      <p:cBhvr additive="base">
                                        <p:cTn id="47" dur="500" fill="hold"/>
                                        <p:tgtEl>
                                          <p:spTgt spid="21506">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1506">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1506">
                                            <p:txEl>
                                              <p:pRg st="12" end="12"/>
                                            </p:txEl>
                                          </p:spTgt>
                                        </p:tgtEl>
                                        <p:attrNameLst>
                                          <p:attrName>style.visibility</p:attrName>
                                        </p:attrNameLst>
                                      </p:cBhvr>
                                      <p:to>
                                        <p:strVal val="visible"/>
                                      </p:to>
                                    </p:set>
                                    <p:anim calcmode="lin" valueType="num">
                                      <p:cBhvr additive="base">
                                        <p:cTn id="51" dur="500" fill="hold"/>
                                        <p:tgtEl>
                                          <p:spTgt spid="21506">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1506">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1506">
                                            <p:txEl>
                                              <p:pRg st="13" end="13"/>
                                            </p:txEl>
                                          </p:spTgt>
                                        </p:tgtEl>
                                        <p:attrNameLst>
                                          <p:attrName>style.visibility</p:attrName>
                                        </p:attrNameLst>
                                      </p:cBhvr>
                                      <p:to>
                                        <p:strVal val="visible"/>
                                      </p:to>
                                    </p:set>
                                    <p:anim calcmode="lin" valueType="num">
                                      <p:cBhvr additive="base">
                                        <p:cTn id="55" dur="500" fill="hold"/>
                                        <p:tgtEl>
                                          <p:spTgt spid="21506">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1506">
                                            <p:txEl>
                                              <p:pRg st="13" end="1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1506">
                                            <p:txEl>
                                              <p:pRg st="14" end="14"/>
                                            </p:txEl>
                                          </p:spTgt>
                                        </p:tgtEl>
                                        <p:attrNameLst>
                                          <p:attrName>style.visibility</p:attrName>
                                        </p:attrNameLst>
                                      </p:cBhvr>
                                      <p:to>
                                        <p:strVal val="visible"/>
                                      </p:to>
                                    </p:set>
                                    <p:anim calcmode="lin" valueType="num">
                                      <p:cBhvr additive="base">
                                        <p:cTn id="59" dur="500" fill="hold"/>
                                        <p:tgtEl>
                                          <p:spTgt spid="21506">
                                            <p:txEl>
                                              <p:pRg st="14" end="1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1506">
                                            <p:txEl>
                                              <p:pRg st="14" end="14"/>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1506">
                                            <p:txEl>
                                              <p:pRg st="15" end="15"/>
                                            </p:txEl>
                                          </p:spTgt>
                                        </p:tgtEl>
                                        <p:attrNameLst>
                                          <p:attrName>style.visibility</p:attrName>
                                        </p:attrNameLst>
                                      </p:cBhvr>
                                      <p:to>
                                        <p:strVal val="visible"/>
                                      </p:to>
                                    </p:set>
                                    <p:anim calcmode="lin" valueType="num">
                                      <p:cBhvr additive="base">
                                        <p:cTn id="63" dur="500" fill="hold"/>
                                        <p:tgtEl>
                                          <p:spTgt spid="21506">
                                            <p:txEl>
                                              <p:pRg st="15" end="1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506">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21506">
                                            <p:txEl>
                                              <p:pRg st="16" end="16"/>
                                            </p:txEl>
                                          </p:spTgt>
                                        </p:tgtEl>
                                        <p:attrNameLst>
                                          <p:attrName>style.visibility</p:attrName>
                                        </p:attrNameLst>
                                      </p:cBhvr>
                                      <p:to>
                                        <p:strVal val="visible"/>
                                      </p:to>
                                    </p:set>
                                    <p:anim calcmode="lin" valueType="num">
                                      <p:cBhvr additive="base">
                                        <p:cTn id="69" dur="500" fill="hold"/>
                                        <p:tgtEl>
                                          <p:spTgt spid="21506">
                                            <p:txEl>
                                              <p:pRg st="16" end="16"/>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1506">
                                            <p:txEl>
                                              <p:pRg st="16" end="16"/>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1506">
                                            <p:txEl>
                                              <p:pRg st="17" end="17"/>
                                            </p:txEl>
                                          </p:spTgt>
                                        </p:tgtEl>
                                        <p:attrNameLst>
                                          <p:attrName>style.visibility</p:attrName>
                                        </p:attrNameLst>
                                      </p:cBhvr>
                                      <p:to>
                                        <p:strVal val="visible"/>
                                      </p:to>
                                    </p:set>
                                    <p:anim calcmode="lin" valueType="num">
                                      <p:cBhvr additive="base">
                                        <p:cTn id="73" dur="500" fill="hold"/>
                                        <p:tgtEl>
                                          <p:spTgt spid="21506">
                                            <p:txEl>
                                              <p:pRg st="17" end="1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1506">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285720" y="285728"/>
            <a:ext cx="8501122" cy="5232202"/>
          </a:xfrm>
          <a:prstGeom prst="rect">
            <a:avLst/>
          </a:prstGeom>
          <a:noFill/>
          <a:ln w="9525">
            <a:noFill/>
            <a:miter lim="800000"/>
            <a:headEnd/>
            <a:tailEnd/>
          </a:ln>
        </p:spPr>
        <p:txBody>
          <a:bodyPr wrap="square">
            <a:spAutoFit/>
          </a:bodyPr>
          <a:lstStyle/>
          <a:p>
            <a:pPr algn="ctr"/>
            <a:r>
              <a:rPr lang="ru-RU" sz="2800" b="1" dirty="0">
                <a:solidFill>
                  <a:srgbClr val="FF0000"/>
                </a:solidFill>
              </a:rPr>
              <a:t>Размещение огнетушителей</a:t>
            </a:r>
            <a:endParaRPr lang="en-US" sz="2800" b="1" dirty="0">
              <a:solidFill>
                <a:srgbClr val="FF0000"/>
              </a:solidFill>
            </a:endParaRPr>
          </a:p>
          <a:p>
            <a:endParaRPr lang="en-US" sz="1800" b="1" dirty="0"/>
          </a:p>
          <a:p>
            <a:r>
              <a:rPr lang="ru-RU" sz="1800" b="1" dirty="0" smtClean="0"/>
              <a:t>	Огнетушители </a:t>
            </a:r>
            <a:r>
              <a:rPr lang="ru-RU" sz="1800" b="1" dirty="0"/>
              <a:t>следует располагать на </a:t>
            </a:r>
            <a:r>
              <a:rPr lang="ru-RU" sz="1800" b="1" dirty="0">
                <a:solidFill>
                  <a:srgbClr val="FF0000"/>
                </a:solidFill>
              </a:rPr>
              <a:t>защищаемом объекте </a:t>
            </a:r>
            <a:r>
              <a:rPr lang="ru-RU" sz="1800" b="1" dirty="0"/>
              <a:t>в соответствии с требованиями ГОСТ 12.4.009 (раздел 2.3) таким образом, чтобы они были </a:t>
            </a:r>
            <a:r>
              <a:rPr lang="ru-RU" sz="1800" b="1" dirty="0">
                <a:solidFill>
                  <a:srgbClr val="FF0000"/>
                </a:solidFill>
              </a:rPr>
              <a:t>защищены </a:t>
            </a:r>
            <a:r>
              <a:rPr lang="ru-RU" sz="1800" b="1" dirty="0"/>
              <a:t>от воздействия </a:t>
            </a:r>
            <a:r>
              <a:rPr lang="ru-RU" sz="1800" b="1" dirty="0">
                <a:solidFill>
                  <a:srgbClr val="FF0000"/>
                </a:solidFill>
              </a:rPr>
              <a:t>прямых солнечных лучей</a:t>
            </a:r>
            <a:r>
              <a:rPr lang="ru-RU" sz="1800" b="1" dirty="0"/>
              <a:t>, тепловых потоков, механических воздействий и других неблагоприятных факторов (</a:t>
            </a:r>
            <a:r>
              <a:rPr lang="ru-RU" sz="1800" b="1" dirty="0">
                <a:solidFill>
                  <a:srgbClr val="FF0000"/>
                </a:solidFill>
              </a:rPr>
              <a:t>вибрация, агрессивная среда, повышенная влажность и т. д.)</a:t>
            </a:r>
            <a:r>
              <a:rPr lang="ru-RU" sz="1800" b="1" dirty="0"/>
              <a:t>. Они должны быть хорошо </a:t>
            </a:r>
            <a:r>
              <a:rPr lang="ru-RU" sz="1800" b="1" dirty="0">
                <a:solidFill>
                  <a:srgbClr val="FF0000"/>
                </a:solidFill>
              </a:rPr>
              <a:t>видны и легкодоступны </a:t>
            </a:r>
            <a:r>
              <a:rPr lang="ru-RU" sz="1800" b="1" dirty="0"/>
              <a:t>в случае пожара. </a:t>
            </a:r>
            <a:endParaRPr lang="ru-RU" sz="1800" b="1" dirty="0" smtClean="0"/>
          </a:p>
          <a:p>
            <a:endParaRPr lang="ru-RU" sz="1800" b="1" dirty="0" smtClean="0"/>
          </a:p>
          <a:p>
            <a:r>
              <a:rPr lang="ru-RU" sz="1800" b="1" dirty="0" smtClean="0"/>
              <a:t>	Предпочтительно </a:t>
            </a:r>
            <a:r>
              <a:rPr lang="ru-RU" sz="1800" b="1" dirty="0"/>
              <a:t>размещать огнетушители </a:t>
            </a:r>
            <a:r>
              <a:rPr lang="ru-RU" sz="1800" b="1" dirty="0">
                <a:solidFill>
                  <a:srgbClr val="FF0000"/>
                </a:solidFill>
              </a:rPr>
              <a:t>вблизи мест наиболее вероятного возникновения пожара</a:t>
            </a:r>
            <a:r>
              <a:rPr lang="ru-RU" sz="1800" b="1" dirty="0"/>
              <a:t>, вдоль путей прохода, а также около выхода из помещения. Огнетушители </a:t>
            </a:r>
            <a:r>
              <a:rPr lang="ru-RU" sz="1800" b="1" dirty="0">
                <a:solidFill>
                  <a:srgbClr val="FF0000"/>
                </a:solidFill>
              </a:rPr>
              <a:t>не должны препятствовать эвакуации людей </a:t>
            </a:r>
            <a:r>
              <a:rPr lang="ru-RU" sz="1800" b="1" dirty="0"/>
              <a:t>во время пожара</a:t>
            </a:r>
            <a:r>
              <a:rPr lang="ru-RU" sz="1800" b="1" dirty="0" smtClean="0"/>
              <a:t>.</a:t>
            </a:r>
          </a:p>
          <a:p>
            <a:endParaRPr lang="en-US" sz="1800" b="1" dirty="0"/>
          </a:p>
          <a:p>
            <a:r>
              <a:rPr lang="ru-RU" sz="1800" b="1" dirty="0" smtClean="0">
                <a:solidFill>
                  <a:srgbClr val="FF0000"/>
                </a:solidFill>
              </a:rPr>
              <a:t>	Расстояние </a:t>
            </a:r>
            <a:r>
              <a:rPr lang="ru-RU" sz="1800" b="1" dirty="0"/>
              <a:t>от возможного очага пожара до ближайшего огнетушителя определяется требованиями правил [3], оно не должно превышать 20 м для общественных зданий и сооружений; </a:t>
            </a:r>
            <a:r>
              <a:rPr lang="ru-RU" sz="1800" b="1" dirty="0">
                <a:solidFill>
                  <a:srgbClr val="FF0000"/>
                </a:solidFill>
              </a:rPr>
              <a:t>30 м — для помещений категорий А, Б и В; 40 м — для помещений категорий В и Г; 70 м — для помещений категории Д</a:t>
            </a:r>
            <a:r>
              <a:rPr lang="ru-RU" sz="1800" b="1" dirty="0" smtClean="0">
                <a:solidFill>
                  <a:srgbClr val="FF0000"/>
                </a:solidFill>
              </a:rPr>
              <a:t>.</a:t>
            </a:r>
            <a:endParaRPr lang="ru-RU"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0" y="0"/>
            <a:ext cx="9144000" cy="6617196"/>
          </a:xfrm>
          <a:prstGeom prst="rect">
            <a:avLst/>
          </a:prstGeom>
          <a:noFill/>
          <a:ln w="9525">
            <a:noFill/>
            <a:miter lim="800000"/>
            <a:headEnd/>
            <a:tailEnd/>
          </a:ln>
        </p:spPr>
        <p:txBody>
          <a:bodyPr>
            <a:spAutoFit/>
          </a:bodyPr>
          <a:lstStyle/>
          <a:p>
            <a:pPr algn="ctr"/>
            <a:r>
              <a:rPr lang="ru-RU" sz="2800" b="1" dirty="0">
                <a:solidFill>
                  <a:srgbClr val="FF0000"/>
                </a:solidFill>
              </a:rPr>
              <a:t>Размещение огнетушителей</a:t>
            </a:r>
            <a:endParaRPr lang="en-US" sz="2800" b="1" dirty="0">
              <a:solidFill>
                <a:srgbClr val="FF0000"/>
              </a:solidFill>
            </a:endParaRPr>
          </a:p>
          <a:p>
            <a:endParaRPr lang="en-US" sz="1800" b="1" dirty="0"/>
          </a:p>
          <a:p>
            <a:r>
              <a:rPr lang="ru-RU" sz="1800" b="1" dirty="0" smtClean="0"/>
              <a:t>	Рекомендуется </a:t>
            </a:r>
            <a:r>
              <a:rPr lang="ru-RU" sz="1800" b="1" dirty="0"/>
              <a:t>переносные огнетушители </a:t>
            </a:r>
            <a:r>
              <a:rPr lang="ru-RU" sz="1800" b="1" dirty="0">
                <a:solidFill>
                  <a:srgbClr val="FF0000"/>
                </a:solidFill>
              </a:rPr>
              <a:t>устанавливать на подвесных кронштейнах или в специальных шкафах.</a:t>
            </a:r>
            <a:r>
              <a:rPr lang="ru-RU" sz="1800" b="1" dirty="0"/>
              <a:t> Огнетушители должны располагаться так, чтобы </a:t>
            </a:r>
            <a:r>
              <a:rPr lang="ru-RU" sz="1800" b="1" dirty="0">
                <a:solidFill>
                  <a:srgbClr val="FF0000"/>
                </a:solidFill>
              </a:rPr>
              <a:t>основные надписи </a:t>
            </a:r>
            <a:r>
              <a:rPr lang="ru-RU" sz="1800" b="1" dirty="0"/>
              <a:t>и пиктограммы, показывающие порядок приведения их в действие, </a:t>
            </a:r>
            <a:r>
              <a:rPr lang="ru-RU" sz="1800" b="1" dirty="0">
                <a:solidFill>
                  <a:srgbClr val="FF0000"/>
                </a:solidFill>
              </a:rPr>
              <a:t>были хорошо видны </a:t>
            </a:r>
            <a:r>
              <a:rPr lang="ru-RU" sz="1800" b="1" dirty="0"/>
              <a:t>и обращены наружу или в сторону наиболее вероятного подхода к ним</a:t>
            </a:r>
            <a:r>
              <a:rPr lang="ru-RU" sz="1800" b="1" dirty="0" smtClean="0"/>
              <a:t>.</a:t>
            </a:r>
          </a:p>
          <a:p>
            <a:endParaRPr lang="en-US" sz="1800" b="1" dirty="0"/>
          </a:p>
          <a:p>
            <a:r>
              <a:rPr lang="ru-RU" sz="1800" b="1" dirty="0" smtClean="0"/>
              <a:t>	Пусковое </a:t>
            </a:r>
            <a:r>
              <a:rPr lang="ru-RU" sz="1800" b="1" dirty="0"/>
              <a:t>(запорно-пусковое) устройство огнетушителей и дверцы шкафа (в случае их размещения в шкафу) должны быть </a:t>
            </a:r>
            <a:r>
              <a:rPr lang="ru-RU" sz="1800" b="1" dirty="0">
                <a:solidFill>
                  <a:srgbClr val="FF0000"/>
                </a:solidFill>
              </a:rPr>
              <a:t>опломбированы.</a:t>
            </a:r>
          </a:p>
          <a:p>
            <a:endParaRPr lang="en-US" sz="1800" b="1" dirty="0"/>
          </a:p>
          <a:p>
            <a:r>
              <a:rPr lang="ru-RU" sz="1800" b="1" dirty="0" smtClean="0"/>
              <a:t>	Огнетушители</a:t>
            </a:r>
            <a:r>
              <a:rPr lang="ru-RU" sz="1800" b="1" dirty="0"/>
              <a:t>, </a:t>
            </a:r>
            <a:r>
              <a:rPr lang="ru-RU" sz="1800" b="1" dirty="0">
                <a:solidFill>
                  <a:srgbClr val="FF0000"/>
                </a:solidFill>
              </a:rPr>
              <a:t>имеющие полную массу менее 15 кг, </a:t>
            </a:r>
            <a:r>
              <a:rPr lang="ru-RU" sz="1800" b="1" dirty="0"/>
              <a:t>должны быть установлены таким образом, чтобы их верх располагался </a:t>
            </a:r>
            <a:r>
              <a:rPr lang="ru-RU" sz="1800" b="1" dirty="0">
                <a:solidFill>
                  <a:srgbClr val="FF0000"/>
                </a:solidFill>
              </a:rPr>
              <a:t>на высоте не более 1,5 м от пола; </a:t>
            </a:r>
            <a:r>
              <a:rPr lang="ru-RU" sz="1800" b="1" dirty="0"/>
              <a:t>переносные огнетушители, имеющие полную </a:t>
            </a:r>
            <a:r>
              <a:rPr lang="ru-RU" sz="1800" b="1" dirty="0">
                <a:solidFill>
                  <a:srgbClr val="FF0000"/>
                </a:solidFill>
              </a:rPr>
              <a:t>массу 15 кг </a:t>
            </a:r>
            <a:r>
              <a:rPr lang="ru-RU" sz="1800" b="1" dirty="0"/>
              <a:t>и более, должны устанавливаться так, чтобы верх огнетушителя располагался на высоте </a:t>
            </a:r>
            <a:r>
              <a:rPr lang="ru-RU" sz="1800" b="1" dirty="0">
                <a:solidFill>
                  <a:srgbClr val="FF0000"/>
                </a:solidFill>
              </a:rPr>
              <a:t>не более 1,0 </a:t>
            </a:r>
            <a:r>
              <a:rPr lang="ru-RU" sz="1800" b="1" dirty="0"/>
              <a:t>м. Они могут устанавливаться </a:t>
            </a:r>
            <a:r>
              <a:rPr lang="ru-RU" sz="1800" b="1" dirty="0">
                <a:solidFill>
                  <a:srgbClr val="FF0000"/>
                </a:solidFill>
              </a:rPr>
              <a:t>на полу с обязательной фиксацией </a:t>
            </a:r>
            <a:r>
              <a:rPr lang="ru-RU" sz="1800" b="1" dirty="0"/>
              <a:t>от возможного падения при случайном воздействии.</a:t>
            </a:r>
          </a:p>
          <a:p>
            <a:r>
              <a:rPr lang="ru-RU" sz="1800" b="1" dirty="0" smtClean="0"/>
              <a:t>	Расстояние </a:t>
            </a:r>
            <a:r>
              <a:rPr lang="ru-RU" sz="1800" b="1" dirty="0"/>
              <a:t>от двери до огнетушителя должно быть таким, чтобы не мешать ее полному открыванию.</a:t>
            </a:r>
          </a:p>
          <a:p>
            <a:endParaRPr lang="en-US" sz="1800" b="1" dirty="0"/>
          </a:p>
          <a:p>
            <a:pPr algn="ctr"/>
            <a:r>
              <a:rPr lang="ru-RU" sz="1800" b="1" dirty="0">
                <a:solidFill>
                  <a:srgbClr val="FF0000"/>
                </a:solidFill>
              </a:rPr>
              <a:t>Огнетушители не должны устанавливаться в таких местах, где значения температуры выходят за температурный диапазон, указанный на огнетушителях. (ст.4.2 СП 9.13130.2009 </a:t>
            </a:r>
            <a:r>
              <a:rPr lang="ru-RU" sz="1800" b="1" dirty="0" smtClean="0">
                <a:solidFill>
                  <a:srgbClr val="FF0000"/>
                </a:solidFill>
              </a:rPr>
              <a:t>)</a:t>
            </a:r>
            <a:endParaRPr lang="ru-RU"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 calcmode="lin" valueType="num">
                                      <p:cBhvr additive="base">
                                        <p:cTn id="2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 calcmode="lin" valueType="num">
                                      <p:cBhvr additive="base">
                                        <p:cTn id="3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428596" y="428604"/>
            <a:ext cx="8215370" cy="4339650"/>
          </a:xfrm>
          <a:prstGeom prst="rect">
            <a:avLst/>
          </a:prstGeom>
          <a:noFill/>
          <a:ln w="9525">
            <a:noFill/>
            <a:miter lim="800000"/>
            <a:headEnd/>
            <a:tailEnd/>
          </a:ln>
        </p:spPr>
        <p:txBody>
          <a:bodyPr wrap="square">
            <a:spAutoFit/>
          </a:bodyPr>
          <a:lstStyle/>
          <a:p>
            <a:pPr algn="ctr"/>
            <a:r>
              <a:rPr lang="ru-RU" b="1" dirty="0">
                <a:solidFill>
                  <a:srgbClr val="FF0000"/>
                </a:solidFill>
              </a:rPr>
              <a:t>Техническое обслуживание </a:t>
            </a:r>
            <a:r>
              <a:rPr lang="ru-RU" b="1" dirty="0" smtClean="0">
                <a:solidFill>
                  <a:srgbClr val="FF0000"/>
                </a:solidFill>
              </a:rPr>
              <a:t>огнетушителей</a:t>
            </a:r>
          </a:p>
          <a:p>
            <a:pPr algn="ctr"/>
            <a:endParaRPr lang="en-US" sz="1800" b="1" dirty="0">
              <a:solidFill>
                <a:srgbClr val="FF0000"/>
              </a:solidFill>
            </a:endParaRPr>
          </a:p>
          <a:p>
            <a:r>
              <a:rPr lang="ru-RU" sz="1800" dirty="0" smtClean="0"/>
              <a:t>	Огнетушители</a:t>
            </a:r>
            <a:r>
              <a:rPr lang="ru-RU" sz="1800" dirty="0"/>
              <a:t>, введенные в эксплуатацию, должны подвергаться техническому обслуживанию, которое обеспечивает поддержание огнетушителей в постоянной готовности к использованию и надежную работу всех узлов огнетушителя в течение всего срока эксплуатации. Техническое обслуживание включает в себя </a:t>
            </a:r>
            <a:r>
              <a:rPr lang="ru-RU" sz="1800" b="1" dirty="0">
                <a:solidFill>
                  <a:srgbClr val="FF0000"/>
                </a:solidFill>
              </a:rPr>
              <a:t>периодические проверки, осмотры, ремонт, испытания и перезарядку огнетушителей.</a:t>
            </a:r>
            <a:endParaRPr lang="en-US" sz="1800" b="1" dirty="0">
              <a:solidFill>
                <a:srgbClr val="FF0000"/>
              </a:solidFill>
            </a:endParaRPr>
          </a:p>
          <a:p>
            <a:r>
              <a:rPr lang="ru-RU" sz="1800" dirty="0" smtClean="0"/>
              <a:t>	Периодические </a:t>
            </a:r>
            <a:r>
              <a:rPr lang="ru-RU" sz="1800" dirty="0"/>
              <a:t>проверки необходимы для контроля состояния огнетушителей, контроля места установки огнетушителей и надежности их крепления, возможности свободного подхода к ним, наличия, расположения и читаемости инструкции по работе с огнетушителями.</a:t>
            </a:r>
          </a:p>
          <a:p>
            <a:r>
              <a:rPr lang="ru-RU" sz="1800" dirty="0" smtClean="0"/>
              <a:t>	Огнетушители</a:t>
            </a:r>
            <a:r>
              <a:rPr lang="ru-RU" sz="1800" dirty="0"/>
              <a:t>, выведенные на время ремонта, испытания или перезарядки из эксплуатации, должны быть заменены резервными огнетушителями с аналогичными параметрами</a:t>
            </a:r>
            <a:r>
              <a:rPr lang="ru-RU" sz="1800" dirty="0" smtClean="0"/>
              <a:t>.</a:t>
            </a:r>
            <a:endParaRPr lang="ru-RU"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0" y="0"/>
            <a:ext cx="9144000" cy="6740307"/>
          </a:xfrm>
          <a:prstGeom prst="rect">
            <a:avLst/>
          </a:prstGeom>
          <a:noFill/>
          <a:ln w="9525">
            <a:noFill/>
            <a:miter lim="800000"/>
            <a:headEnd/>
            <a:tailEnd/>
          </a:ln>
        </p:spPr>
        <p:txBody>
          <a:bodyPr>
            <a:spAutoFit/>
          </a:bodyPr>
          <a:lstStyle/>
          <a:p>
            <a:pPr algn="ctr"/>
            <a:r>
              <a:rPr lang="ru-RU" sz="1800" b="1" dirty="0">
                <a:solidFill>
                  <a:srgbClr val="FF0000"/>
                </a:solidFill>
                <a:effectLst>
                  <a:outerShdw blurRad="38100" dist="38100" dir="2700000" algn="tl">
                    <a:srgbClr val="000000">
                      <a:alpha val="43137"/>
                    </a:srgbClr>
                  </a:outerShdw>
                </a:effectLst>
              </a:rPr>
              <a:t>Техническое обслуживание огнетушителей</a:t>
            </a:r>
            <a:endParaRPr lang="en-US" sz="1800" b="1" dirty="0">
              <a:solidFill>
                <a:srgbClr val="FF0000"/>
              </a:solidFill>
              <a:effectLst>
                <a:outerShdw blurRad="38100" dist="38100" dir="2700000" algn="tl">
                  <a:srgbClr val="000000">
                    <a:alpha val="43137"/>
                  </a:srgbClr>
                </a:outerShdw>
              </a:effectLst>
            </a:endParaRPr>
          </a:p>
          <a:p>
            <a:r>
              <a:rPr lang="ru-RU" sz="1800" b="1" dirty="0" smtClean="0">
                <a:solidFill>
                  <a:srgbClr val="FF0000"/>
                </a:solidFill>
                <a:effectLst>
                  <a:outerShdw blurRad="38100" dist="38100" dir="2700000" algn="tl">
                    <a:srgbClr val="000000">
                      <a:alpha val="43137"/>
                    </a:srgbClr>
                  </a:outerShdw>
                </a:effectLst>
              </a:rPr>
              <a:t>Перед </a:t>
            </a:r>
            <a:r>
              <a:rPr lang="ru-RU" sz="1800" b="1" dirty="0">
                <a:solidFill>
                  <a:srgbClr val="FF0000"/>
                </a:solidFill>
                <a:effectLst>
                  <a:outerShdw blurRad="38100" dist="38100" dir="2700000" algn="tl">
                    <a:srgbClr val="000000">
                      <a:alpha val="43137"/>
                    </a:srgbClr>
                  </a:outerShdw>
                </a:effectLst>
              </a:rPr>
              <a:t>введением огнетушителя в эксплуатацию </a:t>
            </a:r>
            <a:r>
              <a:rPr lang="ru-RU" sz="1800" dirty="0">
                <a:effectLst>
                  <a:outerShdw blurRad="38100" dist="38100" dir="2700000" algn="tl">
                    <a:srgbClr val="000000">
                      <a:alpha val="43137"/>
                    </a:srgbClr>
                  </a:outerShdw>
                </a:effectLst>
              </a:rPr>
              <a:t>он должен быть подвергнут </a:t>
            </a:r>
            <a:r>
              <a:rPr lang="ru-RU" sz="1800" dirty="0">
                <a:solidFill>
                  <a:srgbClr val="FF0000"/>
                </a:solidFill>
                <a:effectLst>
                  <a:outerShdw blurRad="38100" dist="38100" dir="2700000" algn="tl">
                    <a:srgbClr val="000000">
                      <a:alpha val="43137"/>
                    </a:srgbClr>
                  </a:outerShdw>
                </a:effectLst>
              </a:rPr>
              <a:t>первоначальной проверке</a:t>
            </a:r>
            <a:r>
              <a:rPr lang="ru-RU" sz="1800" dirty="0">
                <a:effectLst>
                  <a:outerShdw blurRad="38100" dist="38100" dir="2700000" algn="tl">
                    <a:srgbClr val="000000">
                      <a:alpha val="43137"/>
                    </a:srgbClr>
                  </a:outerShdw>
                </a:effectLst>
              </a:rPr>
              <a:t>, в процессе которой производят внешний осмотр, проверяют комплектацию огнетушителя и состояние места его установки (заметность огнетушителя или указателя места его установки, возможность свободного подхода к нему), а также читаемость и доходчивость инструкции по работе с огнетушителем. В ходе проведения внешнего осмотра контролируется:</a:t>
            </a:r>
          </a:p>
          <a:p>
            <a:r>
              <a:rPr lang="ru-RU" sz="1800" dirty="0">
                <a:solidFill>
                  <a:srgbClr val="FF0000"/>
                </a:solidFill>
                <a:effectLst>
                  <a:outerShdw blurRad="38100" dist="38100" dir="2700000" algn="tl">
                    <a:srgbClr val="000000">
                      <a:alpha val="43137"/>
                    </a:srgbClr>
                  </a:outerShdw>
                </a:effectLst>
              </a:rPr>
              <a:t>- отсутствие вмятин</a:t>
            </a:r>
            <a:r>
              <a:rPr lang="ru-RU" sz="1800" dirty="0">
                <a:effectLst>
                  <a:outerShdw blurRad="38100" dist="38100" dir="2700000" algn="tl">
                    <a:srgbClr val="000000">
                      <a:alpha val="43137"/>
                    </a:srgbClr>
                  </a:outerShdw>
                </a:effectLst>
              </a:rPr>
              <a:t>, сколов, глубоких царапин на корпусе, узлах управления, гайках и головке огнетушителя;</a:t>
            </a:r>
          </a:p>
          <a:p>
            <a:r>
              <a:rPr lang="ru-RU" sz="1800" dirty="0">
                <a:effectLst>
                  <a:outerShdw blurRad="38100" dist="38100" dir="2700000" algn="tl">
                    <a:srgbClr val="000000">
                      <a:alpha val="43137"/>
                    </a:srgbClr>
                  </a:outerShdw>
                </a:effectLst>
              </a:rPr>
              <a:t>- </a:t>
            </a:r>
            <a:r>
              <a:rPr lang="ru-RU" sz="1800" dirty="0">
                <a:solidFill>
                  <a:srgbClr val="FF0000"/>
                </a:solidFill>
                <a:effectLst>
                  <a:outerShdw blurRad="38100" dist="38100" dir="2700000" algn="tl">
                    <a:srgbClr val="000000">
                      <a:alpha val="43137"/>
                    </a:srgbClr>
                  </a:outerShdw>
                </a:effectLst>
              </a:rPr>
              <a:t>состояние</a:t>
            </a:r>
            <a:r>
              <a:rPr lang="ru-RU" sz="1800" dirty="0">
                <a:effectLst>
                  <a:outerShdw blurRad="38100" dist="38100" dir="2700000" algn="tl">
                    <a:srgbClr val="000000">
                      <a:alpha val="43137"/>
                    </a:srgbClr>
                  </a:outerShdw>
                </a:effectLst>
              </a:rPr>
              <a:t> защитных и лакокрасочных </a:t>
            </a:r>
            <a:r>
              <a:rPr lang="ru-RU" sz="1800" dirty="0">
                <a:solidFill>
                  <a:srgbClr val="FF0000"/>
                </a:solidFill>
                <a:effectLst>
                  <a:outerShdw blurRad="38100" dist="38100" dir="2700000" algn="tl">
                    <a:srgbClr val="000000">
                      <a:alpha val="43137"/>
                    </a:srgbClr>
                  </a:outerShdw>
                </a:effectLst>
              </a:rPr>
              <a:t>покрытий;</a:t>
            </a:r>
          </a:p>
          <a:p>
            <a:r>
              <a:rPr lang="ru-RU" sz="1800" dirty="0">
                <a:effectLst>
                  <a:outerShdw blurRad="38100" dist="38100" dir="2700000" algn="tl">
                    <a:srgbClr val="000000">
                      <a:alpha val="43137"/>
                    </a:srgbClr>
                  </a:outerShdw>
                </a:effectLst>
              </a:rPr>
              <a:t>- </a:t>
            </a:r>
            <a:r>
              <a:rPr lang="ru-RU" sz="1800" dirty="0">
                <a:solidFill>
                  <a:srgbClr val="FF0000"/>
                </a:solidFill>
                <a:effectLst>
                  <a:outerShdw blurRad="38100" dist="38100" dir="2700000" algn="tl">
                    <a:srgbClr val="000000">
                      <a:alpha val="43137"/>
                    </a:srgbClr>
                  </a:outerShdw>
                </a:effectLst>
              </a:rPr>
              <a:t>наличие</a:t>
            </a:r>
            <a:r>
              <a:rPr lang="ru-RU" sz="1800" dirty="0">
                <a:effectLst>
                  <a:outerShdw blurRad="38100" dist="38100" dir="2700000" algn="tl">
                    <a:srgbClr val="000000">
                      <a:alpha val="43137"/>
                    </a:srgbClr>
                  </a:outerShdw>
                </a:effectLst>
              </a:rPr>
              <a:t> четкой и понятной </a:t>
            </a:r>
            <a:r>
              <a:rPr lang="ru-RU" sz="1800" dirty="0">
                <a:solidFill>
                  <a:srgbClr val="FF0000"/>
                </a:solidFill>
                <a:effectLst>
                  <a:outerShdw blurRad="38100" dist="38100" dir="2700000" algn="tl">
                    <a:srgbClr val="000000">
                      <a:alpha val="43137"/>
                    </a:srgbClr>
                  </a:outerShdw>
                </a:effectLst>
              </a:rPr>
              <a:t>инструкции;</a:t>
            </a:r>
          </a:p>
          <a:p>
            <a:r>
              <a:rPr lang="ru-RU" sz="1800" dirty="0">
                <a:solidFill>
                  <a:srgbClr val="FF0000"/>
                </a:solidFill>
                <a:effectLst>
                  <a:outerShdw blurRad="38100" dist="38100" dir="2700000" algn="tl">
                    <a:srgbClr val="000000">
                      <a:alpha val="43137"/>
                    </a:srgbClr>
                  </a:outerShdw>
                </a:effectLst>
              </a:rPr>
              <a:t>- состояние предохранительного устройства</a:t>
            </a:r>
            <a:r>
              <a:rPr lang="ru-RU" sz="1800" dirty="0">
                <a:effectLst>
                  <a:outerShdw blurRad="38100" dist="38100" dir="2700000" algn="tl">
                    <a:srgbClr val="000000">
                      <a:alpha val="43137"/>
                    </a:srgbClr>
                  </a:outerShdw>
                </a:effectLst>
              </a:rPr>
              <a:t>;</a:t>
            </a:r>
          </a:p>
          <a:p>
            <a:r>
              <a:rPr lang="ru-RU" sz="1800" dirty="0">
                <a:effectLst>
                  <a:outerShdw blurRad="38100" dist="38100" dir="2700000" algn="tl">
                    <a:srgbClr val="000000">
                      <a:alpha val="43137"/>
                    </a:srgbClr>
                  </a:outerShdw>
                </a:effectLst>
              </a:rPr>
              <a:t>- </a:t>
            </a:r>
            <a:r>
              <a:rPr lang="ru-RU" sz="1800" dirty="0">
                <a:solidFill>
                  <a:srgbClr val="FF0000"/>
                </a:solidFill>
                <a:effectLst>
                  <a:outerShdw blurRad="38100" dist="38100" dir="2700000" algn="tl">
                    <a:srgbClr val="000000">
                      <a:alpha val="43137"/>
                    </a:srgbClr>
                  </a:outerShdw>
                </a:effectLst>
              </a:rPr>
              <a:t>исправность манометра </a:t>
            </a:r>
            <a:r>
              <a:rPr lang="ru-RU" sz="1800" dirty="0">
                <a:effectLst>
                  <a:outerShdw blurRad="38100" dist="38100" dir="2700000" algn="tl">
                    <a:srgbClr val="000000">
                      <a:alpha val="43137"/>
                    </a:srgbClr>
                  </a:outerShdw>
                </a:effectLst>
              </a:rPr>
              <a:t>или индикатора давления (если он предусмотрен конструкцией огнетушителя), наличие необходимого клейма и величина давления в огнетушителе </a:t>
            </a:r>
            <a:r>
              <a:rPr lang="ru-RU" sz="1800" dirty="0" err="1">
                <a:effectLst>
                  <a:outerShdw blurRad="38100" dist="38100" dir="2700000" algn="tl">
                    <a:srgbClr val="000000">
                      <a:alpha val="43137"/>
                    </a:srgbClr>
                  </a:outerShdw>
                </a:effectLst>
              </a:rPr>
              <a:t>закачного</a:t>
            </a:r>
            <a:r>
              <a:rPr lang="ru-RU" sz="1800" dirty="0">
                <a:effectLst>
                  <a:outerShdw blurRad="38100" dist="38100" dir="2700000" algn="tl">
                    <a:srgbClr val="000000">
                      <a:alpha val="43137"/>
                    </a:srgbClr>
                  </a:outerShdw>
                </a:effectLst>
              </a:rPr>
              <a:t> типа или в газовом баллоне;</a:t>
            </a:r>
          </a:p>
          <a:p>
            <a:r>
              <a:rPr lang="ru-RU" sz="1800" dirty="0">
                <a:effectLst>
                  <a:outerShdw blurRad="38100" dist="38100" dir="2700000" algn="tl">
                    <a:srgbClr val="000000">
                      <a:alpha val="43137"/>
                    </a:srgbClr>
                  </a:outerShdw>
                </a:effectLst>
              </a:rPr>
              <a:t>- </a:t>
            </a:r>
            <a:r>
              <a:rPr lang="ru-RU" sz="1800" dirty="0">
                <a:solidFill>
                  <a:srgbClr val="FF0000"/>
                </a:solidFill>
                <a:effectLst>
                  <a:outerShdw blurRad="38100" dist="38100" dir="2700000" algn="tl">
                    <a:srgbClr val="000000">
                      <a:alpha val="43137"/>
                    </a:srgbClr>
                  </a:outerShdw>
                </a:effectLst>
              </a:rPr>
              <a:t>масса огнетушителя</a:t>
            </a:r>
            <a:r>
              <a:rPr lang="ru-RU" sz="1800" dirty="0">
                <a:effectLst>
                  <a:outerShdw blurRad="38100" dist="38100" dir="2700000" algn="tl">
                    <a:srgbClr val="000000">
                      <a:alpha val="43137"/>
                    </a:srgbClr>
                  </a:outerShdw>
                </a:effectLst>
              </a:rPr>
              <a:t>, а также масса </a:t>
            </a:r>
            <a:r>
              <a:rPr lang="ru-RU" sz="1800" dirty="0">
                <a:solidFill>
                  <a:srgbClr val="FF0000"/>
                </a:solidFill>
                <a:effectLst>
                  <a:outerShdw blurRad="38100" dist="38100" dir="2700000" algn="tl">
                    <a:srgbClr val="000000">
                      <a:alpha val="43137"/>
                    </a:srgbClr>
                  </a:outerShdw>
                </a:effectLst>
              </a:rPr>
              <a:t>ОТВ</a:t>
            </a:r>
            <a:r>
              <a:rPr lang="ru-RU" sz="1800" dirty="0">
                <a:effectLst>
                  <a:outerShdw blurRad="38100" dist="38100" dir="2700000" algn="tl">
                    <a:srgbClr val="000000">
                      <a:alpha val="43137"/>
                    </a:srgbClr>
                  </a:outerShdw>
                </a:effectLst>
              </a:rPr>
              <a:t> в огнетушителе (последнюю определяют расчетным путем);</a:t>
            </a:r>
          </a:p>
          <a:p>
            <a:r>
              <a:rPr lang="ru-RU" sz="1800" dirty="0">
                <a:effectLst>
                  <a:outerShdw blurRad="38100" dist="38100" dir="2700000" algn="tl">
                    <a:srgbClr val="000000">
                      <a:alpha val="43137"/>
                    </a:srgbClr>
                  </a:outerShdw>
                </a:effectLst>
              </a:rPr>
              <a:t>- </a:t>
            </a:r>
            <a:r>
              <a:rPr lang="ru-RU" sz="1800" dirty="0">
                <a:solidFill>
                  <a:srgbClr val="FF0000"/>
                </a:solidFill>
                <a:effectLst>
                  <a:outerShdw blurRad="38100" dist="38100" dir="2700000" algn="tl">
                    <a:srgbClr val="000000">
                      <a:alpha val="43137"/>
                    </a:srgbClr>
                  </a:outerShdw>
                </a:effectLst>
              </a:rPr>
              <a:t>состояние гибкого шланга </a:t>
            </a:r>
            <a:r>
              <a:rPr lang="ru-RU" sz="1800" dirty="0">
                <a:effectLst>
                  <a:outerShdw blurRad="38100" dist="38100" dir="2700000" algn="tl">
                    <a:srgbClr val="000000">
                      <a:alpha val="43137"/>
                    </a:srgbClr>
                  </a:outerShdw>
                </a:effectLst>
              </a:rPr>
              <a:t>(при его наличии) и распылителя ОТВ (на отсутствие механических повреждений, следов коррозии, литейного </a:t>
            </a:r>
            <a:r>
              <a:rPr lang="ru-RU" sz="1800" dirty="0" err="1">
                <a:effectLst>
                  <a:outerShdw blurRad="38100" dist="38100" dir="2700000" algn="tl">
                    <a:srgbClr val="000000">
                      <a:alpha val="43137"/>
                    </a:srgbClr>
                  </a:outerShdw>
                </a:effectLst>
              </a:rPr>
              <a:t>облоя</a:t>
            </a:r>
            <a:r>
              <a:rPr lang="ru-RU" sz="1800" dirty="0">
                <a:effectLst>
                  <a:outerShdw blurRad="38100" dist="38100" dir="2700000" algn="tl">
                    <a:srgbClr val="000000">
                      <a:alpha val="43137"/>
                    </a:srgbClr>
                  </a:outerShdw>
                </a:effectLst>
              </a:rPr>
              <a:t> или других предметов, препятствующих свободному выходу ОТВ из огнетушителя);</a:t>
            </a:r>
          </a:p>
          <a:p>
            <a:r>
              <a:rPr lang="ru-RU" sz="1800" dirty="0">
                <a:effectLst>
                  <a:outerShdw blurRad="38100" dist="38100" dir="2700000" algn="tl">
                    <a:srgbClr val="000000">
                      <a:alpha val="43137"/>
                    </a:srgbClr>
                  </a:outerShdw>
                </a:effectLst>
              </a:rPr>
              <a:t>- </a:t>
            </a:r>
            <a:r>
              <a:rPr lang="ru-RU" sz="1800" dirty="0">
                <a:solidFill>
                  <a:srgbClr val="FF0000"/>
                </a:solidFill>
                <a:effectLst>
                  <a:outerShdw blurRad="38100" dist="38100" dir="2700000" algn="tl">
                    <a:srgbClr val="000000">
                      <a:alpha val="43137"/>
                    </a:srgbClr>
                  </a:outerShdw>
                </a:effectLst>
              </a:rPr>
              <a:t>состояние ходовой части </a:t>
            </a:r>
            <a:r>
              <a:rPr lang="ru-RU" sz="1800" dirty="0">
                <a:effectLst>
                  <a:outerShdw blurRad="38100" dist="38100" dir="2700000" algn="tl">
                    <a:srgbClr val="000000">
                      <a:alpha val="43137"/>
                    </a:srgbClr>
                  </a:outerShdw>
                </a:effectLst>
              </a:rPr>
              <a:t>и надежность крепления корпуса огнетушителя на тележке (для передвижного огнетушителя), на стене или в пожарном шкафу (для переносного огнетушителя).</a:t>
            </a:r>
          </a:p>
          <a:p>
            <a:r>
              <a:rPr lang="ru-RU" sz="1800" dirty="0">
                <a:effectLst>
                  <a:outerShdw blurRad="38100" dist="38100" dir="2700000" algn="tl">
                    <a:srgbClr val="000000">
                      <a:alpha val="43137"/>
                    </a:srgbClr>
                  </a:outerShdw>
                </a:effectLst>
              </a:rPr>
              <a:t>Результат проверки заносят в </a:t>
            </a:r>
            <a:r>
              <a:rPr lang="ru-RU" sz="1800" dirty="0">
                <a:solidFill>
                  <a:srgbClr val="FF0000"/>
                </a:solidFill>
                <a:effectLst>
                  <a:outerShdw blurRad="38100" dist="38100" dir="2700000" algn="tl">
                    <a:srgbClr val="000000">
                      <a:alpha val="43137"/>
                    </a:srgbClr>
                  </a:outerShdw>
                </a:effectLst>
              </a:rPr>
              <a:t>паспорт </a:t>
            </a:r>
            <a:r>
              <a:rPr lang="ru-RU" sz="1800" dirty="0">
                <a:effectLst>
                  <a:outerShdw blurRad="38100" dist="38100" dir="2700000" algn="tl">
                    <a:srgbClr val="000000">
                      <a:alpha val="43137"/>
                    </a:srgbClr>
                  </a:outerShdw>
                </a:effectLst>
              </a:rPr>
              <a:t>огнетушителя и </a:t>
            </a:r>
            <a:r>
              <a:rPr lang="ru-RU" sz="1800" dirty="0">
                <a:solidFill>
                  <a:srgbClr val="FF0000"/>
                </a:solidFill>
                <a:effectLst>
                  <a:outerShdw blurRad="38100" dist="38100" dir="2700000" algn="tl">
                    <a:srgbClr val="000000">
                      <a:alpha val="43137"/>
                    </a:srgbClr>
                  </a:outerShdw>
                </a:effectLst>
              </a:rPr>
              <a:t>в журнал учета огнетушителей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 calcmode="lin" valueType="num">
                                      <p:cBhvr additive="base">
                                        <p:cTn id="4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anim calcmode="lin" valueType="num">
                                      <p:cBhvr additive="base">
                                        <p:cTn id="4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anim calcmode="lin" valueType="num">
                                      <p:cBhvr additive="base">
                                        <p:cTn id="4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357158" y="1142984"/>
            <a:ext cx="8429684" cy="3693319"/>
          </a:xfrm>
          <a:prstGeom prst="rect">
            <a:avLst/>
          </a:prstGeom>
          <a:noFill/>
          <a:ln w="9525">
            <a:noFill/>
            <a:miter lim="800000"/>
            <a:headEnd/>
            <a:tailEnd/>
          </a:ln>
        </p:spPr>
        <p:txBody>
          <a:bodyPr wrap="square">
            <a:spAutoFit/>
          </a:bodyPr>
          <a:lstStyle/>
          <a:p>
            <a:r>
              <a:rPr lang="ru-RU" sz="1800" b="1" dirty="0">
                <a:solidFill>
                  <a:srgbClr val="FF0000"/>
                </a:solidFill>
              </a:rPr>
              <a:t>Ежеквартальная проверка </a:t>
            </a:r>
            <a:r>
              <a:rPr lang="ru-RU" sz="1800" dirty="0"/>
              <a:t>включает в себя осмотр места установки огнетушителей и подходов к ним, а также проведение внешнего осмотра огнетушителей </a:t>
            </a:r>
            <a:endParaRPr lang="ru-RU" sz="1800" dirty="0" smtClean="0"/>
          </a:p>
          <a:p>
            <a:endParaRPr lang="en-US" sz="1800" dirty="0"/>
          </a:p>
          <a:p>
            <a:r>
              <a:rPr lang="ru-RU" sz="1800" b="1" dirty="0">
                <a:solidFill>
                  <a:srgbClr val="FF0000"/>
                </a:solidFill>
              </a:rPr>
              <a:t>Ежегодная проверка </a:t>
            </a:r>
            <a:r>
              <a:rPr lang="ru-RU" sz="1800" dirty="0"/>
              <a:t>огнетушителей включает в себя внешний осмотр огнетушителей по 4.3.5, осмотр места их установки и подходов к ним. В процессе ежегодной проверки контролируют величину утечки вытесняющего газа из газового баллона или ОТВ из газовых огнетушителей. Производят вскрытие огнетушителей (полное или выборочное), оценку состояния фильтров, проверку параметров ОТВ и, если они не соответствуют требованиям соответствующих нормативных документов, производят перезарядку огнетушителей.</a:t>
            </a:r>
          </a:p>
          <a:p>
            <a:endParaRPr lang="ru-RU" sz="1800" dirty="0"/>
          </a:p>
          <a:p>
            <a:endParaRPr lang="ru-RU"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Прямоугольник 1"/>
          <p:cNvSpPr>
            <a:spLocks noChangeArrowheads="1"/>
          </p:cNvSpPr>
          <p:nvPr/>
        </p:nvSpPr>
        <p:spPr bwMode="auto">
          <a:xfrm>
            <a:off x="714348" y="285728"/>
            <a:ext cx="7858180" cy="6771084"/>
          </a:xfrm>
          <a:prstGeom prst="rect">
            <a:avLst/>
          </a:prstGeom>
          <a:noFill/>
          <a:ln w="9525">
            <a:noFill/>
            <a:miter lim="800000"/>
            <a:headEnd/>
            <a:tailEnd/>
          </a:ln>
        </p:spPr>
        <p:txBody>
          <a:bodyPr wrap="square">
            <a:spAutoFit/>
          </a:bodyPr>
          <a:lstStyle/>
          <a:p>
            <a:pPr algn="ctr"/>
            <a:r>
              <a:rPr lang="ru-RU" b="1" dirty="0">
                <a:solidFill>
                  <a:srgbClr val="FF0000"/>
                </a:solidFill>
                <a:effectLst>
                  <a:outerShdw blurRad="38100" dist="38100" dir="2700000" algn="tl">
                    <a:srgbClr val="000000">
                      <a:alpha val="43137"/>
                    </a:srgbClr>
                  </a:outerShdw>
                </a:effectLst>
              </a:rPr>
              <a:t>КЛАССИФИКАЦИЯ ПОЖАРНОЙ ТЕХНИКИ</a:t>
            </a:r>
            <a:r>
              <a:rPr lang="ru-RU" b="1" dirty="0" smtClean="0">
                <a:solidFill>
                  <a:srgbClr val="FF0000"/>
                </a:solidFill>
                <a:effectLst>
                  <a:outerShdw blurRad="38100" dist="38100" dir="2700000" algn="tl">
                    <a:srgbClr val="000000">
                      <a:alpha val="43137"/>
                    </a:srgbClr>
                  </a:outerShdw>
                </a:effectLst>
              </a:rPr>
              <a:t>.</a:t>
            </a:r>
          </a:p>
          <a:p>
            <a:pPr algn="ctr"/>
            <a:endParaRPr lang="ru-RU" sz="1400" b="1" dirty="0">
              <a:effectLst>
                <a:outerShdw blurRad="38100" dist="38100" dir="2700000" algn="tl">
                  <a:srgbClr val="000000">
                    <a:alpha val="43137"/>
                  </a:srgbClr>
                </a:outerShdw>
              </a:effectLst>
            </a:endParaRPr>
          </a:p>
          <a:p>
            <a:pPr algn="just"/>
            <a:r>
              <a:rPr lang="ru-RU" sz="1800" b="1" dirty="0">
                <a:effectLst>
                  <a:outerShdw blurRad="38100" dist="38100" dir="2700000" algn="tl">
                    <a:srgbClr val="000000">
                      <a:alpha val="43137"/>
                    </a:srgbClr>
                  </a:outerShdw>
                </a:effectLst>
              </a:rPr>
              <a:t>Пожарная техника в зависимости от назначения и области применения подразделяется на следующие типы</a:t>
            </a:r>
            <a:r>
              <a:rPr lang="ru-RU" sz="1800" b="1" dirty="0" smtClean="0">
                <a:effectLst>
                  <a:outerShdw blurRad="38100" dist="38100" dir="2700000" algn="tl">
                    <a:srgbClr val="000000">
                      <a:alpha val="43137"/>
                    </a:srgbClr>
                  </a:outerShdw>
                </a:effectLst>
              </a:rPr>
              <a:t>:</a:t>
            </a:r>
          </a:p>
          <a:p>
            <a:pPr algn="just"/>
            <a:endParaRPr lang="ru-RU" sz="1800" b="1" dirty="0">
              <a:effectLst>
                <a:outerShdw blurRad="38100" dist="38100" dir="2700000" algn="tl">
                  <a:srgbClr val="000000">
                    <a:alpha val="43137"/>
                  </a:srgbClr>
                </a:outerShdw>
              </a:effectLst>
            </a:endParaRPr>
          </a:p>
          <a:p>
            <a:pPr marL="342900" indent="-342900" algn="just">
              <a:buAutoNum type="arabicParenR"/>
            </a:pPr>
            <a:r>
              <a:rPr lang="ru-RU" sz="1800" b="1" dirty="0" smtClean="0">
                <a:effectLst>
                  <a:outerShdw blurRad="38100" dist="38100" dir="2700000" algn="tl">
                    <a:srgbClr val="000000">
                      <a:alpha val="43137"/>
                    </a:srgbClr>
                  </a:outerShdw>
                </a:effectLst>
              </a:rPr>
              <a:t>первичные </a:t>
            </a:r>
            <a:r>
              <a:rPr lang="ru-RU" sz="1800" b="1" dirty="0">
                <a:effectLst>
                  <a:outerShdw blurRad="38100" dist="38100" dir="2700000" algn="tl">
                    <a:srgbClr val="000000">
                      <a:alpha val="43137"/>
                    </a:srgbClr>
                  </a:outerShdw>
                </a:effectLst>
              </a:rPr>
              <a:t>средства пожаротушения</a:t>
            </a:r>
            <a:r>
              <a:rPr lang="ru-RU" sz="1800" b="1" dirty="0" smtClean="0">
                <a:effectLst>
                  <a:outerShdw blurRad="38100" dist="38100" dir="2700000" algn="tl">
                    <a:srgbClr val="000000">
                      <a:alpha val="43137"/>
                    </a:srgbClr>
                  </a:outerShdw>
                </a:effectLst>
              </a:rPr>
              <a:t>;</a:t>
            </a:r>
          </a:p>
          <a:p>
            <a:pPr marL="342900" indent="-342900" algn="just">
              <a:buAutoNum type="arabicParenR"/>
            </a:pPr>
            <a:endParaRPr lang="ru-RU" sz="1800" b="1" dirty="0">
              <a:effectLst>
                <a:outerShdw blurRad="38100" dist="38100" dir="2700000" algn="tl">
                  <a:srgbClr val="000000">
                    <a:alpha val="43137"/>
                  </a:srgbClr>
                </a:outerShdw>
              </a:effectLst>
            </a:endParaRPr>
          </a:p>
          <a:p>
            <a:pPr algn="just"/>
            <a:r>
              <a:rPr lang="ru-RU" sz="1800" b="1" dirty="0">
                <a:effectLst>
                  <a:outerShdw blurRad="38100" dist="38100" dir="2700000" algn="tl">
                    <a:srgbClr val="000000">
                      <a:alpha val="43137"/>
                    </a:srgbClr>
                  </a:outerShdw>
                </a:effectLst>
              </a:rPr>
              <a:t>2) мобильные средства пожаротушения</a:t>
            </a:r>
            <a:r>
              <a:rPr lang="ru-RU" sz="1800" b="1" dirty="0" smtClean="0">
                <a:effectLst>
                  <a:outerShdw blurRad="38100" dist="38100" dir="2700000" algn="tl">
                    <a:srgbClr val="000000">
                      <a:alpha val="43137"/>
                    </a:srgbClr>
                  </a:outerShdw>
                </a:effectLst>
              </a:rPr>
              <a:t>;</a:t>
            </a:r>
          </a:p>
          <a:p>
            <a:pPr algn="just"/>
            <a:endParaRPr lang="ru-RU" sz="1800" b="1" dirty="0">
              <a:effectLst>
                <a:outerShdw blurRad="38100" dist="38100" dir="2700000" algn="tl">
                  <a:srgbClr val="000000">
                    <a:alpha val="43137"/>
                  </a:srgbClr>
                </a:outerShdw>
              </a:effectLst>
            </a:endParaRPr>
          </a:p>
          <a:p>
            <a:pPr algn="just"/>
            <a:r>
              <a:rPr lang="ru-RU" sz="1800" b="1" dirty="0">
                <a:effectLst>
                  <a:outerShdw blurRad="38100" dist="38100" dir="2700000" algn="tl">
                    <a:srgbClr val="000000">
                      <a:alpha val="43137"/>
                    </a:srgbClr>
                  </a:outerShdw>
                </a:effectLst>
              </a:rPr>
              <a:t>3) установки пожаротушения</a:t>
            </a:r>
            <a:r>
              <a:rPr lang="ru-RU" sz="1800" b="1" dirty="0" smtClean="0">
                <a:effectLst>
                  <a:outerShdw blurRad="38100" dist="38100" dir="2700000" algn="tl">
                    <a:srgbClr val="000000">
                      <a:alpha val="43137"/>
                    </a:srgbClr>
                  </a:outerShdw>
                </a:effectLst>
              </a:rPr>
              <a:t>;</a:t>
            </a:r>
          </a:p>
          <a:p>
            <a:pPr algn="just"/>
            <a:endParaRPr lang="ru-RU" sz="1800" b="1" dirty="0">
              <a:effectLst>
                <a:outerShdw blurRad="38100" dist="38100" dir="2700000" algn="tl">
                  <a:srgbClr val="000000">
                    <a:alpha val="43137"/>
                  </a:srgbClr>
                </a:outerShdw>
              </a:effectLst>
            </a:endParaRPr>
          </a:p>
          <a:p>
            <a:pPr algn="just"/>
            <a:r>
              <a:rPr lang="ru-RU" sz="1800" b="1" dirty="0">
                <a:effectLst>
                  <a:outerShdw blurRad="38100" dist="38100" dir="2700000" algn="tl">
                    <a:srgbClr val="000000">
                      <a:alpha val="43137"/>
                    </a:srgbClr>
                  </a:outerShdw>
                </a:effectLst>
              </a:rPr>
              <a:t>4) средства пожарной автоматики</a:t>
            </a:r>
            <a:r>
              <a:rPr lang="ru-RU" sz="1800" b="1" dirty="0" smtClean="0">
                <a:effectLst>
                  <a:outerShdw blurRad="38100" dist="38100" dir="2700000" algn="tl">
                    <a:srgbClr val="000000">
                      <a:alpha val="43137"/>
                    </a:srgbClr>
                  </a:outerShdw>
                </a:effectLst>
              </a:rPr>
              <a:t>;</a:t>
            </a:r>
          </a:p>
          <a:p>
            <a:pPr algn="just"/>
            <a:endParaRPr lang="ru-RU" sz="1800" b="1" dirty="0">
              <a:effectLst>
                <a:outerShdw blurRad="38100" dist="38100" dir="2700000" algn="tl">
                  <a:srgbClr val="000000">
                    <a:alpha val="43137"/>
                  </a:srgbClr>
                </a:outerShdw>
              </a:effectLst>
            </a:endParaRPr>
          </a:p>
          <a:p>
            <a:pPr algn="just"/>
            <a:r>
              <a:rPr lang="ru-RU" sz="1800" b="1" dirty="0">
                <a:effectLst>
                  <a:outerShdw blurRad="38100" dist="38100" dir="2700000" algn="tl">
                    <a:srgbClr val="000000">
                      <a:alpha val="43137"/>
                    </a:srgbClr>
                  </a:outerShdw>
                </a:effectLst>
              </a:rPr>
              <a:t>5) </a:t>
            </a:r>
            <a:r>
              <a:rPr lang="ru-RU" sz="1800" b="1" dirty="0" smtClean="0">
                <a:effectLst>
                  <a:outerShdw blurRad="38100" dist="38100" dir="2700000" algn="tl">
                    <a:srgbClr val="000000">
                      <a:alpha val="43137"/>
                    </a:srgbClr>
                  </a:outerShdw>
                </a:effectLst>
              </a:rPr>
              <a:t>пожарное </a:t>
            </a:r>
            <a:r>
              <a:rPr lang="ru-RU" sz="1800" b="1" dirty="0">
                <a:effectLst>
                  <a:outerShdw blurRad="38100" dist="38100" dir="2700000" algn="tl">
                    <a:srgbClr val="000000">
                      <a:alpha val="43137"/>
                    </a:srgbClr>
                  </a:outerShdw>
                </a:effectLst>
              </a:rPr>
              <a:t>оборудование</a:t>
            </a:r>
            <a:r>
              <a:rPr lang="ru-RU" sz="1800" b="1" dirty="0" smtClean="0">
                <a:effectLst>
                  <a:outerShdw blurRad="38100" dist="38100" dir="2700000" algn="tl">
                    <a:srgbClr val="000000">
                      <a:alpha val="43137"/>
                    </a:srgbClr>
                  </a:outerShdw>
                </a:effectLst>
              </a:rPr>
              <a:t>;</a:t>
            </a:r>
          </a:p>
          <a:p>
            <a:pPr algn="just"/>
            <a:endParaRPr lang="ru-RU" sz="1800" b="1" dirty="0">
              <a:effectLst>
                <a:outerShdw blurRad="38100" dist="38100" dir="2700000" algn="tl">
                  <a:srgbClr val="000000">
                    <a:alpha val="43137"/>
                  </a:srgbClr>
                </a:outerShdw>
              </a:effectLst>
            </a:endParaRPr>
          </a:p>
          <a:p>
            <a:pPr algn="just"/>
            <a:r>
              <a:rPr lang="ru-RU" sz="1800" b="1" dirty="0">
                <a:effectLst>
                  <a:outerShdw blurRad="38100" dist="38100" dir="2700000" algn="tl">
                    <a:srgbClr val="000000">
                      <a:alpha val="43137"/>
                    </a:srgbClr>
                  </a:outerShdw>
                </a:effectLst>
              </a:rPr>
              <a:t>6) средства индивидуальной защиты и спасения людей при пожаре</a:t>
            </a:r>
            <a:r>
              <a:rPr lang="ru-RU" sz="1800" b="1" dirty="0" smtClean="0">
                <a:effectLst>
                  <a:outerShdw blurRad="38100" dist="38100" dir="2700000" algn="tl">
                    <a:srgbClr val="000000">
                      <a:alpha val="43137"/>
                    </a:srgbClr>
                  </a:outerShdw>
                </a:effectLst>
              </a:rPr>
              <a:t>;</a:t>
            </a:r>
          </a:p>
          <a:p>
            <a:pPr algn="just"/>
            <a:endParaRPr lang="ru-RU" sz="1800" b="1" dirty="0">
              <a:effectLst>
                <a:outerShdw blurRad="38100" dist="38100" dir="2700000" algn="tl">
                  <a:srgbClr val="000000">
                    <a:alpha val="43137"/>
                  </a:srgbClr>
                </a:outerShdw>
              </a:effectLst>
            </a:endParaRPr>
          </a:p>
          <a:p>
            <a:pPr algn="just"/>
            <a:r>
              <a:rPr lang="ru-RU" sz="1800" b="1" dirty="0">
                <a:effectLst>
                  <a:outerShdw blurRad="38100" dist="38100" dir="2700000" algn="tl">
                    <a:srgbClr val="000000">
                      <a:alpha val="43137"/>
                    </a:srgbClr>
                  </a:outerShdw>
                </a:effectLst>
              </a:rPr>
              <a:t>7) пожарный инструмент (механизированный и немеханизированный</a:t>
            </a:r>
            <a:r>
              <a:rPr lang="ru-RU" sz="1800" b="1" dirty="0" smtClean="0">
                <a:effectLst>
                  <a:outerShdw blurRad="38100" dist="38100" dir="2700000" algn="tl">
                    <a:srgbClr val="000000">
                      <a:alpha val="43137"/>
                    </a:srgbClr>
                  </a:outerShdw>
                </a:effectLst>
              </a:rPr>
              <a:t>);</a:t>
            </a:r>
          </a:p>
          <a:p>
            <a:pPr algn="just"/>
            <a:endParaRPr lang="ru-RU" sz="1800" b="1" dirty="0">
              <a:effectLst>
                <a:outerShdw blurRad="38100" dist="38100" dir="2700000" algn="tl">
                  <a:srgbClr val="000000">
                    <a:alpha val="43137"/>
                  </a:srgbClr>
                </a:outerShdw>
              </a:effectLst>
            </a:endParaRPr>
          </a:p>
          <a:p>
            <a:pPr algn="just"/>
            <a:r>
              <a:rPr lang="ru-RU" sz="1800" b="1" dirty="0">
                <a:effectLst>
                  <a:outerShdw blurRad="38100" dist="38100" dir="2700000" algn="tl">
                    <a:srgbClr val="000000">
                      <a:alpha val="43137"/>
                    </a:srgbClr>
                  </a:outerShdw>
                </a:effectLst>
              </a:rPr>
              <a:t>8) пожарные сигнализация, связь и оповещение.</a:t>
            </a:r>
            <a:r>
              <a:rPr lang="en-US" sz="1800" b="1" dirty="0">
                <a:effectLst>
                  <a:outerShdw blurRad="38100" dist="38100" dir="2700000" algn="tl">
                    <a:srgbClr val="000000">
                      <a:alpha val="43137"/>
                    </a:srgbClr>
                  </a:outerShdw>
                </a:effectLst>
              </a:rPr>
              <a:t> (</a:t>
            </a:r>
            <a:r>
              <a:rPr lang="ru-RU" sz="1800" b="1" dirty="0">
                <a:effectLst>
                  <a:outerShdw blurRad="38100" dist="38100" dir="2700000" algn="tl">
                    <a:srgbClr val="000000">
                      <a:alpha val="43137"/>
                    </a:srgbClr>
                  </a:outerShdw>
                </a:effectLst>
              </a:rPr>
              <a:t>ст.42 ФЗ №123-ФЗ  от 22.03.08 г)</a:t>
            </a:r>
          </a:p>
          <a:p>
            <a:endParaRPr lang="ru-RU" sz="1600" b="1" dirty="0" smtClean="0">
              <a:effectLst>
                <a:outerShdw blurRad="38100" dist="38100" dir="2700000" algn="tl">
                  <a:srgbClr val="000000">
                    <a:alpha val="43137"/>
                  </a:srgbClr>
                </a:outerShdw>
              </a:effectLst>
            </a:endParaRPr>
          </a:p>
          <a:p>
            <a:pPr algn="just"/>
            <a:endParaRPr lang="ru-RU" sz="1400" b="1" dirty="0">
              <a:effectLst>
                <a:outerShdw blurRad="38100" dist="38100" dir="2700000" algn="tl">
                  <a:srgbClr val="000000">
                    <a:alpha val="43137"/>
                  </a:srgbClr>
                </a:outerShdw>
              </a:effectLst>
            </a:endParaRPr>
          </a:p>
          <a:p>
            <a:pPr algn="ctr"/>
            <a:endParaRPr lang="ru-RU"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 calcmode="lin" valueType="num">
                                      <p:cBhvr additive="base">
                                        <p:cTn id="7" dur="500" fill="hold"/>
                                        <p:tgtEl>
                                          <p:spTgt spid="112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6">
                                            <p:txEl>
                                              <p:pRg st="2" end="2"/>
                                            </p:txEl>
                                          </p:spTgt>
                                        </p:tgtEl>
                                        <p:attrNameLst>
                                          <p:attrName>style.visibility</p:attrName>
                                        </p:attrNameLst>
                                      </p:cBhvr>
                                      <p:to>
                                        <p:strVal val="visible"/>
                                      </p:to>
                                    </p:set>
                                    <p:anim calcmode="lin" valueType="num">
                                      <p:cBhvr additive="base">
                                        <p:cTn id="13" dur="500" fill="hold"/>
                                        <p:tgtEl>
                                          <p:spTgt spid="1126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6">
                                            <p:txEl>
                                              <p:pRg st="4" end="4"/>
                                            </p:txEl>
                                          </p:spTgt>
                                        </p:tgtEl>
                                        <p:attrNameLst>
                                          <p:attrName>style.visibility</p:attrName>
                                        </p:attrNameLst>
                                      </p:cBhvr>
                                      <p:to>
                                        <p:strVal val="visible"/>
                                      </p:to>
                                    </p:set>
                                    <p:anim calcmode="lin" valueType="num">
                                      <p:cBhvr additive="base">
                                        <p:cTn id="19" dur="500" fill="hold"/>
                                        <p:tgtEl>
                                          <p:spTgt spid="1126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266">
                                            <p:txEl>
                                              <p:pRg st="6" end="6"/>
                                            </p:txEl>
                                          </p:spTgt>
                                        </p:tgtEl>
                                        <p:attrNameLst>
                                          <p:attrName>style.visibility</p:attrName>
                                        </p:attrNameLst>
                                      </p:cBhvr>
                                      <p:to>
                                        <p:strVal val="visible"/>
                                      </p:to>
                                    </p:set>
                                    <p:anim calcmode="lin" valueType="num">
                                      <p:cBhvr additive="base">
                                        <p:cTn id="25" dur="500" fill="hold"/>
                                        <p:tgtEl>
                                          <p:spTgt spid="1126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266">
                                            <p:txEl>
                                              <p:pRg st="8" end="8"/>
                                            </p:txEl>
                                          </p:spTgt>
                                        </p:tgtEl>
                                        <p:attrNameLst>
                                          <p:attrName>style.visibility</p:attrName>
                                        </p:attrNameLst>
                                      </p:cBhvr>
                                      <p:to>
                                        <p:strVal val="visible"/>
                                      </p:to>
                                    </p:set>
                                    <p:anim calcmode="lin" valueType="num">
                                      <p:cBhvr additive="base">
                                        <p:cTn id="31" dur="500" fill="hold"/>
                                        <p:tgtEl>
                                          <p:spTgt spid="11266">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266">
                                            <p:txEl>
                                              <p:pRg st="10" end="10"/>
                                            </p:txEl>
                                          </p:spTgt>
                                        </p:tgtEl>
                                        <p:attrNameLst>
                                          <p:attrName>style.visibility</p:attrName>
                                        </p:attrNameLst>
                                      </p:cBhvr>
                                      <p:to>
                                        <p:strVal val="visible"/>
                                      </p:to>
                                    </p:set>
                                    <p:anim calcmode="lin" valueType="num">
                                      <p:cBhvr additive="base">
                                        <p:cTn id="37" dur="500" fill="hold"/>
                                        <p:tgtEl>
                                          <p:spTgt spid="11266">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266">
                                            <p:txEl>
                                              <p:pRg st="12" end="12"/>
                                            </p:txEl>
                                          </p:spTgt>
                                        </p:tgtEl>
                                        <p:attrNameLst>
                                          <p:attrName>style.visibility</p:attrName>
                                        </p:attrNameLst>
                                      </p:cBhvr>
                                      <p:to>
                                        <p:strVal val="visible"/>
                                      </p:to>
                                    </p:set>
                                    <p:anim calcmode="lin" valueType="num">
                                      <p:cBhvr additive="base">
                                        <p:cTn id="43" dur="500" fill="hold"/>
                                        <p:tgtEl>
                                          <p:spTgt spid="11266">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266">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266">
                                            <p:txEl>
                                              <p:pRg st="14" end="14"/>
                                            </p:txEl>
                                          </p:spTgt>
                                        </p:tgtEl>
                                        <p:attrNameLst>
                                          <p:attrName>style.visibility</p:attrName>
                                        </p:attrNameLst>
                                      </p:cBhvr>
                                      <p:to>
                                        <p:strVal val="visible"/>
                                      </p:to>
                                    </p:set>
                                    <p:anim calcmode="lin" valueType="num">
                                      <p:cBhvr additive="base">
                                        <p:cTn id="49" dur="500" fill="hold"/>
                                        <p:tgtEl>
                                          <p:spTgt spid="11266">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266">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266">
                                            <p:txEl>
                                              <p:pRg st="16" end="16"/>
                                            </p:txEl>
                                          </p:spTgt>
                                        </p:tgtEl>
                                        <p:attrNameLst>
                                          <p:attrName>style.visibility</p:attrName>
                                        </p:attrNameLst>
                                      </p:cBhvr>
                                      <p:to>
                                        <p:strVal val="visible"/>
                                      </p:to>
                                    </p:set>
                                    <p:anim calcmode="lin" valueType="num">
                                      <p:cBhvr additive="base">
                                        <p:cTn id="55" dur="500" fill="hold"/>
                                        <p:tgtEl>
                                          <p:spTgt spid="11266">
                                            <p:txEl>
                                              <p:pRg st="16" end="1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266">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1266">
                                            <p:txEl>
                                              <p:pRg st="18" end="18"/>
                                            </p:txEl>
                                          </p:spTgt>
                                        </p:tgtEl>
                                        <p:attrNameLst>
                                          <p:attrName>style.visibility</p:attrName>
                                        </p:attrNameLst>
                                      </p:cBhvr>
                                      <p:to>
                                        <p:strVal val="visible"/>
                                      </p:to>
                                    </p:set>
                                    <p:anim calcmode="lin" valueType="num">
                                      <p:cBhvr additive="base">
                                        <p:cTn id="61" dur="500" fill="hold"/>
                                        <p:tgtEl>
                                          <p:spTgt spid="11266">
                                            <p:txEl>
                                              <p:pRg st="18" end="1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266">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357158" y="285728"/>
            <a:ext cx="8429684" cy="6463308"/>
          </a:xfrm>
          <a:prstGeom prst="rect">
            <a:avLst/>
          </a:prstGeom>
          <a:noFill/>
          <a:ln w="9525">
            <a:noFill/>
            <a:miter lim="800000"/>
            <a:headEnd/>
            <a:tailEnd/>
          </a:ln>
        </p:spPr>
        <p:txBody>
          <a:bodyPr wrap="square">
            <a:spAutoFit/>
          </a:bodyPr>
          <a:lstStyle/>
          <a:p>
            <a:pPr algn="ctr"/>
            <a:r>
              <a:rPr lang="ru-RU" sz="1800" b="1" dirty="0" smtClean="0">
                <a:solidFill>
                  <a:srgbClr val="FF0000"/>
                </a:solidFill>
                <a:effectLst>
                  <a:outerShdw blurRad="38100" dist="38100" dir="2700000" algn="tl">
                    <a:srgbClr val="000000">
                      <a:alpha val="43137"/>
                    </a:srgbClr>
                  </a:outerShdw>
                </a:effectLst>
              </a:rPr>
              <a:t>Не </a:t>
            </a:r>
            <a:r>
              <a:rPr lang="ru-RU" sz="1800" b="1" dirty="0">
                <a:solidFill>
                  <a:srgbClr val="FF0000"/>
                </a:solidFill>
                <a:effectLst>
                  <a:outerShdw blurRad="38100" dist="38100" dir="2700000" algn="tl">
                    <a:srgbClr val="000000">
                      <a:alpha val="43137"/>
                    </a:srgbClr>
                  </a:outerShdw>
                </a:effectLst>
              </a:rPr>
              <a:t>реже одного раза в 5 лет </a:t>
            </a:r>
            <a:r>
              <a:rPr lang="ru-RU" sz="1800" b="1" dirty="0">
                <a:solidFill>
                  <a:srgbClr val="002060"/>
                </a:solidFill>
                <a:effectLst>
                  <a:outerShdw blurRad="38100" dist="38100" dir="2700000" algn="tl">
                    <a:srgbClr val="000000">
                      <a:alpha val="43137"/>
                    </a:srgbClr>
                  </a:outerShdw>
                </a:effectLst>
              </a:rPr>
              <a:t>каждый огнетушитель и баллон с вытесняющим газом должны быть разряжены, корпус огнетушителя полностью очищен от остатков ОТВ, произведен внешний и внутренний осмотр, а также проведены испытания на прочность и герметичность корпуса огнетушителя, пусковой головки, шланга и запорного устройства. </a:t>
            </a:r>
            <a:endParaRPr lang="ru-RU" sz="1800" b="1" dirty="0" smtClean="0">
              <a:solidFill>
                <a:srgbClr val="002060"/>
              </a:solidFill>
              <a:effectLst>
                <a:outerShdw blurRad="38100" dist="38100" dir="2700000" algn="tl">
                  <a:srgbClr val="000000">
                    <a:alpha val="43137"/>
                  </a:srgbClr>
                </a:outerShdw>
              </a:effectLst>
            </a:endParaRPr>
          </a:p>
          <a:p>
            <a:r>
              <a:rPr lang="ru-RU" sz="1800" dirty="0" smtClean="0">
                <a:effectLst>
                  <a:outerShdw blurRad="38100" dist="38100" dir="2700000" algn="tl">
                    <a:srgbClr val="000000">
                      <a:alpha val="43137"/>
                    </a:srgbClr>
                  </a:outerShdw>
                </a:effectLst>
              </a:rPr>
              <a:t>В </a:t>
            </a:r>
            <a:r>
              <a:rPr lang="ru-RU" sz="1800" dirty="0">
                <a:effectLst>
                  <a:outerShdw blurRad="38100" dist="38100" dir="2700000" algn="tl">
                    <a:srgbClr val="000000">
                      <a:alpha val="43137"/>
                    </a:srgbClr>
                  </a:outerShdw>
                </a:effectLst>
              </a:rPr>
              <a:t>ходе проведения осмотра необходимо контролировать:</a:t>
            </a:r>
          </a:p>
          <a:p>
            <a:r>
              <a:rPr lang="ru-RU" sz="1800" dirty="0">
                <a:effectLst>
                  <a:outerShdw blurRad="38100" dist="38100" dir="2700000" algn="tl">
                    <a:srgbClr val="000000">
                      <a:alpha val="43137"/>
                    </a:srgbClr>
                  </a:outerShdw>
                </a:effectLst>
              </a:rPr>
              <a:t>- состояние внутренней поверхности корпуса огнетушителя (отсутствие вмятин или вздутий металла, отслаивание защитного покрытия);</a:t>
            </a:r>
          </a:p>
          <a:p>
            <a:r>
              <a:rPr lang="ru-RU" sz="1800" dirty="0">
                <a:effectLst>
                  <a:outerShdw blurRad="38100" dist="38100" dir="2700000" algn="tl">
                    <a:srgbClr val="000000">
                      <a:alpha val="43137"/>
                    </a:srgbClr>
                  </a:outerShdw>
                </a:effectLst>
              </a:rPr>
              <a:t>- отсутствие следов коррозии;</a:t>
            </a:r>
          </a:p>
          <a:p>
            <a:r>
              <a:rPr lang="ru-RU" sz="1800" dirty="0">
                <a:effectLst>
                  <a:outerShdw blurRad="38100" dist="38100" dir="2700000" algn="tl">
                    <a:srgbClr val="000000">
                      <a:alpha val="43137"/>
                    </a:srgbClr>
                  </a:outerShdw>
                </a:effectLst>
              </a:rPr>
              <a:t>- состояние прокладок, манжет или других видов уплотнений;</a:t>
            </a:r>
          </a:p>
          <a:p>
            <a:r>
              <a:rPr lang="ru-RU" sz="1800" dirty="0">
                <a:effectLst>
                  <a:outerShdw blurRad="38100" dist="38100" dir="2700000" algn="tl">
                    <a:srgbClr val="000000">
                      <a:alpha val="43137"/>
                    </a:srgbClr>
                  </a:outerShdw>
                </a:effectLst>
              </a:rPr>
              <a:t>- состояние предохранительных устройств, фильтров, приборов измерения давления, редукторов, вентилей, запорных устройств и их посадочных мест;</a:t>
            </a:r>
          </a:p>
          <a:p>
            <a:r>
              <a:rPr lang="ru-RU" sz="1800" dirty="0">
                <a:effectLst>
                  <a:outerShdw blurRad="38100" dist="38100" dir="2700000" algn="tl">
                    <a:srgbClr val="000000">
                      <a:alpha val="43137"/>
                    </a:srgbClr>
                  </a:outerShdw>
                </a:effectLst>
              </a:rPr>
              <a:t>- массу газового баллончика, срок его очередного испытания или срок гарантийной эксплуатации газогенерирующего элемента;</a:t>
            </a:r>
          </a:p>
          <a:p>
            <a:r>
              <a:rPr lang="ru-RU" sz="1800" dirty="0">
                <a:effectLst>
                  <a:outerShdw blurRad="38100" dist="38100" dir="2700000" algn="tl">
                    <a:srgbClr val="000000">
                      <a:alpha val="43137"/>
                    </a:srgbClr>
                  </a:outerShdw>
                </a:effectLst>
              </a:rPr>
              <a:t>- состояние поверхности и узлов крепления шланга;</a:t>
            </a:r>
          </a:p>
          <a:p>
            <a:r>
              <a:rPr lang="ru-RU" sz="1800" dirty="0">
                <a:effectLst>
                  <a:outerShdw blurRad="38100" dist="38100" dir="2700000" algn="tl">
                    <a:srgbClr val="000000">
                      <a:alpha val="43137"/>
                    </a:srgbClr>
                  </a:outerShdw>
                </a:effectLst>
              </a:rPr>
              <a:t>- состояние, гарантийный срок хранения и значения основных параметров ОТВ;</a:t>
            </a:r>
          </a:p>
          <a:p>
            <a:r>
              <a:rPr lang="ru-RU" sz="1800" dirty="0">
                <a:effectLst>
                  <a:outerShdw blurRad="38100" dist="38100" dir="2700000" algn="tl">
                    <a:srgbClr val="000000">
                      <a:alpha val="43137"/>
                    </a:srgbClr>
                  </a:outerShdw>
                </a:effectLst>
              </a:rPr>
              <a:t>- состояние и герметичность контейнера для поверхностно-активного вещества или пенообразователя (для водных, воздушно-эмульсионных и воздушно-пенных огнетушителей с раздельным хранением воды и других компонентов заряда).</a:t>
            </a:r>
          </a:p>
          <a:p>
            <a:r>
              <a:rPr lang="ru-RU" sz="1800" dirty="0">
                <a:effectLst>
                  <a:outerShdw blurRad="38100" dist="38100" dir="2700000" algn="tl">
                    <a:srgbClr val="000000">
                      <a:alpha val="43137"/>
                    </a:srgbClr>
                  </a:outerShdw>
                </a:effectLst>
              </a:rPr>
              <a:t>Порошковые огнетушители, используемые для защиты транспортных средств, проверяют в полном объеме с интервалом не реже одного раза в 12 месяцев.</a:t>
            </a:r>
          </a:p>
          <a:p>
            <a:r>
              <a:rPr lang="ru-RU" sz="1800" dirty="0">
                <a:effectLst>
                  <a:outerShdw blurRad="38100" dist="38100" dir="2700000" algn="tl">
                    <a:srgbClr val="000000">
                      <a:alpha val="43137"/>
                    </a:srgbClr>
                  </a:outerShdw>
                </a:effectLst>
              </a:rPr>
              <a:t>О проведенных проверках делают </a:t>
            </a:r>
            <a:r>
              <a:rPr lang="ru-RU" sz="1800" dirty="0">
                <a:solidFill>
                  <a:srgbClr val="FF0000"/>
                </a:solidFill>
                <a:effectLst>
                  <a:outerShdw blurRad="38100" dist="38100" dir="2700000" algn="tl">
                    <a:srgbClr val="000000">
                      <a:alpha val="43137"/>
                    </a:srgbClr>
                  </a:outerShdw>
                </a:effectLst>
              </a:rPr>
              <a:t>отметку в журнале учета огнетушителей.</a:t>
            </a:r>
          </a:p>
          <a:p>
            <a:endParaRPr lang="ru-RU" sz="18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 calcmode="lin" valueType="num">
                                      <p:cBhvr additive="base">
                                        <p:cTn id="4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anim calcmode="lin" valueType="num">
                                      <p:cBhvr additive="base">
                                        <p:cTn id="4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
                                            <p:txEl>
                                              <p:pRg st="10" end="10"/>
                                            </p:txEl>
                                          </p:spTgt>
                                        </p:tgtEl>
                                        <p:attrNameLst>
                                          <p:attrName>style.visibility</p:attrName>
                                        </p:attrNameLst>
                                      </p:cBhvr>
                                      <p:to>
                                        <p:strVal val="visible"/>
                                      </p:to>
                                    </p:set>
                                    <p:anim calcmode="lin" valueType="num">
                                      <p:cBhvr additive="base">
                                        <p:cTn id="5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
                                            <p:txEl>
                                              <p:pRg st="11" end="11"/>
                                            </p:txEl>
                                          </p:spTgt>
                                        </p:tgtEl>
                                        <p:attrNameLst>
                                          <p:attrName>style.visibility</p:attrName>
                                        </p:attrNameLst>
                                      </p:cBhvr>
                                      <p:to>
                                        <p:strVal val="visible"/>
                                      </p:to>
                                    </p:set>
                                    <p:anim calcmode="lin" valueType="num">
                                      <p:cBhvr additive="base">
                                        <p:cTn id="55"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14282" y="3571876"/>
          <a:ext cx="8643938" cy="1460501"/>
        </p:xfrm>
        <a:graphic>
          <a:graphicData uri="http://schemas.openxmlformats.org/drawingml/2006/table">
            <a:tbl>
              <a:tblPr/>
              <a:tblGrid>
                <a:gridCol w="2498725"/>
                <a:gridCol w="1822450"/>
                <a:gridCol w="1149350"/>
                <a:gridCol w="3173413"/>
              </a:tblGrid>
              <a:tr h="357188">
                <a:tc gridSpan="4">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Вид технического обслуживания</a:t>
                      </a:r>
                      <a:endParaRPr kumimoji="0" lang="ru-RU" sz="1200" b="1" i="0" u="none" strike="noStrike" cap="none" normalizeH="0" baseline="0" dirty="0" smtClean="0">
                        <a:ln>
                          <a:noFill/>
                        </a:ln>
                        <a:solidFill>
                          <a:schemeClr val="tx1"/>
                        </a:solidFill>
                        <a:effectLst/>
                        <a:latin typeface="Calibri" pitchFamily="34" charset="0"/>
                        <a:cs typeface="Times New Roman" pitchFamily="18" charset="0"/>
                      </a:endParaRPr>
                    </a:p>
                  </a:txBody>
                  <a:tcPr marL="20388" marR="203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66198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Осмотр огнетушителя   (проверен изнутри,          снаружи)/дата: месяц, год/</a:t>
                      </a:r>
                      <a:endParaRPr kumimoji="0" lang="ru-RU" sz="1200" b="1" i="0" u="none" strike="noStrike" cap="none" normalizeH="0" baseline="0" smtClean="0">
                        <a:ln>
                          <a:noFill/>
                        </a:ln>
                        <a:solidFill>
                          <a:schemeClr val="tx1"/>
                        </a:solidFill>
                        <a:effectLst/>
                        <a:latin typeface="Calibri" pitchFamily="34" charset="0"/>
                        <a:cs typeface="Times New Roman" pitchFamily="18" charset="0"/>
                      </a:endParaRPr>
                    </a:p>
                  </a:txBody>
                  <a:tcPr marL="20388" marR="203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Проверка качества ОТВ /дата/; перезарядка ОТВ /марка ОТВ, дата               перезарядки/</a:t>
                      </a:r>
                      <a:endParaRPr kumimoji="0" lang="ru-RU" sz="1200" b="1" i="0" u="none" strike="noStrike" cap="none" normalizeH="0" baseline="0" smtClean="0">
                        <a:ln>
                          <a:noFill/>
                        </a:ln>
                        <a:solidFill>
                          <a:schemeClr val="tx1"/>
                        </a:solidFill>
                        <a:effectLst/>
                        <a:latin typeface="Calibri" pitchFamily="34" charset="0"/>
                        <a:cs typeface="Times New Roman" pitchFamily="18" charset="0"/>
                      </a:endParaRPr>
                    </a:p>
                  </a:txBody>
                  <a:tcPr marL="20388" marR="203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Гидравлическое (пневматическое) испытание /дата проведения, величина испытательного давления/</a:t>
                      </a:r>
                      <a:endParaRPr kumimoji="0" lang="ru-RU" sz="1200" b="1" i="0" u="none" strike="noStrike" cap="none" normalizeH="0" baseline="0" smtClean="0">
                        <a:ln>
                          <a:noFill/>
                        </a:ln>
                        <a:solidFill>
                          <a:schemeClr val="tx1"/>
                        </a:solidFill>
                        <a:effectLst/>
                        <a:latin typeface="Calibri" pitchFamily="34" charset="0"/>
                        <a:cs typeface="Times New Roman" pitchFamily="18" charset="0"/>
                      </a:endParaRPr>
                    </a:p>
                  </a:txBody>
                  <a:tcPr marL="20388" marR="203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1325">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Организация, проводившая техническое  обслуживание; фамилия специалиста</a:t>
                      </a:r>
                      <a:endParaRPr kumimoji="0" lang="ru-RU" sz="1200" b="1" i="0" u="none" strike="noStrike" cap="none" normalizeH="0" baseline="0" dirty="0" smtClean="0">
                        <a:ln>
                          <a:noFill/>
                        </a:ln>
                        <a:solidFill>
                          <a:schemeClr val="tx1"/>
                        </a:solidFill>
                        <a:effectLst/>
                        <a:latin typeface="Calibri" pitchFamily="34" charset="0"/>
                        <a:cs typeface="Times New Roman" pitchFamily="18" charset="0"/>
                      </a:endParaRPr>
                    </a:p>
                  </a:txBody>
                  <a:tcPr marL="20388" marR="203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Дата проведения следующего испытания огнетушителя</a:t>
                      </a:r>
                      <a:endParaRPr kumimoji="0" lang="ru-RU" sz="1200" b="1" i="0" u="none" strike="noStrike" cap="none" normalizeH="0" baseline="0" dirty="0" smtClean="0">
                        <a:ln>
                          <a:noFill/>
                        </a:ln>
                        <a:solidFill>
                          <a:schemeClr val="tx1"/>
                        </a:solidFill>
                        <a:effectLst/>
                        <a:latin typeface="Calibri" pitchFamily="34" charset="0"/>
                        <a:cs typeface="Times New Roman" pitchFamily="18" charset="0"/>
                      </a:endParaRPr>
                    </a:p>
                  </a:txBody>
                  <a:tcPr marL="20388" marR="203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bl>
          </a:graphicData>
        </a:graphic>
      </p:graphicFrame>
      <p:sp>
        <p:nvSpPr>
          <p:cNvPr id="3" name="Прямоугольник 2"/>
          <p:cNvSpPr>
            <a:spLocks noChangeArrowheads="1"/>
          </p:cNvSpPr>
          <p:nvPr/>
        </p:nvSpPr>
        <p:spPr bwMode="auto">
          <a:xfrm>
            <a:off x="428596" y="357166"/>
            <a:ext cx="8286808" cy="3262432"/>
          </a:xfrm>
          <a:prstGeom prst="rect">
            <a:avLst/>
          </a:prstGeom>
          <a:noFill/>
          <a:ln w="9525">
            <a:noFill/>
            <a:miter lim="800000"/>
            <a:headEnd/>
            <a:tailEnd/>
          </a:ln>
        </p:spPr>
        <p:txBody>
          <a:bodyPr wrap="square">
            <a:spAutoFit/>
          </a:bodyPr>
          <a:lstStyle/>
          <a:p>
            <a:pPr algn="ctr"/>
            <a:r>
              <a:rPr lang="ru-RU" b="1" dirty="0">
                <a:solidFill>
                  <a:srgbClr val="FF0000"/>
                </a:solidFill>
              </a:rPr>
              <a:t>Записи о проведенном техническом обслуживании огнетушителей</a:t>
            </a:r>
            <a:endParaRPr lang="en-US" b="1" dirty="0">
              <a:solidFill>
                <a:srgbClr val="FF0000"/>
              </a:solidFill>
            </a:endParaRPr>
          </a:p>
          <a:p>
            <a:r>
              <a:rPr lang="ru-RU" sz="1800" b="1" dirty="0"/>
              <a:t>О проведенном техническом обслуживании делается отметка в паспорте, на корпусе (с помощью этикетки или бирки) огнетушителя и производится запись в специальном журнале </a:t>
            </a:r>
            <a:r>
              <a:rPr lang="ru-RU" sz="1800" b="1" dirty="0" smtClean="0"/>
              <a:t>.</a:t>
            </a:r>
            <a:endParaRPr lang="en-US" sz="1800" b="1" dirty="0"/>
          </a:p>
          <a:p>
            <a:r>
              <a:rPr lang="ru-RU" sz="1800" b="1" dirty="0"/>
              <a:t>На огнетушитель каждый раз при техническом обслуживании, сопровождающемся его вскрытием, наносят этикетку с четко читаемой и сохраняющейся длительное время надписью. Этикетка должна содержать информацию, приведенную в таблице . Этикетку с защитным полимерным покрытием и слоем клеящего вещества наносят на корпус огнетушителя.</a:t>
            </a:r>
          </a:p>
          <a:p>
            <a:endParaRPr lang="en-US"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500034" y="500042"/>
            <a:ext cx="8215370" cy="5632311"/>
          </a:xfrm>
          <a:prstGeom prst="rect">
            <a:avLst/>
          </a:prstGeom>
          <a:noFill/>
          <a:ln w="9525">
            <a:noFill/>
            <a:miter lim="800000"/>
            <a:headEnd/>
            <a:tailEnd/>
          </a:ln>
        </p:spPr>
        <p:txBody>
          <a:bodyPr wrap="square" anchor="ctr">
            <a:spAutoFit/>
          </a:bodyPr>
          <a:lstStyle/>
          <a:p>
            <a:pPr indent="449263" algn="just" eaLnBrk="0" hangingPunct="0"/>
            <a:r>
              <a:rPr lang="ru-RU" sz="1800" b="1" dirty="0">
                <a:solidFill>
                  <a:srgbClr val="FF0000"/>
                </a:solidFill>
                <a:effectLst>
                  <a:outerShdw blurRad="38100" dist="38100" dir="2700000" algn="tl">
                    <a:srgbClr val="000000">
                      <a:alpha val="43137"/>
                    </a:srgbClr>
                  </a:outerShdw>
                </a:effectLst>
                <a:cs typeface="Times New Roman" pitchFamily="18" charset="0"/>
              </a:rPr>
              <a:t>В журнале учета огнетушителей на объекте должна содержаться следующая информация:</a:t>
            </a:r>
            <a:endParaRPr lang="ru-RU" sz="1800" b="1" dirty="0">
              <a:solidFill>
                <a:srgbClr val="FF0000"/>
              </a:solidFill>
              <a:effectLst>
                <a:outerShdw blurRad="38100" dist="38100" dir="2700000" algn="tl">
                  <a:srgbClr val="000000">
                    <a:alpha val="43137"/>
                  </a:srgbClr>
                </a:outerShdw>
              </a:effectLst>
            </a:endParaRPr>
          </a:p>
          <a:p>
            <a:pPr indent="449263" algn="just" eaLnBrk="0" hangingPunct="0"/>
            <a:r>
              <a:rPr lang="ru-RU" sz="1800" b="1" dirty="0">
                <a:effectLst>
                  <a:outerShdw blurRad="38100" dist="38100" dir="2700000" algn="tl">
                    <a:srgbClr val="000000">
                      <a:alpha val="43137"/>
                    </a:srgbClr>
                  </a:outerShdw>
                </a:effectLst>
                <a:cs typeface="Times New Roman" pitchFamily="18" charset="0"/>
              </a:rPr>
              <a:t>- марка огнетушителя, присвоенный ему номер, дата введения его в эксплуатацию, место его установки;</a:t>
            </a:r>
            <a:endParaRPr lang="ru-RU" sz="1800" b="1" dirty="0">
              <a:effectLst>
                <a:outerShdw blurRad="38100" dist="38100" dir="2700000" algn="tl">
                  <a:srgbClr val="000000">
                    <a:alpha val="43137"/>
                  </a:srgbClr>
                </a:outerShdw>
              </a:effectLst>
            </a:endParaRPr>
          </a:p>
          <a:p>
            <a:pPr indent="449263" algn="just" eaLnBrk="0" hangingPunct="0"/>
            <a:r>
              <a:rPr lang="ru-RU" sz="1800" b="1" dirty="0">
                <a:effectLst>
                  <a:outerShdw blurRad="38100" dist="38100" dir="2700000" algn="tl">
                    <a:srgbClr val="000000">
                      <a:alpha val="43137"/>
                    </a:srgbClr>
                  </a:outerShdw>
                </a:effectLst>
                <a:cs typeface="Times New Roman" pitchFamily="18" charset="0"/>
              </a:rPr>
              <a:t>- параметры огнетушителя при первоначальном осмотре (масса, давление, марка заряженного ОТВ, заметки о техническом состоянии огнетушителя);</a:t>
            </a:r>
            <a:endParaRPr lang="ru-RU" sz="1800" b="1" dirty="0">
              <a:effectLst>
                <a:outerShdw blurRad="38100" dist="38100" dir="2700000" algn="tl">
                  <a:srgbClr val="000000">
                    <a:alpha val="43137"/>
                  </a:srgbClr>
                </a:outerShdw>
              </a:effectLst>
            </a:endParaRPr>
          </a:p>
          <a:p>
            <a:pPr indent="449263" algn="just" eaLnBrk="0" hangingPunct="0"/>
            <a:r>
              <a:rPr lang="ru-RU" sz="1800" b="1" dirty="0">
                <a:effectLst>
                  <a:outerShdw blurRad="38100" dist="38100" dir="2700000" algn="tl">
                    <a:srgbClr val="000000">
                      <a:alpha val="43137"/>
                    </a:srgbClr>
                  </a:outerShdw>
                </a:effectLst>
                <a:cs typeface="Times New Roman" pitchFamily="18" charset="0"/>
              </a:rPr>
              <a:t>- дата проведения осмотра, замечания о состоянии огнетушителя;</a:t>
            </a:r>
            <a:endParaRPr lang="ru-RU" sz="1800" b="1" dirty="0">
              <a:effectLst>
                <a:outerShdw blurRad="38100" dist="38100" dir="2700000" algn="tl">
                  <a:srgbClr val="000000">
                    <a:alpha val="43137"/>
                  </a:srgbClr>
                </a:outerShdw>
              </a:effectLst>
            </a:endParaRPr>
          </a:p>
          <a:p>
            <a:pPr indent="449263" algn="just" eaLnBrk="0" hangingPunct="0"/>
            <a:r>
              <a:rPr lang="ru-RU" sz="1800" b="1" dirty="0">
                <a:effectLst>
                  <a:outerShdw blurRad="38100" dist="38100" dir="2700000" algn="tl">
                    <a:srgbClr val="000000">
                      <a:alpha val="43137"/>
                    </a:srgbClr>
                  </a:outerShdw>
                </a:effectLst>
                <a:cs typeface="Times New Roman" pitchFamily="18" charset="0"/>
              </a:rPr>
              <a:t>- дата проведения технического обслуживания со вскрытием огнетушителя;</a:t>
            </a:r>
            <a:endParaRPr lang="ru-RU" sz="1800" b="1" dirty="0">
              <a:effectLst>
                <a:outerShdw blurRad="38100" dist="38100" dir="2700000" algn="tl">
                  <a:srgbClr val="000000">
                    <a:alpha val="43137"/>
                  </a:srgbClr>
                </a:outerShdw>
              </a:effectLst>
            </a:endParaRPr>
          </a:p>
          <a:p>
            <a:pPr indent="449263" algn="just" eaLnBrk="0" hangingPunct="0"/>
            <a:r>
              <a:rPr lang="ru-RU" sz="1800" b="1" dirty="0">
                <a:effectLst>
                  <a:outerShdw blurRad="38100" dist="38100" dir="2700000" algn="tl">
                    <a:srgbClr val="000000">
                      <a:alpha val="43137"/>
                    </a:srgbClr>
                  </a:outerShdw>
                </a:effectLst>
                <a:cs typeface="Times New Roman" pitchFamily="18" charset="0"/>
              </a:rPr>
              <a:t>- дата проведения проверки или замены заряда ОТВ, марка заряженного ОТВ;</a:t>
            </a:r>
            <a:endParaRPr lang="ru-RU" sz="1800" b="1" dirty="0">
              <a:effectLst>
                <a:outerShdw blurRad="38100" dist="38100" dir="2700000" algn="tl">
                  <a:srgbClr val="000000">
                    <a:alpha val="43137"/>
                  </a:srgbClr>
                </a:outerShdw>
              </a:effectLst>
            </a:endParaRPr>
          </a:p>
          <a:p>
            <a:pPr indent="449263" algn="just" eaLnBrk="0" hangingPunct="0"/>
            <a:r>
              <a:rPr lang="ru-RU" sz="1800" b="1" dirty="0">
                <a:effectLst>
                  <a:outerShdw blurRad="38100" dist="38100" dir="2700000" algn="tl">
                    <a:srgbClr val="000000">
                      <a:alpha val="43137"/>
                    </a:srgbClr>
                  </a:outerShdw>
                </a:effectLst>
                <a:cs typeface="Times New Roman" pitchFamily="18" charset="0"/>
              </a:rPr>
              <a:t>- наименование организации, проводившей перезарядку;</a:t>
            </a:r>
            <a:endParaRPr lang="ru-RU" sz="1800" b="1" dirty="0">
              <a:effectLst>
                <a:outerShdw blurRad="38100" dist="38100" dir="2700000" algn="tl">
                  <a:srgbClr val="000000">
                    <a:alpha val="43137"/>
                  </a:srgbClr>
                </a:outerShdw>
              </a:effectLst>
            </a:endParaRPr>
          </a:p>
          <a:p>
            <a:pPr indent="449263" algn="just" eaLnBrk="0" hangingPunct="0"/>
            <a:r>
              <a:rPr lang="ru-RU" sz="1800" b="1" dirty="0">
                <a:effectLst>
                  <a:outerShdw blurRad="38100" dist="38100" dir="2700000" algn="tl">
                    <a:srgbClr val="000000">
                      <a:alpha val="43137"/>
                    </a:srgbClr>
                  </a:outerShdw>
                </a:effectLst>
                <a:cs typeface="Times New Roman" pitchFamily="18" charset="0"/>
              </a:rPr>
              <a:t>- дата поверки индикатора и регулятора давления, кем </a:t>
            </a:r>
            <a:r>
              <a:rPr lang="ru-RU" sz="1800" b="1" dirty="0" err="1">
                <a:effectLst>
                  <a:outerShdw blurRad="38100" dist="38100" dir="2700000" algn="tl">
                    <a:srgbClr val="000000">
                      <a:alpha val="43137"/>
                    </a:srgbClr>
                  </a:outerShdw>
                </a:effectLst>
                <a:cs typeface="Times New Roman" pitchFamily="18" charset="0"/>
              </a:rPr>
              <a:t>поверены</a:t>
            </a:r>
            <a:r>
              <a:rPr lang="ru-RU" sz="1800" b="1" dirty="0">
                <a:effectLst>
                  <a:outerShdw blurRad="38100" dist="38100" dir="2700000" algn="tl">
                    <a:srgbClr val="000000">
                      <a:alpha val="43137"/>
                    </a:srgbClr>
                  </a:outerShdw>
                </a:effectLst>
                <a:cs typeface="Times New Roman" pitchFamily="18" charset="0"/>
              </a:rPr>
              <a:t>;</a:t>
            </a:r>
            <a:endParaRPr lang="ru-RU" sz="1800" b="1" dirty="0">
              <a:effectLst>
                <a:outerShdw blurRad="38100" dist="38100" dir="2700000" algn="tl">
                  <a:srgbClr val="000000">
                    <a:alpha val="43137"/>
                  </a:srgbClr>
                </a:outerShdw>
              </a:effectLst>
            </a:endParaRPr>
          </a:p>
          <a:p>
            <a:pPr indent="449263" algn="just" eaLnBrk="0" hangingPunct="0"/>
            <a:r>
              <a:rPr lang="ru-RU" sz="1800" b="1" dirty="0">
                <a:effectLst>
                  <a:outerShdw blurRad="38100" dist="38100" dir="2700000" algn="tl">
                    <a:srgbClr val="000000">
                      <a:alpha val="43137"/>
                    </a:srgbClr>
                  </a:outerShdw>
                </a:effectLst>
                <a:cs typeface="Times New Roman" pitchFamily="18" charset="0"/>
              </a:rPr>
              <a:t>- дата проведения испытания огнетушителя и его узлов на прочность, наименование организации, проводившей испытание; дата следующего планового испытания;</a:t>
            </a:r>
            <a:endParaRPr lang="ru-RU" sz="1800" b="1" dirty="0">
              <a:effectLst>
                <a:outerShdw blurRad="38100" dist="38100" dir="2700000" algn="tl">
                  <a:srgbClr val="000000">
                    <a:alpha val="43137"/>
                  </a:srgbClr>
                </a:outerShdw>
              </a:effectLst>
            </a:endParaRPr>
          </a:p>
          <a:p>
            <a:pPr indent="449263" algn="just" eaLnBrk="0" hangingPunct="0"/>
            <a:r>
              <a:rPr lang="ru-RU" sz="1800" b="1" dirty="0">
                <a:effectLst>
                  <a:outerShdw blurRad="38100" dist="38100" dir="2700000" algn="tl">
                    <a:srgbClr val="000000">
                      <a:alpha val="43137"/>
                    </a:srgbClr>
                  </a:outerShdw>
                </a:effectLst>
                <a:cs typeface="Times New Roman" pitchFamily="18" charset="0"/>
              </a:rPr>
              <a:t>- состояние ходовой части передвижного огнетушителя, дата ее проверки, выявленные недостатки, намеченные мероприятия;</a:t>
            </a:r>
            <a:endParaRPr lang="ru-RU" sz="1800" b="1" dirty="0">
              <a:effectLst>
                <a:outerShdw blurRad="38100" dist="38100" dir="2700000" algn="tl">
                  <a:srgbClr val="000000">
                    <a:alpha val="43137"/>
                  </a:srgbClr>
                </a:outerShdw>
              </a:effectLst>
            </a:endParaRPr>
          </a:p>
          <a:p>
            <a:pPr indent="449263" algn="just" eaLnBrk="0" hangingPunct="0"/>
            <a:r>
              <a:rPr lang="ru-RU" sz="1800" b="1" dirty="0">
                <a:effectLst>
                  <a:outerShdw blurRad="38100" dist="38100" dir="2700000" algn="tl">
                    <a:srgbClr val="000000">
                      <a:alpha val="43137"/>
                    </a:srgbClr>
                  </a:outerShdw>
                </a:effectLst>
                <a:cs typeface="Times New Roman" pitchFamily="18" charset="0"/>
              </a:rPr>
              <a:t>- должность, фамилия, имя, отчество и подпись ответственного лица.</a:t>
            </a:r>
            <a:endParaRPr lang="ru-RU" sz="1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05">
                                            <p:txEl>
                                              <p:pRg st="0" end="0"/>
                                            </p:txEl>
                                          </p:spTgt>
                                        </p:tgtEl>
                                        <p:attrNameLst>
                                          <p:attrName>style.visibility</p:attrName>
                                        </p:attrNameLst>
                                      </p:cBhvr>
                                      <p:to>
                                        <p:strVal val="visible"/>
                                      </p:to>
                                    </p:set>
                                    <p:anim calcmode="lin" valueType="num">
                                      <p:cBhvr additive="base">
                                        <p:cTn id="7" dur="500" fill="hold"/>
                                        <p:tgtEl>
                                          <p:spTgt spid="4710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7105">
                                            <p:txEl>
                                              <p:pRg st="1" end="1"/>
                                            </p:txEl>
                                          </p:spTgt>
                                        </p:tgtEl>
                                        <p:attrNameLst>
                                          <p:attrName>style.visibility</p:attrName>
                                        </p:attrNameLst>
                                      </p:cBhvr>
                                      <p:to>
                                        <p:strVal val="visible"/>
                                      </p:to>
                                    </p:set>
                                    <p:anim calcmode="lin" valueType="num">
                                      <p:cBhvr additive="base">
                                        <p:cTn id="11" dur="500" fill="hold"/>
                                        <p:tgtEl>
                                          <p:spTgt spid="4710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710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7105">
                                            <p:txEl>
                                              <p:pRg st="2" end="2"/>
                                            </p:txEl>
                                          </p:spTgt>
                                        </p:tgtEl>
                                        <p:attrNameLst>
                                          <p:attrName>style.visibility</p:attrName>
                                        </p:attrNameLst>
                                      </p:cBhvr>
                                      <p:to>
                                        <p:strVal val="visible"/>
                                      </p:to>
                                    </p:set>
                                    <p:anim calcmode="lin" valueType="num">
                                      <p:cBhvr additive="base">
                                        <p:cTn id="15" dur="500" fill="hold"/>
                                        <p:tgtEl>
                                          <p:spTgt spid="4710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710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7105">
                                            <p:txEl>
                                              <p:pRg st="3" end="3"/>
                                            </p:txEl>
                                          </p:spTgt>
                                        </p:tgtEl>
                                        <p:attrNameLst>
                                          <p:attrName>style.visibility</p:attrName>
                                        </p:attrNameLst>
                                      </p:cBhvr>
                                      <p:to>
                                        <p:strVal val="visible"/>
                                      </p:to>
                                    </p:set>
                                    <p:anim calcmode="lin" valueType="num">
                                      <p:cBhvr additive="base">
                                        <p:cTn id="19" dur="500" fill="hold"/>
                                        <p:tgtEl>
                                          <p:spTgt spid="4710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7105">
                                            <p:txEl>
                                              <p:pRg st="4" end="4"/>
                                            </p:txEl>
                                          </p:spTgt>
                                        </p:tgtEl>
                                        <p:attrNameLst>
                                          <p:attrName>style.visibility</p:attrName>
                                        </p:attrNameLst>
                                      </p:cBhvr>
                                      <p:to>
                                        <p:strVal val="visible"/>
                                      </p:to>
                                    </p:set>
                                    <p:anim calcmode="lin" valueType="num">
                                      <p:cBhvr additive="base">
                                        <p:cTn id="23" dur="500" fill="hold"/>
                                        <p:tgtEl>
                                          <p:spTgt spid="4710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710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7105">
                                            <p:txEl>
                                              <p:pRg st="5" end="5"/>
                                            </p:txEl>
                                          </p:spTgt>
                                        </p:tgtEl>
                                        <p:attrNameLst>
                                          <p:attrName>style.visibility</p:attrName>
                                        </p:attrNameLst>
                                      </p:cBhvr>
                                      <p:to>
                                        <p:strVal val="visible"/>
                                      </p:to>
                                    </p:set>
                                    <p:anim calcmode="lin" valueType="num">
                                      <p:cBhvr additive="base">
                                        <p:cTn id="27" dur="500" fill="hold"/>
                                        <p:tgtEl>
                                          <p:spTgt spid="4710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710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7105">
                                            <p:txEl>
                                              <p:pRg st="6" end="6"/>
                                            </p:txEl>
                                          </p:spTgt>
                                        </p:tgtEl>
                                        <p:attrNameLst>
                                          <p:attrName>style.visibility</p:attrName>
                                        </p:attrNameLst>
                                      </p:cBhvr>
                                      <p:to>
                                        <p:strVal val="visible"/>
                                      </p:to>
                                    </p:set>
                                    <p:anim calcmode="lin" valueType="num">
                                      <p:cBhvr additive="base">
                                        <p:cTn id="31" dur="500" fill="hold"/>
                                        <p:tgtEl>
                                          <p:spTgt spid="4710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710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7105">
                                            <p:txEl>
                                              <p:pRg st="7" end="7"/>
                                            </p:txEl>
                                          </p:spTgt>
                                        </p:tgtEl>
                                        <p:attrNameLst>
                                          <p:attrName>style.visibility</p:attrName>
                                        </p:attrNameLst>
                                      </p:cBhvr>
                                      <p:to>
                                        <p:strVal val="visible"/>
                                      </p:to>
                                    </p:set>
                                    <p:anim calcmode="lin" valueType="num">
                                      <p:cBhvr additive="base">
                                        <p:cTn id="35" dur="500" fill="hold"/>
                                        <p:tgtEl>
                                          <p:spTgt spid="4710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710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7105">
                                            <p:txEl>
                                              <p:pRg st="8" end="8"/>
                                            </p:txEl>
                                          </p:spTgt>
                                        </p:tgtEl>
                                        <p:attrNameLst>
                                          <p:attrName>style.visibility</p:attrName>
                                        </p:attrNameLst>
                                      </p:cBhvr>
                                      <p:to>
                                        <p:strVal val="visible"/>
                                      </p:to>
                                    </p:set>
                                    <p:anim calcmode="lin" valueType="num">
                                      <p:cBhvr additive="base">
                                        <p:cTn id="39" dur="500" fill="hold"/>
                                        <p:tgtEl>
                                          <p:spTgt spid="4710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7105">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7105">
                                            <p:txEl>
                                              <p:pRg st="9" end="9"/>
                                            </p:txEl>
                                          </p:spTgt>
                                        </p:tgtEl>
                                        <p:attrNameLst>
                                          <p:attrName>style.visibility</p:attrName>
                                        </p:attrNameLst>
                                      </p:cBhvr>
                                      <p:to>
                                        <p:strVal val="visible"/>
                                      </p:to>
                                    </p:set>
                                    <p:anim calcmode="lin" valueType="num">
                                      <p:cBhvr additive="base">
                                        <p:cTn id="43" dur="500" fill="hold"/>
                                        <p:tgtEl>
                                          <p:spTgt spid="4710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7105">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7105">
                                            <p:txEl>
                                              <p:pRg st="10" end="10"/>
                                            </p:txEl>
                                          </p:spTgt>
                                        </p:tgtEl>
                                        <p:attrNameLst>
                                          <p:attrName>style.visibility</p:attrName>
                                        </p:attrNameLst>
                                      </p:cBhvr>
                                      <p:to>
                                        <p:strVal val="visible"/>
                                      </p:to>
                                    </p:set>
                                    <p:anim calcmode="lin" valueType="num">
                                      <p:cBhvr additive="base">
                                        <p:cTn id="47" dur="500" fill="hold"/>
                                        <p:tgtEl>
                                          <p:spTgt spid="47105">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710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500034" y="500042"/>
            <a:ext cx="8072494" cy="5909310"/>
          </a:xfrm>
          <a:prstGeom prst="rect">
            <a:avLst/>
          </a:prstGeom>
          <a:noFill/>
          <a:ln w="9525">
            <a:noFill/>
            <a:miter lim="800000"/>
            <a:headEnd/>
            <a:tailEnd/>
          </a:ln>
        </p:spPr>
        <p:txBody>
          <a:bodyPr wrap="square" anchor="ctr">
            <a:spAutoFit/>
          </a:bodyPr>
          <a:lstStyle/>
          <a:p>
            <a:pPr algn="ctr" eaLnBrk="0" hangingPunct="0"/>
            <a:r>
              <a:rPr lang="ru-RU" sz="1800" b="1" dirty="0">
                <a:solidFill>
                  <a:srgbClr val="FF0000"/>
                </a:solidFill>
                <a:cs typeface="Times New Roman" pitchFamily="18" charset="0"/>
              </a:rPr>
              <a:t>ТРЕБОВАНИЯ </a:t>
            </a:r>
            <a:r>
              <a:rPr lang="ru-RU" sz="1800" b="1" dirty="0" smtClean="0">
                <a:solidFill>
                  <a:srgbClr val="FF0000"/>
                </a:solidFill>
                <a:cs typeface="Times New Roman" pitchFamily="18" charset="0"/>
              </a:rPr>
              <a:t>БЕЗОПАСНОСТИ</a:t>
            </a:r>
          </a:p>
          <a:p>
            <a:pPr algn="ctr" eaLnBrk="0" hangingPunct="0"/>
            <a:endParaRPr lang="ru-RU" sz="1800" dirty="0"/>
          </a:p>
          <a:p>
            <a:pPr algn="just" eaLnBrk="0" hangingPunct="0"/>
            <a:r>
              <a:rPr lang="ru-RU" sz="1800" dirty="0">
                <a:cs typeface="Times New Roman" pitchFamily="18" charset="0"/>
              </a:rPr>
              <a:t>	ОТВ, заряжаемое в огнетушитель, и устанавливаемое в него газогенерирующее устройство должны иметь гигиенический сертификат (заключение) Российской Федерации.</a:t>
            </a:r>
            <a:endParaRPr lang="ru-RU" sz="1800" dirty="0"/>
          </a:p>
          <a:p>
            <a:pPr algn="just" eaLnBrk="0" hangingPunct="0"/>
            <a:r>
              <a:rPr lang="ru-RU" sz="1800" dirty="0">
                <a:cs typeface="Times New Roman" pitchFamily="18" charset="0"/>
              </a:rPr>
              <a:t>	Механизм приведения огнетушителя в действие должен быть снабжен блокирующим фиксатором, исключающим срабатывание огнетушителя при его переноске, падении, при воздействии вибрации или случайном воздействии на элементы запуска. На заряженном огнетушителе блокирующий фиксатор должен быть </a:t>
            </a:r>
            <a:r>
              <a:rPr lang="ru-RU" sz="1800" b="1" dirty="0">
                <a:cs typeface="Times New Roman" pitchFamily="18" charset="0"/>
              </a:rPr>
              <a:t>опломбирован</a:t>
            </a:r>
            <a:r>
              <a:rPr lang="ru-RU" sz="1800" dirty="0">
                <a:cs typeface="Times New Roman" pitchFamily="18" charset="0"/>
              </a:rPr>
              <a:t> таким образом, чтобы исключалась возможность применения огнетушителя без выведения блокирующего фиксатора и разрушения системы его пломбирования.</a:t>
            </a:r>
            <a:endParaRPr lang="ru-RU" sz="1800" dirty="0"/>
          </a:p>
          <a:p>
            <a:pPr algn="just" eaLnBrk="0" hangingPunct="0"/>
            <a:r>
              <a:rPr lang="ru-RU" sz="1800" dirty="0">
                <a:cs typeface="Times New Roman" pitchFamily="18" charset="0"/>
              </a:rPr>
              <a:t>	Конструкция крепления раструба к головке углекислотного огнетушителя (без шланга) должна обеспечивать возможность его установки и надежной фиксации в удобном для оператора положении. Это положение раструба не должно самопроизвольно изменяться при выпуске заряда„из огнетушителя.</a:t>
            </a:r>
            <a:endParaRPr lang="en-US" sz="1800" dirty="0">
              <a:cs typeface="Times New Roman" pitchFamily="18" charset="0"/>
            </a:endParaRPr>
          </a:p>
          <a:p>
            <a:r>
              <a:rPr lang="ru-RU" sz="1800" b="1" dirty="0"/>
              <a:t>Раструб углекислотного огнетушителя с гибким шлангом должен иметь ручку или изоляцию для защиты руки оператора от переохлаждения.</a:t>
            </a:r>
            <a:endParaRPr lang="ru-RU" sz="1800" dirty="0"/>
          </a:p>
          <a:p>
            <a:r>
              <a:rPr lang="ru-RU" sz="1800" dirty="0"/>
              <a:t>	</a:t>
            </a:r>
          </a:p>
          <a:p>
            <a:pPr algn="just" eaLnBrk="0" hangingPunct="0"/>
            <a:endParaRPr lang="ru-RU"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 calcmode="lin" valueType="num">
                                      <p:cBhvr additive="base">
                                        <p:cTn id="7" dur="500" fill="hold"/>
                                        <p:tgtEl>
                                          <p:spTgt spid="225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30">
                                            <p:txEl>
                                              <p:pRg st="2" end="2"/>
                                            </p:txEl>
                                          </p:spTgt>
                                        </p:tgtEl>
                                        <p:attrNameLst>
                                          <p:attrName>style.visibility</p:attrName>
                                        </p:attrNameLst>
                                      </p:cBhvr>
                                      <p:to>
                                        <p:strVal val="visible"/>
                                      </p:to>
                                    </p:set>
                                    <p:anim calcmode="lin" valueType="num">
                                      <p:cBhvr additive="base">
                                        <p:cTn id="13" dur="500" fill="hold"/>
                                        <p:tgtEl>
                                          <p:spTgt spid="2253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0">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2530">
                                            <p:txEl>
                                              <p:pRg st="3" end="3"/>
                                            </p:txEl>
                                          </p:spTgt>
                                        </p:tgtEl>
                                        <p:attrNameLst>
                                          <p:attrName>style.visibility</p:attrName>
                                        </p:attrNameLst>
                                      </p:cBhvr>
                                      <p:to>
                                        <p:strVal val="visible"/>
                                      </p:to>
                                    </p:set>
                                    <p:anim calcmode="lin" valueType="num">
                                      <p:cBhvr additive="base">
                                        <p:cTn id="17" dur="500" fill="hold"/>
                                        <p:tgtEl>
                                          <p:spTgt spid="22530">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53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2530">
                                            <p:txEl>
                                              <p:pRg st="4" end="4"/>
                                            </p:txEl>
                                          </p:spTgt>
                                        </p:tgtEl>
                                        <p:attrNameLst>
                                          <p:attrName>style.visibility</p:attrName>
                                        </p:attrNameLst>
                                      </p:cBhvr>
                                      <p:to>
                                        <p:strVal val="visible"/>
                                      </p:to>
                                    </p:set>
                                    <p:anim calcmode="lin" valueType="num">
                                      <p:cBhvr additive="base">
                                        <p:cTn id="23" dur="500" fill="hold"/>
                                        <p:tgtEl>
                                          <p:spTgt spid="2253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530">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2530">
                                            <p:txEl>
                                              <p:pRg st="5" end="5"/>
                                            </p:txEl>
                                          </p:spTgt>
                                        </p:tgtEl>
                                        <p:attrNameLst>
                                          <p:attrName>style.visibility</p:attrName>
                                        </p:attrNameLst>
                                      </p:cBhvr>
                                      <p:to>
                                        <p:strVal val="visible"/>
                                      </p:to>
                                    </p:set>
                                    <p:anim calcmode="lin" valueType="num">
                                      <p:cBhvr additive="base">
                                        <p:cTn id="27" dur="500" fill="hold"/>
                                        <p:tgtEl>
                                          <p:spTgt spid="22530">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253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2530">
                                            <p:txEl>
                                              <p:pRg st="6" end="6"/>
                                            </p:txEl>
                                          </p:spTgt>
                                        </p:tgtEl>
                                        <p:attrNameLst>
                                          <p:attrName>style.visibility</p:attrName>
                                        </p:attrNameLst>
                                      </p:cBhvr>
                                      <p:to>
                                        <p:strVal val="visible"/>
                                      </p:to>
                                    </p:set>
                                    <p:anim calcmode="lin" valueType="num">
                                      <p:cBhvr additive="base">
                                        <p:cTn id="33" dur="500" fill="hold"/>
                                        <p:tgtEl>
                                          <p:spTgt spid="22530">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253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500034" y="428603"/>
            <a:ext cx="8143932" cy="6740307"/>
          </a:xfrm>
          <a:prstGeom prst="rect">
            <a:avLst/>
          </a:prstGeom>
          <a:noFill/>
          <a:ln w="9525">
            <a:noFill/>
            <a:miter lim="800000"/>
            <a:headEnd/>
            <a:tailEnd/>
          </a:ln>
        </p:spPr>
        <p:txBody>
          <a:bodyPr wrap="square" anchor="ctr">
            <a:spAutoFit/>
          </a:bodyPr>
          <a:lstStyle/>
          <a:p>
            <a:r>
              <a:rPr lang="ru-RU" sz="1800" b="1" dirty="0" smtClean="0"/>
              <a:t>	Огнетушитель с газогенерирующим устройством, углекислотный огнетушитель, а также как правило, водный, воздушно-эмульсионный и воздушно-пенный огнетушитель, оснащенный источником вытесняющего газа, должен иметь устройство, расположенное в головке или корпусе огнетушителя, предохраняющее от превышения давления в корпусе огнетушителя сверх допустимого значения.</a:t>
            </a:r>
          </a:p>
          <a:p>
            <a:r>
              <a:rPr lang="ru-RU" sz="1800" b="1" dirty="0" smtClean="0"/>
              <a:t>	Конструкция предохранительного устройства от превышения давления в углекислотном огнетушителе должна обеспечивать возможность сброса ОТВ по нескольким направлениям, чтобы погасить реактивное усилие и исключить возможность самопроизвольного перемещения огнетушителя.</a:t>
            </a:r>
            <a:endParaRPr lang="en-US" sz="1800" b="1" dirty="0" smtClean="0"/>
          </a:p>
          <a:p>
            <a:r>
              <a:rPr lang="en-US" sz="1800" b="1" dirty="0" smtClean="0"/>
              <a:t>                    </a:t>
            </a:r>
            <a:r>
              <a:rPr lang="ru-RU" sz="1800" b="1" dirty="0" smtClean="0"/>
              <a:t>Углекислотные огнетушители с содержанием паров воды в ОТВ более 0,006 % массы и длиной струи ОТВ менее 3 м не следует применять для тушения пожаров электрооборудования, находящегося под напряжением более 1000 В.</a:t>
            </a:r>
          </a:p>
          <a:p>
            <a:r>
              <a:rPr lang="ru-RU" sz="1800" b="1" dirty="0" smtClean="0"/>
              <a:t>	Углекислотный огнетушитель, оснащенный раструбом, изготовленным из металла, не следует использовать для тушения пожаров электрооборудования.</a:t>
            </a:r>
          </a:p>
          <a:p>
            <a:r>
              <a:rPr lang="ru-RU" sz="1800" b="1" dirty="0" smtClean="0"/>
              <a:t>	Огнетушитель и его отдельные детали не должны иметь острых кромок, углов и выступающих элементов, которые могут стать причиной получения оператором травмы.</a:t>
            </a:r>
          </a:p>
          <a:p>
            <a:r>
              <a:rPr lang="ru-RU" sz="1800" b="1" dirty="0" smtClean="0"/>
              <a:t>	</a:t>
            </a:r>
          </a:p>
          <a:p>
            <a:endParaRPr lang="ru-RU" sz="1800" b="1" dirty="0" smtClean="0"/>
          </a:p>
          <a:p>
            <a:pPr algn="just" eaLnBrk="0" hangingPunct="0"/>
            <a:endParaRPr lang="ru-RU" sz="1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 calcmode="lin" valueType="num">
                                      <p:cBhvr additive="base">
                                        <p:cTn id="7" dur="500" fill="hold"/>
                                        <p:tgtEl>
                                          <p:spTgt spid="225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30">
                                            <p:txEl>
                                              <p:pRg st="1" end="1"/>
                                            </p:txEl>
                                          </p:spTgt>
                                        </p:tgtEl>
                                        <p:attrNameLst>
                                          <p:attrName>style.visibility</p:attrName>
                                        </p:attrNameLst>
                                      </p:cBhvr>
                                      <p:to>
                                        <p:strVal val="visible"/>
                                      </p:to>
                                    </p:set>
                                    <p:anim calcmode="lin" valueType="num">
                                      <p:cBhvr additive="base">
                                        <p:cTn id="13" dur="500" fill="hold"/>
                                        <p:tgtEl>
                                          <p:spTgt spid="225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0">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2530">
                                            <p:txEl>
                                              <p:pRg st="2" end="2"/>
                                            </p:txEl>
                                          </p:spTgt>
                                        </p:tgtEl>
                                        <p:attrNameLst>
                                          <p:attrName>style.visibility</p:attrName>
                                        </p:attrNameLst>
                                      </p:cBhvr>
                                      <p:to>
                                        <p:strVal val="visible"/>
                                      </p:to>
                                    </p:set>
                                    <p:anim calcmode="lin" valueType="num">
                                      <p:cBhvr additive="base">
                                        <p:cTn id="17" dur="500" fill="hold"/>
                                        <p:tgtEl>
                                          <p:spTgt spid="2253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5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2530">
                                            <p:txEl>
                                              <p:pRg st="3" end="3"/>
                                            </p:txEl>
                                          </p:spTgt>
                                        </p:tgtEl>
                                        <p:attrNameLst>
                                          <p:attrName>style.visibility</p:attrName>
                                        </p:attrNameLst>
                                      </p:cBhvr>
                                      <p:to>
                                        <p:strVal val="visible"/>
                                      </p:to>
                                    </p:set>
                                    <p:anim calcmode="lin" valueType="num">
                                      <p:cBhvr additive="base">
                                        <p:cTn id="23" dur="500" fill="hold"/>
                                        <p:tgtEl>
                                          <p:spTgt spid="22530">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530">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2530">
                                            <p:txEl>
                                              <p:pRg st="4" end="4"/>
                                            </p:txEl>
                                          </p:spTgt>
                                        </p:tgtEl>
                                        <p:attrNameLst>
                                          <p:attrName>style.visibility</p:attrName>
                                        </p:attrNameLst>
                                      </p:cBhvr>
                                      <p:to>
                                        <p:strVal val="visible"/>
                                      </p:to>
                                    </p:set>
                                    <p:anim calcmode="lin" valueType="num">
                                      <p:cBhvr additive="base">
                                        <p:cTn id="27" dur="500" fill="hold"/>
                                        <p:tgtEl>
                                          <p:spTgt spid="22530">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253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Прямоугольник 1"/>
          <p:cNvSpPr>
            <a:spLocks noChangeArrowheads="1"/>
          </p:cNvSpPr>
          <p:nvPr/>
        </p:nvSpPr>
        <p:spPr bwMode="auto">
          <a:xfrm>
            <a:off x="428597" y="500042"/>
            <a:ext cx="8286808" cy="5632311"/>
          </a:xfrm>
          <a:prstGeom prst="rect">
            <a:avLst/>
          </a:prstGeom>
          <a:noFill/>
          <a:ln w="9525">
            <a:noFill/>
            <a:miter lim="800000"/>
            <a:headEnd/>
            <a:tailEnd/>
          </a:ln>
        </p:spPr>
        <p:txBody>
          <a:bodyPr wrap="square">
            <a:spAutoFit/>
          </a:bodyPr>
          <a:lstStyle/>
          <a:p>
            <a:pPr algn="ctr"/>
            <a:r>
              <a:rPr lang="ru-RU" sz="1800" b="1" dirty="0"/>
              <a:t>Огнетушители </a:t>
            </a:r>
            <a:r>
              <a:rPr lang="ru-RU" sz="1800" b="1" dirty="0" smtClean="0"/>
              <a:t>порошковые</a:t>
            </a:r>
          </a:p>
          <a:p>
            <a:pPr algn="ctr"/>
            <a:endParaRPr lang="en-US" sz="1800" b="1" dirty="0"/>
          </a:p>
          <a:p>
            <a:r>
              <a:rPr lang="ru-RU" sz="1800" b="1" dirty="0"/>
              <a:t>Порошковые огнетушители делятся на:</a:t>
            </a:r>
          </a:p>
          <a:p>
            <a:r>
              <a:rPr lang="ru-RU" sz="1800" dirty="0"/>
              <a:t>огнетушители с порошком классов </a:t>
            </a:r>
            <a:r>
              <a:rPr lang="ru-RU" sz="1800" b="1" dirty="0"/>
              <a:t>A</a:t>
            </a:r>
            <a:r>
              <a:rPr lang="ru-RU" sz="1800" dirty="0"/>
              <a:t>, </a:t>
            </a:r>
            <a:r>
              <a:rPr lang="ru-RU" sz="1800" b="1" dirty="0"/>
              <a:t>B, C, E </a:t>
            </a:r>
            <a:r>
              <a:rPr lang="ru-RU" sz="1800" dirty="0"/>
              <a:t>— общего назначения, которыми можно тушить большинство пожаров;</a:t>
            </a:r>
          </a:p>
          <a:p>
            <a:r>
              <a:rPr lang="ru-RU" sz="1800" dirty="0"/>
              <a:t>огнетушители с порошком классов </a:t>
            </a:r>
            <a:r>
              <a:rPr lang="ru-RU" sz="1800" b="1" dirty="0"/>
              <a:t>B, C, E</a:t>
            </a:r>
            <a:r>
              <a:rPr lang="ru-RU" sz="1800" dirty="0"/>
              <a:t> — общего назначения, ограниченного применения.</a:t>
            </a:r>
          </a:p>
          <a:p>
            <a:endParaRPr lang="ru-RU" sz="1800" dirty="0" smtClean="0"/>
          </a:p>
          <a:p>
            <a:r>
              <a:rPr lang="ru-RU" sz="1800" dirty="0" smtClean="0"/>
              <a:t>Являются </a:t>
            </a:r>
            <a:r>
              <a:rPr lang="ru-RU" sz="1800" dirty="0"/>
              <a:t>наиболее универсальными огнетушителями по области применения и по рабочему диапазону температур (особенно с зарядом классов ABCE), с их помощью можно успешно тушить почти все классы пожаров, в том числе и электрооборудование, находящееся под напряжением до 1000 В. Огнетушители не предназначены для тушения возгораний щелочных и щелочноземельных металлов и других материалов, горение которых может происходить без доступа воздуха.</a:t>
            </a:r>
          </a:p>
          <a:p>
            <a:endParaRPr lang="ru-RU" sz="1800" b="1" dirty="0" smtClean="0"/>
          </a:p>
          <a:p>
            <a:r>
              <a:rPr lang="ru-RU" sz="1800" b="1" dirty="0" smtClean="0"/>
              <a:t>Порядок </a:t>
            </a:r>
            <a:r>
              <a:rPr lang="ru-RU" sz="1800" b="1" dirty="0"/>
              <a:t>использования огнетушителей:</a:t>
            </a:r>
          </a:p>
          <a:p>
            <a:r>
              <a:rPr lang="ru-RU" sz="1800" dirty="0"/>
              <a:t>1. Сначала надо вырвать пломбу.</a:t>
            </a:r>
          </a:p>
          <a:p>
            <a:r>
              <a:rPr lang="ru-RU" sz="1800" dirty="0"/>
              <a:t>2. Потом вытащить чеку.</a:t>
            </a:r>
          </a:p>
          <a:p>
            <a:r>
              <a:rPr lang="ru-RU" sz="1800" dirty="0"/>
              <a:t>3. Направить раструб на очаг возгорания</a:t>
            </a:r>
          </a:p>
          <a:p>
            <a:r>
              <a:rPr lang="ru-RU" sz="1800" dirty="0"/>
              <a:t>4. Нажать на рычаг</a:t>
            </a:r>
            <a:r>
              <a:rPr lang="ru-RU" sz="1800" dirty="0" smtClean="0"/>
              <a:t>.</a:t>
            </a:r>
            <a:endParaRPr lang="ru-RU"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 calcmode="lin" valueType="num">
                                      <p:cBhvr additive="base">
                                        <p:cTn id="7" dur="500" fill="hold"/>
                                        <p:tgtEl>
                                          <p:spTgt spid="235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554">
                                            <p:txEl>
                                              <p:pRg st="2" end="2"/>
                                            </p:txEl>
                                          </p:spTgt>
                                        </p:tgtEl>
                                        <p:attrNameLst>
                                          <p:attrName>style.visibility</p:attrName>
                                        </p:attrNameLst>
                                      </p:cBhvr>
                                      <p:to>
                                        <p:strVal val="visible"/>
                                      </p:to>
                                    </p:set>
                                    <p:anim calcmode="lin" valueType="num">
                                      <p:cBhvr additive="base">
                                        <p:cTn id="13" dur="500" fill="hold"/>
                                        <p:tgtEl>
                                          <p:spTgt spid="2355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4">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3554">
                                            <p:txEl>
                                              <p:pRg st="3" end="3"/>
                                            </p:txEl>
                                          </p:spTgt>
                                        </p:tgtEl>
                                        <p:attrNameLst>
                                          <p:attrName>style.visibility</p:attrName>
                                        </p:attrNameLst>
                                      </p:cBhvr>
                                      <p:to>
                                        <p:strVal val="visible"/>
                                      </p:to>
                                    </p:set>
                                    <p:anim calcmode="lin" valueType="num">
                                      <p:cBhvr additive="base">
                                        <p:cTn id="17" dur="500" fill="hold"/>
                                        <p:tgtEl>
                                          <p:spTgt spid="2355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55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3554">
                                            <p:txEl>
                                              <p:pRg st="4" end="4"/>
                                            </p:txEl>
                                          </p:spTgt>
                                        </p:tgtEl>
                                        <p:attrNameLst>
                                          <p:attrName>style.visibility</p:attrName>
                                        </p:attrNameLst>
                                      </p:cBhvr>
                                      <p:to>
                                        <p:strVal val="visible"/>
                                      </p:to>
                                    </p:set>
                                    <p:anim calcmode="lin" valueType="num">
                                      <p:cBhvr additive="base">
                                        <p:cTn id="21" dur="500" fill="hold"/>
                                        <p:tgtEl>
                                          <p:spTgt spid="2355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3554">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3554">
                                            <p:txEl>
                                              <p:pRg st="6" end="6"/>
                                            </p:txEl>
                                          </p:spTgt>
                                        </p:tgtEl>
                                        <p:attrNameLst>
                                          <p:attrName>style.visibility</p:attrName>
                                        </p:attrNameLst>
                                      </p:cBhvr>
                                      <p:to>
                                        <p:strVal val="visible"/>
                                      </p:to>
                                    </p:set>
                                    <p:anim calcmode="lin" valueType="num">
                                      <p:cBhvr additive="base">
                                        <p:cTn id="25" dur="500" fill="hold"/>
                                        <p:tgtEl>
                                          <p:spTgt spid="2355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554">
                                            <p:txEl>
                                              <p:pRg st="8" end="8"/>
                                            </p:txEl>
                                          </p:spTgt>
                                        </p:tgtEl>
                                        <p:attrNameLst>
                                          <p:attrName>style.visibility</p:attrName>
                                        </p:attrNameLst>
                                      </p:cBhvr>
                                      <p:to>
                                        <p:strVal val="visible"/>
                                      </p:to>
                                    </p:set>
                                    <p:anim calcmode="lin" valueType="num">
                                      <p:cBhvr additive="base">
                                        <p:cTn id="31" dur="500" fill="hold"/>
                                        <p:tgtEl>
                                          <p:spTgt spid="2355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4">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3554">
                                            <p:txEl>
                                              <p:pRg st="9" end="9"/>
                                            </p:txEl>
                                          </p:spTgt>
                                        </p:tgtEl>
                                        <p:attrNameLst>
                                          <p:attrName>style.visibility</p:attrName>
                                        </p:attrNameLst>
                                      </p:cBhvr>
                                      <p:to>
                                        <p:strVal val="visible"/>
                                      </p:to>
                                    </p:set>
                                    <p:anim calcmode="lin" valueType="num">
                                      <p:cBhvr additive="base">
                                        <p:cTn id="35" dur="500" fill="hold"/>
                                        <p:tgtEl>
                                          <p:spTgt spid="23554">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554">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3554">
                                            <p:txEl>
                                              <p:pRg st="10" end="10"/>
                                            </p:txEl>
                                          </p:spTgt>
                                        </p:tgtEl>
                                        <p:attrNameLst>
                                          <p:attrName>style.visibility</p:attrName>
                                        </p:attrNameLst>
                                      </p:cBhvr>
                                      <p:to>
                                        <p:strVal val="visible"/>
                                      </p:to>
                                    </p:set>
                                    <p:anim calcmode="lin" valueType="num">
                                      <p:cBhvr additive="base">
                                        <p:cTn id="39" dur="500" fill="hold"/>
                                        <p:tgtEl>
                                          <p:spTgt spid="23554">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3554">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3554">
                                            <p:txEl>
                                              <p:pRg st="11" end="11"/>
                                            </p:txEl>
                                          </p:spTgt>
                                        </p:tgtEl>
                                        <p:attrNameLst>
                                          <p:attrName>style.visibility</p:attrName>
                                        </p:attrNameLst>
                                      </p:cBhvr>
                                      <p:to>
                                        <p:strVal val="visible"/>
                                      </p:to>
                                    </p:set>
                                    <p:anim calcmode="lin" valueType="num">
                                      <p:cBhvr additive="base">
                                        <p:cTn id="43" dur="500" fill="hold"/>
                                        <p:tgtEl>
                                          <p:spTgt spid="23554">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554">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3554">
                                            <p:txEl>
                                              <p:pRg st="12" end="12"/>
                                            </p:txEl>
                                          </p:spTgt>
                                        </p:tgtEl>
                                        <p:attrNameLst>
                                          <p:attrName>style.visibility</p:attrName>
                                        </p:attrNameLst>
                                      </p:cBhvr>
                                      <p:to>
                                        <p:strVal val="visible"/>
                                      </p:to>
                                    </p:set>
                                    <p:anim calcmode="lin" valueType="num">
                                      <p:cBhvr additive="base">
                                        <p:cTn id="47" dur="500" fill="hold"/>
                                        <p:tgtEl>
                                          <p:spTgt spid="23554">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355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Прямоугольник 1"/>
          <p:cNvSpPr>
            <a:spLocks noChangeArrowheads="1"/>
          </p:cNvSpPr>
          <p:nvPr/>
        </p:nvSpPr>
        <p:spPr bwMode="auto">
          <a:xfrm>
            <a:off x="500035" y="214290"/>
            <a:ext cx="8072494" cy="6492956"/>
          </a:xfrm>
          <a:prstGeom prst="rect">
            <a:avLst/>
          </a:prstGeom>
          <a:noFill/>
          <a:ln w="9525">
            <a:noFill/>
            <a:miter lim="800000"/>
            <a:headEnd/>
            <a:tailEnd/>
          </a:ln>
        </p:spPr>
        <p:txBody>
          <a:bodyPr wrap="square">
            <a:spAutoFit/>
          </a:bodyPr>
          <a:lstStyle/>
          <a:p>
            <a:pPr algn="ctr"/>
            <a:r>
              <a:rPr lang="ru-RU" b="1" dirty="0" smtClean="0">
                <a:solidFill>
                  <a:srgbClr val="FF0000"/>
                </a:solidFill>
              </a:rPr>
              <a:t>Используемые </a:t>
            </a:r>
            <a:r>
              <a:rPr lang="ru-RU" b="1" dirty="0">
                <a:solidFill>
                  <a:srgbClr val="FF0000"/>
                </a:solidFill>
              </a:rPr>
              <a:t>огнетушащие порошки</a:t>
            </a:r>
          </a:p>
          <a:p>
            <a:endParaRPr lang="ru-RU" sz="1800" b="1" dirty="0" smtClean="0"/>
          </a:p>
          <a:p>
            <a:r>
              <a:rPr lang="ru-RU" sz="1800" b="1" dirty="0" smtClean="0"/>
              <a:t>	</a:t>
            </a:r>
            <a:r>
              <a:rPr lang="ru-RU" sz="1800" b="1" dirty="0" smtClean="0"/>
              <a:t>Огнетушащие </a:t>
            </a:r>
            <a:r>
              <a:rPr lang="ru-RU" sz="1800" b="1" dirty="0"/>
              <a:t>порошки представляют собой мелкоизмельченные минеральные соли с различными добавками, препятствующими слеживанию и </a:t>
            </a:r>
            <a:r>
              <a:rPr lang="ru-RU" sz="1800" b="1" dirty="0" err="1"/>
              <a:t>комкованию</a:t>
            </a:r>
            <a:r>
              <a:rPr lang="ru-RU" sz="1800" b="1" dirty="0"/>
              <a:t>. В качестве основы для огнетушащих порошков используют </a:t>
            </a:r>
            <a:r>
              <a:rPr lang="ru-RU" sz="1800" b="1" dirty="0" err="1"/>
              <a:t>фосфорноаммонийные</a:t>
            </a:r>
            <a:r>
              <a:rPr lang="ru-RU" sz="1800" b="1" dirty="0"/>
              <a:t> соли (моно-, </a:t>
            </a:r>
            <a:r>
              <a:rPr lang="ru-RU" sz="1800" b="1" dirty="0" err="1"/>
              <a:t>диаммонийфосфаты</a:t>
            </a:r>
            <a:r>
              <a:rPr lang="ru-RU" sz="1800" b="1" dirty="0"/>
              <a:t>, аммофос), карбонат и бикарбонат натрия и калия, хлориды натрия и калия и др. В качестве добавок — кремнийорганические соединения, </a:t>
            </a:r>
            <a:r>
              <a:rPr lang="ru-RU" sz="1800" b="1" dirty="0" err="1"/>
              <a:t>аэросил</a:t>
            </a:r>
            <a:r>
              <a:rPr lang="ru-RU" sz="1800" b="1" dirty="0"/>
              <a:t>, белую сажу, </a:t>
            </a:r>
            <a:r>
              <a:rPr lang="ru-RU" sz="1800" b="1" dirty="0" err="1"/>
              <a:t>стеараты</a:t>
            </a:r>
            <a:r>
              <a:rPr lang="ru-RU" sz="1800" b="1" dirty="0"/>
              <a:t> металлов, нефелин, тальк и др. На сегодняшний день используют только гидрофобные виды добавок, что препятствует слеживанию порошка, такие как гидрофобный </a:t>
            </a:r>
            <a:r>
              <a:rPr lang="ru-RU" sz="1800" b="1" dirty="0" err="1"/>
              <a:t>аэросил</a:t>
            </a:r>
            <a:r>
              <a:rPr lang="ru-RU" sz="1800" b="1" dirty="0"/>
              <a:t> и прочее.</a:t>
            </a:r>
          </a:p>
          <a:p>
            <a:r>
              <a:rPr lang="ru-RU" sz="1800" b="1" dirty="0" smtClean="0"/>
              <a:t>	Порошки </a:t>
            </a:r>
            <a:r>
              <a:rPr lang="ru-RU" sz="1800" b="1" dirty="0"/>
              <a:t>хранят в специальных упаковках, предохраняя их от увлажнения. Во время хранения порошки химически неактивны, не обладают абразивным действием. При воздействии огнетушащего порошка на черные и цветные металлы при нормальной влажности коррозии не происходит. Коррозия металлов протекает только при смачивании (увлажнении) порошка на металлических поверхностях. Воздействие огнетушащего порошка на лакокрасочные поверхности не отмечено. Воздействие огнетушащего порошка на полимерные материалы (обмотки, оплётка проводов, пластмассовые шланги и т. п.) вкупе с высокими температурами — </a:t>
            </a:r>
            <a:r>
              <a:rPr lang="ru-RU" sz="1800" b="1" dirty="0" err="1"/>
              <a:t>высокоагрессивное</a:t>
            </a:r>
            <a:r>
              <a:rPr lang="ru-RU" sz="1800" b="1" dirty="0"/>
              <a:t>, разрушающее</a:t>
            </a:r>
            <a:r>
              <a:rPr lang="ru-RU" sz="1800" b="1" dirty="0" smtClean="0"/>
              <a:t>.</a:t>
            </a:r>
            <a:endParaRPr lang="ru-RU" sz="1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 calcmode="lin" valueType="num">
                                      <p:cBhvr additive="base">
                                        <p:cTn id="7" dur="500" fill="hold"/>
                                        <p:tgtEl>
                                          <p:spTgt spid="235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554">
                                            <p:txEl>
                                              <p:pRg st="2" end="2"/>
                                            </p:txEl>
                                          </p:spTgt>
                                        </p:tgtEl>
                                        <p:attrNameLst>
                                          <p:attrName>style.visibility</p:attrName>
                                        </p:attrNameLst>
                                      </p:cBhvr>
                                      <p:to>
                                        <p:strVal val="visible"/>
                                      </p:to>
                                    </p:set>
                                    <p:anim calcmode="lin" valueType="num">
                                      <p:cBhvr additive="base">
                                        <p:cTn id="11" dur="500" fill="hold"/>
                                        <p:tgtEl>
                                          <p:spTgt spid="2355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55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3554">
                                            <p:txEl>
                                              <p:pRg st="3" end="3"/>
                                            </p:txEl>
                                          </p:spTgt>
                                        </p:tgtEl>
                                        <p:attrNameLst>
                                          <p:attrName>style.visibility</p:attrName>
                                        </p:attrNameLst>
                                      </p:cBhvr>
                                      <p:to>
                                        <p:strVal val="visible"/>
                                      </p:to>
                                    </p:set>
                                    <p:anim calcmode="lin" valueType="num">
                                      <p:cBhvr additive="base">
                                        <p:cTn id="15" dur="500" fill="hold"/>
                                        <p:tgtEl>
                                          <p:spTgt spid="2355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355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Прямоугольник 1"/>
          <p:cNvSpPr>
            <a:spLocks noChangeArrowheads="1"/>
          </p:cNvSpPr>
          <p:nvPr/>
        </p:nvSpPr>
        <p:spPr bwMode="auto">
          <a:xfrm>
            <a:off x="142875" y="214313"/>
            <a:ext cx="8858250" cy="6463308"/>
          </a:xfrm>
          <a:prstGeom prst="rect">
            <a:avLst/>
          </a:prstGeom>
          <a:noFill/>
          <a:ln w="9525">
            <a:noFill/>
            <a:miter lim="800000"/>
            <a:headEnd/>
            <a:tailEnd/>
          </a:ln>
        </p:spPr>
        <p:txBody>
          <a:bodyPr>
            <a:spAutoFit/>
          </a:bodyPr>
          <a:lstStyle/>
          <a:p>
            <a:pPr algn="ctr"/>
            <a:r>
              <a:rPr lang="ru-RU" b="1" dirty="0">
                <a:solidFill>
                  <a:srgbClr val="FF0000"/>
                </a:solidFill>
              </a:rPr>
              <a:t>Типы порошковых огнетушителей</a:t>
            </a:r>
          </a:p>
          <a:p>
            <a:endParaRPr lang="ru-RU" sz="1200" dirty="0"/>
          </a:p>
          <a:p>
            <a:pPr algn="ctr"/>
            <a:r>
              <a:rPr lang="ru-RU" sz="1800" b="1" dirty="0">
                <a:solidFill>
                  <a:srgbClr val="FF0000"/>
                </a:solidFill>
              </a:rPr>
              <a:t>Порошковые огнетушители можно разделить на </a:t>
            </a:r>
            <a:r>
              <a:rPr lang="ru-RU" sz="1800" b="1" dirty="0" err="1">
                <a:solidFill>
                  <a:srgbClr val="FF0000"/>
                </a:solidFill>
              </a:rPr>
              <a:t>закачные</a:t>
            </a:r>
            <a:r>
              <a:rPr lang="ru-RU" sz="1800" b="1" dirty="0">
                <a:solidFill>
                  <a:srgbClr val="FF0000"/>
                </a:solidFill>
              </a:rPr>
              <a:t> и газогенераторные.</a:t>
            </a:r>
          </a:p>
          <a:p>
            <a:pPr algn="ctr"/>
            <a:r>
              <a:rPr lang="ru-RU" sz="1800" b="1" dirty="0" err="1" smtClean="0">
                <a:solidFill>
                  <a:srgbClr val="FF0000"/>
                </a:solidFill>
              </a:rPr>
              <a:t>Закачные</a:t>
            </a:r>
            <a:endParaRPr lang="ru-RU" sz="1800" b="1" dirty="0">
              <a:solidFill>
                <a:srgbClr val="FF0000"/>
              </a:solidFill>
            </a:endParaRPr>
          </a:p>
          <a:p>
            <a:pPr algn="just"/>
            <a:r>
              <a:rPr lang="ru-RU" sz="1800" b="1" dirty="0" smtClean="0"/>
              <a:t>	Заряжены </a:t>
            </a:r>
            <a:r>
              <a:rPr lang="ru-RU" sz="1800" b="1" dirty="0"/>
              <a:t>огнетушащим порошком и закачаны инертным газом (это может быть азот, углекислота) или воздухом под давлением примерно 16 атм. Данным типом огнетушителя возможно тушение: если тип порошка А, В, С, Е — горящих твердых веществ, горящих жидкостей, воспламеняющихся газов, электропроводки под малым напряжением до 1000 В, если тип порошка В, С — небольших возгораний жидкостей и газов в легкодоступных местах. В конструкцию данного огнетушителя входит запорное устройство, которое позволяет, не прикладывая особых усилий, подавать порошок на пламя простым нажатием рукой на верхнюю ручку или, отпуская ручку, прекращать его подачу. Преимуществом данного типа огнетушителя является индикатор внутреннего давления, установленный на головке огнетушителя и показывающий его работоспособность (зеленый сектор шкалы)в отличие от всех остальных типов огнетушителей.</a:t>
            </a:r>
          </a:p>
          <a:p>
            <a:pPr algn="ctr"/>
            <a:r>
              <a:rPr lang="ru-RU" sz="1800" b="1" dirty="0" smtClean="0">
                <a:solidFill>
                  <a:srgbClr val="FF0000"/>
                </a:solidFill>
              </a:rPr>
              <a:t>Газогенераторные</a:t>
            </a:r>
            <a:endParaRPr lang="ru-RU" sz="1800" b="1" dirty="0">
              <a:solidFill>
                <a:srgbClr val="FF0000"/>
              </a:solidFill>
            </a:endParaRPr>
          </a:p>
          <a:p>
            <a:pPr algn="just"/>
            <a:r>
              <a:rPr lang="ru-RU" sz="1800" b="1" dirty="0" smtClean="0"/>
              <a:t>	Принцип </a:t>
            </a:r>
            <a:r>
              <a:rPr lang="ru-RU" sz="1800" b="1" dirty="0"/>
              <a:t>действия заключается в использовании энергии генерируемого в момент запуска газа для выброса огнетушащего вещества. Могут применяться в любых условиях как первичное средство тушения пожаров. Кроме необходимого времени ожидания (6…10 сек.) в первый момент после запуска принципиально не отличаются от </a:t>
            </a:r>
            <a:r>
              <a:rPr lang="ru-RU" sz="1800" b="1" dirty="0" err="1"/>
              <a:t>закачных</a:t>
            </a:r>
            <a:r>
              <a:rPr lang="ru-RU" sz="1800" b="1" dirty="0"/>
              <a:t> огнетушителей.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 calcmode="lin" valueType="num">
                                      <p:cBhvr additive="base">
                                        <p:cTn id="7" dur="500" fill="hold"/>
                                        <p:tgtEl>
                                          <p:spTgt spid="245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578">
                                            <p:txEl>
                                              <p:pRg st="2" end="2"/>
                                            </p:txEl>
                                          </p:spTgt>
                                        </p:tgtEl>
                                        <p:attrNameLst>
                                          <p:attrName>style.visibility</p:attrName>
                                        </p:attrNameLst>
                                      </p:cBhvr>
                                      <p:to>
                                        <p:strVal val="visible"/>
                                      </p:to>
                                    </p:set>
                                    <p:anim calcmode="lin" valueType="num">
                                      <p:cBhvr additive="base">
                                        <p:cTn id="13" dur="500" fill="hold"/>
                                        <p:tgtEl>
                                          <p:spTgt spid="2457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578">
                                            <p:txEl>
                                              <p:pRg st="3" end="3"/>
                                            </p:txEl>
                                          </p:spTgt>
                                        </p:tgtEl>
                                        <p:attrNameLst>
                                          <p:attrName>style.visibility</p:attrName>
                                        </p:attrNameLst>
                                      </p:cBhvr>
                                      <p:to>
                                        <p:strVal val="visible"/>
                                      </p:to>
                                    </p:set>
                                    <p:anim calcmode="lin" valueType="num">
                                      <p:cBhvr additive="base">
                                        <p:cTn id="19" dur="500" fill="hold"/>
                                        <p:tgtEl>
                                          <p:spTgt spid="2457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4578">
                                            <p:txEl>
                                              <p:pRg st="4" end="4"/>
                                            </p:txEl>
                                          </p:spTgt>
                                        </p:tgtEl>
                                        <p:attrNameLst>
                                          <p:attrName>style.visibility</p:attrName>
                                        </p:attrNameLst>
                                      </p:cBhvr>
                                      <p:to>
                                        <p:strVal val="visible"/>
                                      </p:to>
                                    </p:set>
                                    <p:anim calcmode="lin" valueType="num">
                                      <p:cBhvr additive="base">
                                        <p:cTn id="23" dur="500" fill="hold"/>
                                        <p:tgtEl>
                                          <p:spTgt spid="2457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457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4578">
                                            <p:txEl>
                                              <p:pRg st="5" end="5"/>
                                            </p:txEl>
                                          </p:spTgt>
                                        </p:tgtEl>
                                        <p:attrNameLst>
                                          <p:attrName>style.visibility</p:attrName>
                                        </p:attrNameLst>
                                      </p:cBhvr>
                                      <p:to>
                                        <p:strVal val="visible"/>
                                      </p:to>
                                    </p:set>
                                    <p:anim calcmode="lin" valueType="num">
                                      <p:cBhvr additive="base">
                                        <p:cTn id="29" dur="500" fill="hold"/>
                                        <p:tgtEl>
                                          <p:spTgt spid="24578">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4578">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4578">
                                            <p:txEl>
                                              <p:pRg st="6" end="6"/>
                                            </p:txEl>
                                          </p:spTgt>
                                        </p:tgtEl>
                                        <p:attrNameLst>
                                          <p:attrName>style.visibility</p:attrName>
                                        </p:attrNameLst>
                                      </p:cBhvr>
                                      <p:to>
                                        <p:strVal val="visible"/>
                                      </p:to>
                                    </p:set>
                                    <p:anim calcmode="lin" valueType="num">
                                      <p:cBhvr additive="base">
                                        <p:cTn id="33" dur="500" fill="hold"/>
                                        <p:tgtEl>
                                          <p:spTgt spid="24578">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457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9"/>
          <p:cNvSpPr>
            <a:spLocks noChangeArrowheads="1"/>
          </p:cNvSpPr>
          <p:nvPr/>
        </p:nvSpPr>
        <p:spPr bwMode="auto">
          <a:xfrm>
            <a:off x="3492500" y="2420938"/>
            <a:ext cx="2159000" cy="3889375"/>
          </a:xfrm>
          <a:prstGeom prst="roundRect">
            <a:avLst>
              <a:gd name="adj" fmla="val 23528"/>
            </a:avLst>
          </a:prstGeom>
          <a:gradFill rotWithShape="1">
            <a:gsLst>
              <a:gs pos="0">
                <a:srgbClr val="760000"/>
              </a:gs>
              <a:gs pos="50000">
                <a:srgbClr val="FF0000"/>
              </a:gs>
              <a:gs pos="100000">
                <a:srgbClr val="760000"/>
              </a:gs>
            </a:gsLst>
            <a:lin ang="0" scaled="1"/>
          </a:gradFill>
          <a:ln w="9525">
            <a:solidFill>
              <a:schemeClr val="bg1"/>
            </a:solidFill>
            <a:round/>
            <a:headEnd/>
            <a:tailEnd/>
          </a:ln>
        </p:spPr>
        <p:txBody>
          <a:bodyPr wrap="none" anchor="ctr"/>
          <a:lstStyle/>
          <a:p>
            <a:endParaRPr lang="ru-RU"/>
          </a:p>
        </p:txBody>
      </p:sp>
      <p:sp>
        <p:nvSpPr>
          <p:cNvPr id="6" name="AutoShape 24"/>
          <p:cNvSpPr>
            <a:spLocks noChangeArrowheads="1"/>
          </p:cNvSpPr>
          <p:nvPr/>
        </p:nvSpPr>
        <p:spPr bwMode="auto">
          <a:xfrm>
            <a:off x="3635375" y="2565400"/>
            <a:ext cx="1871663" cy="3600450"/>
          </a:xfrm>
          <a:prstGeom prst="roundRect">
            <a:avLst>
              <a:gd name="adj" fmla="val 23528"/>
            </a:avLst>
          </a:prstGeom>
          <a:gradFill rotWithShape="1">
            <a:gsLst>
              <a:gs pos="0">
                <a:schemeClr val="bg2"/>
              </a:gs>
              <a:gs pos="50000">
                <a:schemeClr val="tx1"/>
              </a:gs>
              <a:gs pos="100000">
                <a:schemeClr val="bg2"/>
              </a:gs>
            </a:gsLst>
            <a:lin ang="0" scaled="1"/>
          </a:gradFill>
          <a:ln w="12700">
            <a:solidFill>
              <a:schemeClr val="bg1"/>
            </a:solidFill>
            <a:round/>
            <a:headEnd/>
            <a:tailEnd/>
          </a:ln>
          <a:effectLst/>
        </p:spPr>
        <p:txBody>
          <a:bodyPr wrap="none" anchor="ctr"/>
          <a:lstStyle/>
          <a:p>
            <a:pPr>
              <a:defRPr/>
            </a:pPr>
            <a:endParaRPr lang="ru-RU"/>
          </a:p>
        </p:txBody>
      </p:sp>
      <p:sp>
        <p:nvSpPr>
          <p:cNvPr id="7" name="AutoShape 25" descr="Гранит"/>
          <p:cNvSpPr>
            <a:spLocks noChangeArrowheads="1"/>
          </p:cNvSpPr>
          <p:nvPr/>
        </p:nvSpPr>
        <p:spPr bwMode="auto">
          <a:xfrm>
            <a:off x="3635375" y="2928938"/>
            <a:ext cx="1871663" cy="3235325"/>
          </a:xfrm>
          <a:prstGeom prst="roundRect">
            <a:avLst>
              <a:gd name="adj" fmla="val 23528"/>
            </a:avLst>
          </a:prstGeom>
          <a:blipFill dpi="0" rotWithShape="1">
            <a:blip r:embed="rId2" cstate="print"/>
            <a:srcRect/>
            <a:tile tx="0" ty="0" sx="100000" sy="100000" flip="none" algn="tl"/>
          </a:blipFill>
          <a:ln w="12700">
            <a:solidFill>
              <a:schemeClr val="bg1"/>
            </a:solidFill>
            <a:round/>
            <a:headEnd/>
            <a:tailEnd/>
          </a:ln>
        </p:spPr>
        <p:txBody>
          <a:bodyPr wrap="none" anchor="ctr"/>
          <a:lstStyle/>
          <a:p>
            <a:endParaRPr lang="ru-RU"/>
          </a:p>
        </p:txBody>
      </p:sp>
      <p:sp>
        <p:nvSpPr>
          <p:cNvPr id="8" name="AutoShape 5"/>
          <p:cNvSpPr>
            <a:spLocks noChangeArrowheads="1"/>
          </p:cNvSpPr>
          <p:nvPr/>
        </p:nvSpPr>
        <p:spPr bwMode="auto">
          <a:xfrm rot="10800000">
            <a:off x="3924300" y="2205038"/>
            <a:ext cx="1295400" cy="2159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475 w 21600"/>
              <a:gd name="T13" fmla="*/ 2475 h 21600"/>
              <a:gd name="T14" fmla="*/ 19125 w 21600"/>
              <a:gd name="T15" fmla="*/ 19125 h 21600"/>
            </a:gdLst>
            <a:ahLst/>
            <a:cxnLst>
              <a:cxn ang="T8">
                <a:pos x="T0" y="T1"/>
              </a:cxn>
              <a:cxn ang="T9">
                <a:pos x="T2" y="T3"/>
              </a:cxn>
              <a:cxn ang="T10">
                <a:pos x="T4" y="T5"/>
              </a:cxn>
              <a:cxn ang="T11">
                <a:pos x="T6" y="T7"/>
              </a:cxn>
            </a:cxnLst>
            <a:rect l="T12" t="T13" r="T14" b="T15"/>
            <a:pathLst>
              <a:path w="21600" h="21600">
                <a:moveTo>
                  <a:pt x="0" y="0"/>
                </a:moveTo>
                <a:lnTo>
                  <a:pt x="1349" y="21600"/>
                </a:lnTo>
                <a:lnTo>
                  <a:pt x="20251" y="21600"/>
                </a:lnTo>
                <a:lnTo>
                  <a:pt x="21600" y="0"/>
                </a:lnTo>
                <a:close/>
              </a:path>
            </a:pathLst>
          </a:custGeom>
          <a:gradFill rotWithShape="1">
            <a:gsLst>
              <a:gs pos="0">
                <a:srgbClr val="760000"/>
              </a:gs>
              <a:gs pos="50000">
                <a:srgbClr val="FF0000"/>
              </a:gs>
              <a:gs pos="100000">
                <a:srgbClr val="760000"/>
              </a:gs>
            </a:gsLst>
            <a:lin ang="0" scaled="1"/>
          </a:gradFill>
          <a:ln w="12700">
            <a:solidFill>
              <a:schemeClr val="bg1"/>
            </a:solidFill>
            <a:miter lim="800000"/>
            <a:headEnd/>
            <a:tailEnd/>
          </a:ln>
        </p:spPr>
        <p:txBody>
          <a:bodyPr wrap="none" anchor="ctr"/>
          <a:lstStyle/>
          <a:p>
            <a:endParaRPr lang="ru-RU"/>
          </a:p>
        </p:txBody>
      </p:sp>
      <p:sp>
        <p:nvSpPr>
          <p:cNvPr id="9" name="Rectangle 6"/>
          <p:cNvSpPr>
            <a:spLocks noChangeArrowheads="1"/>
          </p:cNvSpPr>
          <p:nvPr/>
        </p:nvSpPr>
        <p:spPr bwMode="auto">
          <a:xfrm>
            <a:off x="3995738" y="1989138"/>
            <a:ext cx="1152525" cy="215900"/>
          </a:xfrm>
          <a:prstGeom prst="rect">
            <a:avLst/>
          </a:prstGeom>
          <a:gradFill rotWithShape="1">
            <a:gsLst>
              <a:gs pos="0">
                <a:schemeClr val="tx1"/>
              </a:gs>
              <a:gs pos="50000">
                <a:schemeClr val="bg2"/>
              </a:gs>
              <a:gs pos="100000">
                <a:schemeClr val="tx1"/>
              </a:gs>
            </a:gsLst>
            <a:lin ang="0" scaled="1"/>
          </a:gradFill>
          <a:ln w="12700">
            <a:solidFill>
              <a:schemeClr val="bg1"/>
            </a:solidFill>
            <a:miter lim="800000"/>
            <a:headEnd/>
            <a:tailEnd/>
          </a:ln>
          <a:effectLst/>
        </p:spPr>
        <p:txBody>
          <a:bodyPr wrap="none" anchor="ctr"/>
          <a:lstStyle/>
          <a:p>
            <a:pPr>
              <a:defRPr/>
            </a:pPr>
            <a:endParaRPr lang="ru-RU"/>
          </a:p>
        </p:txBody>
      </p:sp>
      <p:sp>
        <p:nvSpPr>
          <p:cNvPr id="10" name="AutoShape 18"/>
          <p:cNvSpPr>
            <a:spLocks noChangeArrowheads="1"/>
          </p:cNvSpPr>
          <p:nvPr/>
        </p:nvSpPr>
        <p:spPr bwMode="auto">
          <a:xfrm rot="16200000">
            <a:off x="4356101" y="1196975"/>
            <a:ext cx="431800" cy="1152525"/>
          </a:xfrm>
          <a:prstGeom prst="flowChartDelay">
            <a:avLst/>
          </a:prstGeom>
          <a:gradFill rotWithShape="1">
            <a:gsLst>
              <a:gs pos="0">
                <a:schemeClr val="tx1"/>
              </a:gs>
              <a:gs pos="50000">
                <a:schemeClr val="bg2"/>
              </a:gs>
              <a:gs pos="100000">
                <a:schemeClr val="tx1"/>
              </a:gs>
            </a:gsLst>
            <a:lin ang="5400000" scaled="1"/>
          </a:gradFill>
          <a:ln w="9525">
            <a:solidFill>
              <a:schemeClr val="bg1"/>
            </a:solidFill>
            <a:miter lim="800000"/>
            <a:headEnd/>
            <a:tailEnd/>
          </a:ln>
          <a:effectLst/>
        </p:spPr>
        <p:txBody>
          <a:bodyPr wrap="none" anchor="ctr"/>
          <a:lstStyle/>
          <a:p>
            <a:pPr>
              <a:defRPr/>
            </a:pPr>
            <a:endParaRPr lang="ru-RU"/>
          </a:p>
        </p:txBody>
      </p:sp>
      <p:sp>
        <p:nvSpPr>
          <p:cNvPr id="11" name="AutoShape 17"/>
          <p:cNvSpPr>
            <a:spLocks noChangeArrowheads="1"/>
          </p:cNvSpPr>
          <p:nvPr/>
        </p:nvSpPr>
        <p:spPr bwMode="auto">
          <a:xfrm rot="17474136">
            <a:off x="3084513" y="1963738"/>
            <a:ext cx="1441450" cy="914400"/>
          </a:xfrm>
          <a:custGeom>
            <a:avLst/>
            <a:gdLst>
              <a:gd name="G0" fmla="+- 8268 0 0"/>
              <a:gd name="G1" fmla="+- 11506464 0 0"/>
              <a:gd name="G2" fmla="+- 0 0 11506464"/>
              <a:gd name="T0" fmla="*/ 0 256 1"/>
              <a:gd name="T1" fmla="*/ 180 256 1"/>
              <a:gd name="G3" fmla="+- 11506464 T0 T1"/>
              <a:gd name="T2" fmla="*/ 0 256 1"/>
              <a:gd name="T3" fmla="*/ 90 256 1"/>
              <a:gd name="G4" fmla="+- 11506464 T2 T3"/>
              <a:gd name="G5" fmla="*/ G4 2 1"/>
              <a:gd name="T4" fmla="*/ 90 256 1"/>
              <a:gd name="T5" fmla="*/ 0 256 1"/>
              <a:gd name="G6" fmla="+- 11506464 T4 T5"/>
              <a:gd name="G7" fmla="*/ G6 2 1"/>
              <a:gd name="G8" fmla="abs 11506464"/>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268"/>
              <a:gd name="G18" fmla="*/ 8268 1 2"/>
              <a:gd name="G19" fmla="+- G18 5400 0"/>
              <a:gd name="G20" fmla="cos G19 11506464"/>
              <a:gd name="G21" fmla="sin G19 11506464"/>
              <a:gd name="G22" fmla="+- G20 10800 0"/>
              <a:gd name="G23" fmla="+- G21 10800 0"/>
              <a:gd name="G24" fmla="+- 10800 0 G20"/>
              <a:gd name="G25" fmla="+- 8268 10800 0"/>
              <a:gd name="G26" fmla="?: G9 G17 G25"/>
              <a:gd name="G27" fmla="?: G9 0 21600"/>
              <a:gd name="G28" fmla="cos 10800 11506464"/>
              <a:gd name="G29" fmla="sin 10800 11506464"/>
              <a:gd name="G30" fmla="sin 8268 11506464"/>
              <a:gd name="G31" fmla="+- G28 10800 0"/>
              <a:gd name="G32" fmla="+- G29 10800 0"/>
              <a:gd name="G33" fmla="+- G30 10800 0"/>
              <a:gd name="G34" fmla="?: G4 0 G31"/>
              <a:gd name="G35" fmla="?: 11506464 G34 0"/>
              <a:gd name="G36" fmla="?: G6 G35 G31"/>
              <a:gd name="G37" fmla="+- 21600 0 G36"/>
              <a:gd name="G38" fmla="?: G4 0 G33"/>
              <a:gd name="G39" fmla="?: 11506464 G38 G32"/>
              <a:gd name="G40" fmla="?: G6 G39 0"/>
              <a:gd name="G41" fmla="?: G4 G32 21600"/>
              <a:gd name="G42" fmla="?: G6 G41 G33"/>
              <a:gd name="T12" fmla="*/ 10800 w 21600"/>
              <a:gd name="T13" fmla="*/ 0 h 21600"/>
              <a:gd name="T14" fmla="*/ 1294 w 21600"/>
              <a:gd name="T15" fmla="*/ 11535 h 21600"/>
              <a:gd name="T16" fmla="*/ 10800 w 21600"/>
              <a:gd name="T17" fmla="*/ 2532 h 21600"/>
              <a:gd name="T18" fmla="*/ 20306 w 21600"/>
              <a:gd name="T19" fmla="*/ 1153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556" y="11437"/>
                </a:moveTo>
                <a:cubicBezTo>
                  <a:pt x="2540" y="11225"/>
                  <a:pt x="2532" y="11012"/>
                  <a:pt x="2532" y="10800"/>
                </a:cubicBezTo>
                <a:cubicBezTo>
                  <a:pt x="2532" y="6233"/>
                  <a:pt x="6233" y="2532"/>
                  <a:pt x="10800" y="2532"/>
                </a:cubicBezTo>
                <a:cubicBezTo>
                  <a:pt x="15366" y="2532"/>
                  <a:pt x="19068" y="6233"/>
                  <a:pt x="19068" y="10800"/>
                </a:cubicBezTo>
                <a:cubicBezTo>
                  <a:pt x="19068" y="11012"/>
                  <a:pt x="19059" y="11225"/>
                  <a:pt x="19043" y="11437"/>
                </a:cubicBezTo>
                <a:lnTo>
                  <a:pt x="21567" y="11633"/>
                </a:lnTo>
                <a:cubicBezTo>
                  <a:pt x="21589" y="11356"/>
                  <a:pt x="21600" y="11078"/>
                  <a:pt x="21600" y="10800"/>
                </a:cubicBezTo>
                <a:cubicBezTo>
                  <a:pt x="21600" y="4835"/>
                  <a:pt x="16764" y="0"/>
                  <a:pt x="10800" y="0"/>
                </a:cubicBezTo>
                <a:cubicBezTo>
                  <a:pt x="4835" y="0"/>
                  <a:pt x="0" y="4835"/>
                  <a:pt x="0" y="10800"/>
                </a:cubicBezTo>
                <a:cubicBezTo>
                  <a:pt x="-1" y="11078"/>
                  <a:pt x="10" y="11356"/>
                  <a:pt x="32" y="11633"/>
                </a:cubicBezTo>
                <a:close/>
              </a:path>
            </a:pathLst>
          </a:custGeom>
          <a:gradFill rotWithShape="1">
            <a:gsLst>
              <a:gs pos="0">
                <a:schemeClr val="tx1"/>
              </a:gs>
              <a:gs pos="50000">
                <a:schemeClr val="bg2"/>
              </a:gs>
              <a:gs pos="100000">
                <a:schemeClr val="tx1"/>
              </a:gs>
            </a:gsLst>
            <a:lin ang="2700000" scaled="1"/>
          </a:gradFill>
          <a:ln w="12700">
            <a:solidFill>
              <a:schemeClr val="bg1"/>
            </a:solidFill>
            <a:miter lim="800000"/>
            <a:headEnd/>
            <a:tailEnd/>
          </a:ln>
          <a:effectLst/>
        </p:spPr>
        <p:txBody>
          <a:bodyPr wrap="none" anchor="ctr"/>
          <a:lstStyle/>
          <a:p>
            <a:pPr>
              <a:defRPr/>
            </a:pPr>
            <a:endParaRPr lang="ru-RU"/>
          </a:p>
        </p:txBody>
      </p:sp>
      <p:sp>
        <p:nvSpPr>
          <p:cNvPr id="12" name="Rectangle 28"/>
          <p:cNvSpPr>
            <a:spLocks noChangeArrowheads="1"/>
          </p:cNvSpPr>
          <p:nvPr/>
        </p:nvSpPr>
        <p:spPr bwMode="auto">
          <a:xfrm>
            <a:off x="5148263" y="1989138"/>
            <a:ext cx="144462" cy="215900"/>
          </a:xfrm>
          <a:prstGeom prst="rect">
            <a:avLst/>
          </a:prstGeom>
          <a:gradFill rotWithShape="1">
            <a:gsLst>
              <a:gs pos="0">
                <a:srgbClr val="663012"/>
              </a:gs>
              <a:gs pos="14999">
                <a:srgbClr val="A65528"/>
              </a:gs>
              <a:gs pos="35001">
                <a:srgbClr val="D49E6C"/>
              </a:gs>
              <a:gs pos="50000">
                <a:srgbClr val="D6B19C"/>
              </a:gs>
              <a:gs pos="64999">
                <a:srgbClr val="D49E6C"/>
              </a:gs>
              <a:gs pos="85001">
                <a:srgbClr val="A65528"/>
              </a:gs>
              <a:gs pos="100000">
                <a:srgbClr val="663012"/>
              </a:gs>
            </a:gsLst>
            <a:lin ang="5400000" scaled="1"/>
          </a:gradFill>
          <a:ln w="12700">
            <a:solidFill>
              <a:schemeClr val="bg1"/>
            </a:solidFill>
            <a:miter lim="800000"/>
            <a:headEnd/>
            <a:tailEnd/>
          </a:ln>
        </p:spPr>
        <p:txBody>
          <a:bodyPr wrap="none" anchor="ctr"/>
          <a:lstStyle/>
          <a:p>
            <a:endParaRPr lang="ru-RU"/>
          </a:p>
        </p:txBody>
      </p:sp>
      <p:sp>
        <p:nvSpPr>
          <p:cNvPr id="23562" name="AutoShape 30"/>
          <p:cNvSpPr>
            <a:spLocks noChangeArrowheads="1"/>
          </p:cNvSpPr>
          <p:nvPr/>
        </p:nvSpPr>
        <p:spPr bwMode="auto">
          <a:xfrm flipH="1">
            <a:off x="5292725" y="1844675"/>
            <a:ext cx="792163" cy="939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123 h 21600"/>
              <a:gd name="T14" fmla="*/ 21600 w 21600"/>
              <a:gd name="T15" fmla="*/ 8035 h 21600"/>
            </a:gdLst>
            <a:ahLst/>
            <a:cxnLst>
              <a:cxn ang="T8">
                <a:pos x="T0" y="T1"/>
              </a:cxn>
              <a:cxn ang="T9">
                <a:pos x="T2" y="T3"/>
              </a:cxn>
              <a:cxn ang="T10">
                <a:pos x="T4" y="T5"/>
              </a:cxn>
              <a:cxn ang="T11">
                <a:pos x="T6" y="T7"/>
              </a:cxn>
            </a:cxnLst>
            <a:rect l="T12" t="T13" r="T14" b="T15"/>
            <a:pathLst>
              <a:path w="21600" h="21600">
                <a:moveTo>
                  <a:pt x="21600" y="6079"/>
                </a:moveTo>
                <a:lnTo>
                  <a:pt x="21600" y="0"/>
                </a:lnTo>
                <a:lnTo>
                  <a:pt x="21600" y="4123"/>
                </a:lnTo>
                <a:lnTo>
                  <a:pt x="12427" y="4123"/>
                </a:lnTo>
                <a:cubicBezTo>
                  <a:pt x="5564" y="4123"/>
                  <a:pt x="0" y="7720"/>
                  <a:pt x="0" y="12158"/>
                </a:cubicBezTo>
                <a:lnTo>
                  <a:pt x="0" y="21600"/>
                </a:lnTo>
                <a:lnTo>
                  <a:pt x="3999" y="21600"/>
                </a:lnTo>
                <a:lnTo>
                  <a:pt x="3999" y="12158"/>
                </a:lnTo>
                <a:cubicBezTo>
                  <a:pt x="3999" y="9881"/>
                  <a:pt x="7772" y="8035"/>
                  <a:pt x="12427" y="8035"/>
                </a:cubicBezTo>
                <a:lnTo>
                  <a:pt x="21600" y="8035"/>
                </a:lnTo>
                <a:lnTo>
                  <a:pt x="21600" y="12158"/>
                </a:lnTo>
                <a:close/>
              </a:path>
            </a:pathLst>
          </a:custGeom>
          <a:solidFill>
            <a:schemeClr val="accent1"/>
          </a:solidFill>
          <a:ln w="9525">
            <a:noFill/>
            <a:miter lim="800000"/>
            <a:headEnd/>
            <a:tailEnd/>
          </a:ln>
        </p:spPr>
        <p:txBody>
          <a:bodyPr wrap="none" anchor="ctr"/>
          <a:lstStyle/>
          <a:p>
            <a:endParaRPr lang="ru-RU"/>
          </a:p>
        </p:txBody>
      </p:sp>
      <p:sp>
        <p:nvSpPr>
          <p:cNvPr id="14" name="AutoShape 22"/>
          <p:cNvSpPr>
            <a:spLocks noChangeArrowheads="1"/>
          </p:cNvSpPr>
          <p:nvPr/>
        </p:nvSpPr>
        <p:spPr bwMode="auto">
          <a:xfrm rot="10800000">
            <a:off x="5003800" y="1557338"/>
            <a:ext cx="2416175" cy="341312"/>
          </a:xfrm>
          <a:prstGeom prst="notchedRightArrow">
            <a:avLst>
              <a:gd name="adj1" fmla="val 50000"/>
              <a:gd name="adj2" fmla="val 176977"/>
            </a:avLst>
          </a:prstGeom>
          <a:solidFill>
            <a:srgbClr val="FFFF00"/>
          </a:solidFill>
          <a:ln w="76200" cmpd="tri">
            <a:solidFill>
              <a:srgbClr val="FF0000"/>
            </a:solidFill>
            <a:miter lim="800000"/>
            <a:headEnd/>
            <a:tailEnd/>
          </a:ln>
          <a:effectLst>
            <a:outerShdw dist="35921" dir="2700000" algn="ctr" rotWithShape="0">
              <a:schemeClr val="tx1"/>
            </a:outerShdw>
          </a:effectLst>
        </p:spPr>
        <p:txBody>
          <a:bodyPr wrap="none" anchor="ctr"/>
          <a:lstStyle/>
          <a:p>
            <a:pPr>
              <a:defRPr/>
            </a:pPr>
            <a:endParaRPr lang="ru-RU"/>
          </a:p>
        </p:txBody>
      </p:sp>
      <p:sp>
        <p:nvSpPr>
          <p:cNvPr id="15" name="AutoShape 26"/>
          <p:cNvSpPr>
            <a:spLocks noChangeArrowheads="1"/>
          </p:cNvSpPr>
          <p:nvPr/>
        </p:nvSpPr>
        <p:spPr bwMode="auto">
          <a:xfrm rot="10800000">
            <a:off x="5219700" y="5157788"/>
            <a:ext cx="2416175" cy="341312"/>
          </a:xfrm>
          <a:prstGeom prst="notchedRightArrow">
            <a:avLst>
              <a:gd name="adj1" fmla="val 50000"/>
              <a:gd name="adj2" fmla="val 176977"/>
            </a:avLst>
          </a:prstGeom>
          <a:solidFill>
            <a:srgbClr val="FFFF00"/>
          </a:solidFill>
          <a:ln w="76200" cmpd="tri">
            <a:solidFill>
              <a:srgbClr val="FF0000"/>
            </a:solidFill>
            <a:miter lim="800000"/>
            <a:headEnd/>
            <a:tailEnd/>
          </a:ln>
          <a:effectLst>
            <a:outerShdw dist="35921" dir="2700000" algn="ctr" rotWithShape="0">
              <a:schemeClr val="tx1"/>
            </a:outerShdw>
          </a:effectLst>
        </p:spPr>
        <p:txBody>
          <a:bodyPr wrap="none" anchor="ctr"/>
          <a:lstStyle/>
          <a:p>
            <a:pPr>
              <a:defRPr/>
            </a:pPr>
            <a:endParaRPr lang="ru-RU"/>
          </a:p>
        </p:txBody>
      </p:sp>
      <p:sp>
        <p:nvSpPr>
          <p:cNvPr id="16" name="AutoShape 20"/>
          <p:cNvSpPr>
            <a:spLocks noChangeArrowheads="1"/>
          </p:cNvSpPr>
          <p:nvPr/>
        </p:nvSpPr>
        <p:spPr bwMode="auto">
          <a:xfrm rot="10800000">
            <a:off x="5651500" y="5805488"/>
            <a:ext cx="2416175" cy="341312"/>
          </a:xfrm>
          <a:prstGeom prst="notchedRightArrow">
            <a:avLst>
              <a:gd name="adj1" fmla="val 50000"/>
              <a:gd name="adj2" fmla="val 176977"/>
            </a:avLst>
          </a:prstGeom>
          <a:solidFill>
            <a:srgbClr val="FFFF00"/>
          </a:solidFill>
          <a:ln w="76200" cmpd="tri">
            <a:solidFill>
              <a:srgbClr val="FF0000"/>
            </a:solidFill>
            <a:miter lim="800000"/>
            <a:headEnd/>
            <a:tailEnd/>
          </a:ln>
          <a:effectLst>
            <a:outerShdw dist="35921" dir="2700000" algn="ctr" rotWithShape="0">
              <a:schemeClr val="tx1"/>
            </a:outerShdw>
          </a:effectLst>
        </p:spPr>
        <p:txBody>
          <a:bodyPr wrap="none" anchor="ctr"/>
          <a:lstStyle/>
          <a:p>
            <a:pPr>
              <a:defRPr/>
            </a:pPr>
            <a:endParaRPr lang="ru-RU"/>
          </a:p>
        </p:txBody>
      </p:sp>
      <p:sp>
        <p:nvSpPr>
          <p:cNvPr id="20" name="Text Box 23"/>
          <p:cNvSpPr txBox="1">
            <a:spLocks noChangeArrowheads="1"/>
          </p:cNvSpPr>
          <p:nvPr/>
        </p:nvSpPr>
        <p:spPr bwMode="auto">
          <a:xfrm>
            <a:off x="5651500" y="1196975"/>
            <a:ext cx="3241675" cy="304800"/>
          </a:xfrm>
          <a:prstGeom prst="rect">
            <a:avLst/>
          </a:prstGeom>
          <a:noFill/>
          <a:ln w="9525">
            <a:noFill/>
            <a:miter lim="800000"/>
            <a:headEnd/>
            <a:tailEnd/>
          </a:ln>
          <a:effectLst>
            <a:outerShdw dist="35921" dir="2700000" algn="ctr" rotWithShape="0">
              <a:schemeClr val="tx1"/>
            </a:outerShdw>
          </a:effectLst>
        </p:spPr>
        <p:txBody>
          <a:bodyPr>
            <a:spAutoFit/>
          </a:bodyPr>
          <a:lstStyle/>
          <a:p>
            <a:pPr algn="r">
              <a:spcBef>
                <a:spcPct val="50000"/>
              </a:spcBef>
              <a:defRPr/>
            </a:pPr>
            <a:r>
              <a:rPr lang="ru-RU" sz="1400" b="1" dirty="0">
                <a:solidFill>
                  <a:schemeClr val="bg1"/>
                </a:solidFill>
                <a:latin typeface="Bookman Old Style" pitchFamily="18" charset="0"/>
              </a:rPr>
              <a:t>Запорно-пусковое устройство</a:t>
            </a:r>
          </a:p>
        </p:txBody>
      </p:sp>
      <p:sp>
        <p:nvSpPr>
          <p:cNvPr id="22" name="Text Box 27"/>
          <p:cNvSpPr txBox="1">
            <a:spLocks noChangeArrowheads="1"/>
          </p:cNvSpPr>
          <p:nvPr/>
        </p:nvSpPr>
        <p:spPr bwMode="auto">
          <a:xfrm>
            <a:off x="5975350" y="4868863"/>
            <a:ext cx="2917825" cy="304800"/>
          </a:xfrm>
          <a:prstGeom prst="rect">
            <a:avLst/>
          </a:prstGeom>
          <a:noFill/>
          <a:ln w="9525">
            <a:noFill/>
            <a:miter lim="800000"/>
            <a:headEnd/>
            <a:tailEnd/>
          </a:ln>
          <a:effectLst>
            <a:outerShdw dist="35921" dir="2700000" algn="ctr" rotWithShape="0">
              <a:schemeClr val="tx1"/>
            </a:outerShdw>
          </a:effectLst>
        </p:spPr>
        <p:txBody>
          <a:bodyPr>
            <a:spAutoFit/>
          </a:bodyPr>
          <a:lstStyle/>
          <a:p>
            <a:pPr algn="r">
              <a:spcBef>
                <a:spcPct val="50000"/>
              </a:spcBef>
              <a:defRPr/>
            </a:pPr>
            <a:r>
              <a:rPr lang="ru-RU" sz="1400" b="1" dirty="0">
                <a:solidFill>
                  <a:schemeClr val="bg1"/>
                </a:solidFill>
                <a:latin typeface="Bookman Old Style" pitchFamily="18" charset="0"/>
              </a:rPr>
              <a:t>Заряд (порошок)</a:t>
            </a:r>
          </a:p>
        </p:txBody>
      </p:sp>
      <p:sp>
        <p:nvSpPr>
          <p:cNvPr id="26" name="Text Box 21"/>
          <p:cNvSpPr txBox="1">
            <a:spLocks noChangeArrowheads="1"/>
          </p:cNvSpPr>
          <p:nvPr/>
        </p:nvSpPr>
        <p:spPr bwMode="auto">
          <a:xfrm>
            <a:off x="6300788" y="5516563"/>
            <a:ext cx="2592387" cy="304800"/>
          </a:xfrm>
          <a:prstGeom prst="rect">
            <a:avLst/>
          </a:prstGeom>
          <a:noFill/>
          <a:ln w="9525">
            <a:noFill/>
            <a:miter lim="800000"/>
            <a:headEnd/>
            <a:tailEnd/>
          </a:ln>
          <a:effectLst>
            <a:outerShdw dist="28398" dir="1593903" algn="ctr" rotWithShape="0">
              <a:schemeClr val="tx1"/>
            </a:outerShdw>
          </a:effectLst>
        </p:spPr>
        <p:txBody>
          <a:bodyPr>
            <a:spAutoFit/>
          </a:bodyPr>
          <a:lstStyle/>
          <a:p>
            <a:pPr algn="r">
              <a:spcBef>
                <a:spcPct val="50000"/>
              </a:spcBef>
              <a:defRPr/>
            </a:pPr>
            <a:r>
              <a:rPr lang="ru-RU" sz="1400" b="1" dirty="0">
                <a:solidFill>
                  <a:schemeClr val="bg1"/>
                </a:solidFill>
                <a:latin typeface="Bookman Old Style" pitchFamily="18" charset="0"/>
              </a:rPr>
              <a:t>Корпус</a:t>
            </a:r>
          </a:p>
        </p:txBody>
      </p:sp>
      <p:sp>
        <p:nvSpPr>
          <p:cNvPr id="29" name="Rectangle 41"/>
          <p:cNvSpPr>
            <a:spLocks noChangeArrowheads="1"/>
          </p:cNvSpPr>
          <p:nvPr/>
        </p:nvSpPr>
        <p:spPr bwMode="auto">
          <a:xfrm>
            <a:off x="4500563" y="2571750"/>
            <a:ext cx="214312" cy="3429000"/>
          </a:xfrm>
          <a:prstGeom prst="rect">
            <a:avLst/>
          </a:prstGeom>
          <a:gradFill rotWithShape="1">
            <a:gsLst>
              <a:gs pos="0">
                <a:srgbClr val="663012"/>
              </a:gs>
              <a:gs pos="14999">
                <a:srgbClr val="A65528"/>
              </a:gs>
              <a:gs pos="35001">
                <a:srgbClr val="D49E6C"/>
              </a:gs>
              <a:gs pos="50000">
                <a:srgbClr val="D6B19C"/>
              </a:gs>
              <a:gs pos="64999">
                <a:srgbClr val="D49E6C"/>
              </a:gs>
              <a:gs pos="85001">
                <a:srgbClr val="A65528"/>
              </a:gs>
              <a:gs pos="100000">
                <a:srgbClr val="663012"/>
              </a:gs>
            </a:gsLst>
            <a:lin ang="0" scaled="1"/>
          </a:gradFill>
          <a:ln w="9525">
            <a:solidFill>
              <a:schemeClr val="tx1"/>
            </a:solidFill>
            <a:miter lim="800000"/>
            <a:headEnd/>
            <a:tailEnd/>
          </a:ln>
        </p:spPr>
        <p:txBody>
          <a:bodyPr wrap="none" anchor="ctr"/>
          <a:lstStyle/>
          <a:p>
            <a:endParaRPr lang="ru-RU"/>
          </a:p>
        </p:txBody>
      </p:sp>
      <p:sp>
        <p:nvSpPr>
          <p:cNvPr id="23570" name="Прямоугольник 29"/>
          <p:cNvSpPr>
            <a:spLocks noChangeArrowheads="1"/>
          </p:cNvSpPr>
          <p:nvPr/>
        </p:nvSpPr>
        <p:spPr bwMode="auto">
          <a:xfrm>
            <a:off x="214282" y="285728"/>
            <a:ext cx="2928938" cy="6698517"/>
          </a:xfrm>
          <a:prstGeom prst="rect">
            <a:avLst/>
          </a:prstGeom>
          <a:noFill/>
          <a:ln w="9525">
            <a:noFill/>
            <a:miter lim="800000"/>
            <a:headEnd/>
            <a:tailEnd/>
          </a:ln>
        </p:spPr>
        <p:txBody>
          <a:bodyPr wrap="square">
            <a:spAutoFit/>
          </a:bodyPr>
          <a:lstStyle/>
          <a:p>
            <a:pPr algn="ctr"/>
            <a:r>
              <a:rPr lang="ru-RU" b="1" dirty="0">
                <a:solidFill>
                  <a:srgbClr val="FF0000"/>
                </a:solidFill>
              </a:rPr>
              <a:t>Принцип действия</a:t>
            </a:r>
          </a:p>
          <a:p>
            <a:pPr algn="ctr"/>
            <a:r>
              <a:rPr lang="ru-RU" sz="1800" b="1" dirty="0"/>
              <a:t>Рабочий газ закачан непосредственно а корпус огнетушителя. При срабатывании запорно-пускового устройства прокалывается  заглушка баллона с рабочим газом (углекислый газ, азот). Газ по трубке подвода поступает в нижнюю часть огнетушителя и создает избыточное давление. Порошок вытесняется по сифонной трубке в шланг к стволу. Нажимая на курок ствола, можно подавать порошок порциями. Порошок, попадая на горящее вещество, изолирует его от кислорода воздуха </a:t>
            </a:r>
          </a:p>
        </p:txBody>
      </p:sp>
      <p:sp>
        <p:nvSpPr>
          <p:cNvPr id="31" name="AutoShape 26"/>
          <p:cNvSpPr>
            <a:spLocks noChangeArrowheads="1"/>
          </p:cNvSpPr>
          <p:nvPr/>
        </p:nvSpPr>
        <p:spPr bwMode="auto">
          <a:xfrm rot="10800000" flipV="1">
            <a:off x="4786313" y="3714750"/>
            <a:ext cx="2416175" cy="357188"/>
          </a:xfrm>
          <a:prstGeom prst="notchedRightArrow">
            <a:avLst>
              <a:gd name="adj1" fmla="val 50000"/>
              <a:gd name="adj2" fmla="val 176977"/>
            </a:avLst>
          </a:prstGeom>
          <a:solidFill>
            <a:srgbClr val="FFFF00"/>
          </a:solidFill>
          <a:ln w="76200" cmpd="tri">
            <a:solidFill>
              <a:srgbClr val="FF0000"/>
            </a:solidFill>
            <a:miter lim="800000"/>
            <a:headEnd/>
            <a:tailEnd/>
          </a:ln>
          <a:effectLst>
            <a:outerShdw dist="35921" dir="2700000" algn="ctr" rotWithShape="0">
              <a:schemeClr val="tx1"/>
            </a:outerShdw>
          </a:effectLst>
        </p:spPr>
        <p:txBody>
          <a:bodyPr wrap="none" anchor="ctr"/>
          <a:lstStyle/>
          <a:p>
            <a:pPr>
              <a:defRPr/>
            </a:pPr>
            <a:endParaRPr lang="ru-RU"/>
          </a:p>
        </p:txBody>
      </p:sp>
      <p:sp>
        <p:nvSpPr>
          <p:cNvPr id="23572" name="Прямоугольник 34"/>
          <p:cNvSpPr>
            <a:spLocks noChangeArrowheads="1"/>
          </p:cNvSpPr>
          <p:nvPr/>
        </p:nvSpPr>
        <p:spPr bwMode="auto">
          <a:xfrm>
            <a:off x="5715000" y="3357563"/>
            <a:ext cx="2857500" cy="338137"/>
          </a:xfrm>
          <a:prstGeom prst="rect">
            <a:avLst/>
          </a:prstGeom>
          <a:noFill/>
          <a:ln w="9525">
            <a:noFill/>
            <a:miter lim="800000"/>
            <a:headEnd/>
            <a:tailEnd/>
          </a:ln>
        </p:spPr>
        <p:txBody>
          <a:bodyPr>
            <a:spAutoFit/>
          </a:bodyPr>
          <a:lstStyle/>
          <a:p>
            <a:r>
              <a:rPr lang="ru-RU" sz="1600"/>
              <a:t>Сифонная трубка </a:t>
            </a:r>
          </a:p>
        </p:txBody>
      </p:sp>
      <p:sp>
        <p:nvSpPr>
          <p:cNvPr id="36" name="Прямоугольник 35"/>
          <p:cNvSpPr/>
          <p:nvPr/>
        </p:nvSpPr>
        <p:spPr>
          <a:xfrm>
            <a:off x="0" y="0"/>
            <a:ext cx="9144000" cy="461665"/>
          </a:xfrm>
          <a:prstGeom prst="rect">
            <a:avLst/>
          </a:prstGeom>
        </p:spPr>
        <p:txBody>
          <a:bodyPr>
            <a:spAutoFit/>
          </a:bodyPr>
          <a:lstStyle/>
          <a:p>
            <a:pPr algn="ctr">
              <a:defRPr/>
            </a:pPr>
            <a:r>
              <a:rPr lang="ru-RU" b="1" i="1" kern="10" dirty="0">
                <a:ln w="19050">
                  <a:solidFill>
                    <a:schemeClr val="bg1"/>
                  </a:solidFill>
                  <a:round/>
                  <a:headEnd/>
                  <a:tailEnd/>
                </a:ln>
                <a:solidFill>
                  <a:srgbClr val="FF0000"/>
                </a:solidFill>
                <a:effectLst>
                  <a:outerShdw dist="35921" dir="2700000" algn="ctr" rotWithShape="0">
                    <a:schemeClr val="tx1"/>
                  </a:outerShdw>
                </a:effectLst>
                <a:latin typeface="Monotype Corsiva"/>
              </a:rPr>
              <a:t>СО  ВСТРОЕННЫМ  ГАЗОВЫМ  ИСТОЧНИКОМ  ДАВЛЕНИЯ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1+#ppt_w/2"/>
                                          </p:val>
                                        </p:tav>
                                        <p:tav tm="100000">
                                          <p:val>
                                            <p:strVal val="#ppt_x"/>
                                          </p:val>
                                        </p:tav>
                                      </p:tavLst>
                                    </p:anim>
                                    <p:anim calcmode="lin" valueType="num">
                                      <p:cBhvr additive="base">
                                        <p:cTn id="54" dur="500" fill="hold"/>
                                        <p:tgtEl>
                                          <p:spTgt spid="14"/>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1+#ppt_w/2"/>
                                          </p:val>
                                        </p:tav>
                                        <p:tav tm="100000">
                                          <p:val>
                                            <p:strVal val="#ppt_x"/>
                                          </p:val>
                                        </p:tav>
                                      </p:tavLst>
                                    </p:anim>
                                    <p:anim calcmode="lin" valueType="num">
                                      <p:cBhvr additive="base">
                                        <p:cTn id="58" dur="500" fill="hold"/>
                                        <p:tgtEl>
                                          <p:spTgt spid="15"/>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1+#ppt_w/2"/>
                                          </p:val>
                                        </p:tav>
                                        <p:tav tm="100000">
                                          <p:val>
                                            <p:strVal val="#ppt_x"/>
                                          </p:val>
                                        </p:tav>
                                      </p:tavLst>
                                    </p:anim>
                                    <p:anim calcmode="lin" valueType="num">
                                      <p:cBhvr additive="base">
                                        <p:cTn id="62" dur="500" fill="hold"/>
                                        <p:tgtEl>
                                          <p:spTgt spid="16"/>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1+#ppt_w/2"/>
                                          </p:val>
                                        </p:tav>
                                        <p:tav tm="100000">
                                          <p:val>
                                            <p:strVal val="#ppt_x"/>
                                          </p:val>
                                        </p:tav>
                                      </p:tavLst>
                                    </p:anim>
                                    <p:anim calcmode="lin" valueType="num">
                                      <p:cBhvr additive="base">
                                        <p:cTn id="66" dur="500" fill="hold"/>
                                        <p:tgtEl>
                                          <p:spTgt spid="20"/>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1+#ppt_w/2"/>
                                          </p:val>
                                        </p:tav>
                                        <p:tav tm="100000">
                                          <p:val>
                                            <p:strVal val="#ppt_x"/>
                                          </p:val>
                                        </p:tav>
                                      </p:tavLst>
                                    </p:anim>
                                    <p:anim calcmode="lin" valueType="num">
                                      <p:cBhvr additive="base">
                                        <p:cTn id="70" dur="500" fill="hold"/>
                                        <p:tgtEl>
                                          <p:spTgt spid="22"/>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1+#ppt_w/2"/>
                                          </p:val>
                                        </p:tav>
                                        <p:tav tm="100000">
                                          <p:val>
                                            <p:strVal val="#ppt_x"/>
                                          </p:val>
                                        </p:tav>
                                      </p:tavLst>
                                    </p:anim>
                                    <p:anim calcmode="lin" valueType="num">
                                      <p:cBhvr additive="base">
                                        <p:cTn id="7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p:cTn id="79" dur="500" fill="hold"/>
                                        <p:tgtEl>
                                          <p:spTgt spid="29"/>
                                        </p:tgtEl>
                                        <p:attrNameLst>
                                          <p:attrName>ppt_w</p:attrName>
                                        </p:attrNameLst>
                                      </p:cBhvr>
                                      <p:tavLst>
                                        <p:tav tm="0">
                                          <p:val>
                                            <p:fltVal val="0"/>
                                          </p:val>
                                        </p:tav>
                                        <p:tav tm="100000">
                                          <p:val>
                                            <p:strVal val="#ppt_w"/>
                                          </p:val>
                                        </p:tav>
                                      </p:tavLst>
                                    </p:anim>
                                    <p:anim calcmode="lin" valueType="num">
                                      <p:cBhvr>
                                        <p:cTn id="80" dur="500" fill="hold"/>
                                        <p:tgtEl>
                                          <p:spTgt spid="29"/>
                                        </p:tgtEl>
                                        <p:attrNameLst>
                                          <p:attrName>ppt_h</p:attrName>
                                        </p:attrNameLst>
                                      </p:cBhvr>
                                      <p:tavLst>
                                        <p:tav tm="0">
                                          <p:val>
                                            <p:fltVal val="0"/>
                                          </p:val>
                                        </p:tav>
                                        <p:tav tm="100000">
                                          <p:val>
                                            <p:strVal val="#ppt_h"/>
                                          </p:val>
                                        </p:tav>
                                      </p:tavLst>
                                    </p:anim>
                                    <p:animEffect transition="in" filter="fade">
                                      <p:cBhvr>
                                        <p:cTn id="81" dur="500"/>
                                        <p:tgtEl>
                                          <p:spTgt spid="29"/>
                                        </p:tgtEl>
                                      </p:cBhvr>
                                    </p:animEffect>
                                  </p:childTnLst>
                                </p:cTn>
                              </p:par>
                              <p:par>
                                <p:cTn id="82" presetID="2" presetClass="entr" presetSubtype="2" fill="hold" grpId="0" nodeType="withEffect">
                                  <p:stCondLst>
                                    <p:cond delay="0"/>
                                  </p:stCondLst>
                                  <p:childTnLst>
                                    <p:set>
                                      <p:cBhvr>
                                        <p:cTn id="83" dur="1" fill="hold">
                                          <p:stCondLst>
                                            <p:cond delay="0"/>
                                          </p:stCondLst>
                                        </p:cTn>
                                        <p:tgtEl>
                                          <p:spTgt spid="31"/>
                                        </p:tgtEl>
                                        <p:attrNameLst>
                                          <p:attrName>style.visibility</p:attrName>
                                        </p:attrNameLst>
                                      </p:cBhvr>
                                      <p:to>
                                        <p:strVal val="visible"/>
                                      </p:to>
                                    </p:set>
                                    <p:anim calcmode="lin" valueType="num">
                                      <p:cBhvr additive="base">
                                        <p:cTn id="84" dur="500" fill="hold"/>
                                        <p:tgtEl>
                                          <p:spTgt spid="31"/>
                                        </p:tgtEl>
                                        <p:attrNameLst>
                                          <p:attrName>ppt_x</p:attrName>
                                        </p:attrNameLst>
                                      </p:cBhvr>
                                      <p:tavLst>
                                        <p:tav tm="0">
                                          <p:val>
                                            <p:strVal val="1+#ppt_w/2"/>
                                          </p:val>
                                        </p:tav>
                                        <p:tav tm="100000">
                                          <p:val>
                                            <p:strVal val="#ppt_x"/>
                                          </p:val>
                                        </p:tav>
                                      </p:tavLst>
                                    </p:anim>
                                    <p:anim calcmode="lin" valueType="num">
                                      <p:cBhvr additive="base">
                                        <p:cTn id="85"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4" grpId="0" animBg="1"/>
      <p:bldP spid="15" grpId="0" animBg="1"/>
      <p:bldP spid="16" grpId="0" animBg="1"/>
      <p:bldP spid="20" grpId="0"/>
      <p:bldP spid="22" grpId="0"/>
      <p:bldP spid="26" grpId="0"/>
      <p:bldP spid="29" grpId="0" animBg="1"/>
      <p:bldP spid="3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Прямоугольник 1"/>
          <p:cNvSpPr>
            <a:spLocks noChangeArrowheads="1"/>
          </p:cNvSpPr>
          <p:nvPr/>
        </p:nvSpPr>
        <p:spPr bwMode="auto">
          <a:xfrm>
            <a:off x="428596" y="285727"/>
            <a:ext cx="8286808" cy="3785652"/>
          </a:xfrm>
          <a:prstGeom prst="rect">
            <a:avLst/>
          </a:prstGeom>
          <a:noFill/>
          <a:ln w="9525">
            <a:noFill/>
            <a:miter lim="800000"/>
            <a:headEnd/>
            <a:tailEnd/>
          </a:ln>
        </p:spPr>
        <p:txBody>
          <a:bodyPr wrap="square">
            <a:spAutoFit/>
          </a:bodyPr>
          <a:lstStyle/>
          <a:p>
            <a:pPr algn="ctr"/>
            <a:r>
              <a:rPr lang="ru-RU" b="1" dirty="0">
                <a:solidFill>
                  <a:srgbClr val="FF0000"/>
                </a:solidFill>
              </a:rPr>
              <a:t>Особенности применения порошковых огнетушителей</a:t>
            </a:r>
          </a:p>
          <a:p>
            <a:endParaRPr lang="ru-RU" sz="1800" b="1" dirty="0"/>
          </a:p>
          <a:p>
            <a:pPr>
              <a:buFont typeface="Arial" charset="0"/>
              <a:buChar char="•"/>
            </a:pPr>
            <a:r>
              <a:rPr lang="ru-RU" sz="1800" b="1" dirty="0" smtClean="0"/>
              <a:t>    </a:t>
            </a:r>
            <a:r>
              <a:rPr lang="ru-RU" sz="1800" b="1" dirty="0"/>
              <a:t>Необходимо знать возможности вашего огнетушителя — на каждом из них на этикетке указаны классы пожаротушения как то: «А В С E» или «В С E», также обязательно указан тип порошка, например «АВС» или «ВС». Ещё при покупке обязательно обратите на это внимание, потому что пытаться тушить дерево, ветошь, бумагу и пластик огнетушителем, у которого на этикетке символ «А» перечеркнут, а тип порошка указан как «ВСE» — бесполезно! Это приводит к повторному воспламенению уже потушенного горючего материала от остаточного тления или нагретых элементов строительных конструкций и оборудования. Именно добавки в порошок компонентов, поднимающих ранг огнетушителя до классов «А В С E» и предохраняют вас от повторного возгорания уже потушенного пламени</a:t>
            </a:r>
            <a:r>
              <a:rPr lang="ru-RU" sz="1800" b="1" dirty="0" smtClean="0"/>
              <a:t>; </a:t>
            </a:r>
            <a:endParaRPr lang="ru-RU"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 calcmode="lin" valueType="num">
                                      <p:cBhvr additive="base">
                                        <p:cTn id="7" dur="500" fill="hold"/>
                                        <p:tgtEl>
                                          <p:spTgt spid="266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26">
                                            <p:txEl>
                                              <p:pRg st="2" end="2"/>
                                            </p:txEl>
                                          </p:spTgt>
                                        </p:tgtEl>
                                        <p:attrNameLst>
                                          <p:attrName>style.visibility</p:attrName>
                                        </p:attrNameLst>
                                      </p:cBhvr>
                                      <p:to>
                                        <p:strVal val="visible"/>
                                      </p:to>
                                    </p:set>
                                    <p:anim calcmode="lin" valueType="num">
                                      <p:cBhvr additive="base">
                                        <p:cTn id="13" dur="500" fill="hold"/>
                                        <p:tgtEl>
                                          <p:spTgt spid="2662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Прямоугольник 1"/>
          <p:cNvSpPr>
            <a:spLocks noChangeArrowheads="1"/>
          </p:cNvSpPr>
          <p:nvPr/>
        </p:nvSpPr>
        <p:spPr bwMode="auto">
          <a:xfrm>
            <a:off x="571472" y="357166"/>
            <a:ext cx="8072494" cy="5632311"/>
          </a:xfrm>
          <a:prstGeom prst="rect">
            <a:avLst/>
          </a:prstGeom>
          <a:noFill/>
          <a:ln w="9525">
            <a:noFill/>
            <a:miter lim="800000"/>
            <a:headEnd/>
            <a:tailEnd/>
          </a:ln>
        </p:spPr>
        <p:txBody>
          <a:bodyPr wrap="square">
            <a:spAutoFit/>
          </a:bodyPr>
          <a:lstStyle/>
          <a:p>
            <a:r>
              <a:rPr lang="ru-RU" sz="1800" b="1" dirty="0" smtClean="0">
                <a:solidFill>
                  <a:srgbClr val="FF0000"/>
                </a:solidFill>
                <a:effectLst>
                  <a:outerShdw blurRad="38100" dist="38100" dir="2700000" algn="tl">
                    <a:srgbClr val="000000">
                      <a:alpha val="43137"/>
                    </a:srgbClr>
                  </a:outerShdw>
                </a:effectLst>
              </a:rPr>
              <a:t>Первичные </a:t>
            </a:r>
            <a:r>
              <a:rPr lang="ru-RU" sz="1800" b="1" dirty="0">
                <a:solidFill>
                  <a:srgbClr val="FF0000"/>
                </a:solidFill>
                <a:effectLst>
                  <a:outerShdw blurRad="38100" dist="38100" dir="2700000" algn="tl">
                    <a:srgbClr val="000000">
                      <a:alpha val="43137"/>
                    </a:srgbClr>
                  </a:outerShdw>
                </a:effectLst>
              </a:rPr>
              <a:t>средства пожаротушения </a:t>
            </a:r>
            <a:r>
              <a:rPr lang="ru-RU" sz="1800" b="1" dirty="0">
                <a:effectLst>
                  <a:outerShdw blurRad="38100" dist="38100" dir="2700000" algn="tl">
                    <a:srgbClr val="000000">
                      <a:alpha val="43137"/>
                    </a:srgbClr>
                  </a:outerShdw>
                </a:effectLst>
              </a:rPr>
              <a:t>- это устройства, инструменты и материалы, </a:t>
            </a:r>
            <a:r>
              <a:rPr lang="ru-RU" sz="1800" b="1" dirty="0" smtClean="0">
                <a:effectLst>
                  <a:outerShdw blurRad="38100" dist="38100" dir="2700000" algn="tl">
                    <a:srgbClr val="000000">
                      <a:alpha val="43137"/>
                    </a:srgbClr>
                  </a:outerShdw>
                </a:effectLst>
              </a:rPr>
              <a:t>предназначенные </a:t>
            </a:r>
            <a:r>
              <a:rPr lang="ru-RU" sz="1800" b="1" dirty="0">
                <a:effectLst>
                  <a:outerShdw blurRad="38100" dist="38100" dir="2700000" algn="tl">
                    <a:srgbClr val="000000">
                      <a:alpha val="43137"/>
                    </a:srgbClr>
                  </a:outerShdw>
                </a:effectLst>
              </a:rPr>
              <a:t>для локализации и (или) ликвидации загорания на начальной стадии. </a:t>
            </a:r>
            <a:endParaRPr lang="ru-RU" sz="1800" b="1" dirty="0" smtClean="0">
              <a:effectLst>
                <a:outerShdw blurRad="38100" dist="38100" dir="2700000" algn="tl">
                  <a:srgbClr val="000000">
                    <a:alpha val="43137"/>
                  </a:srgbClr>
                </a:outerShdw>
              </a:effectLst>
            </a:endParaRPr>
          </a:p>
          <a:p>
            <a:endParaRPr lang="ru-RU" sz="1800" b="1" dirty="0">
              <a:effectLst>
                <a:outerShdw blurRad="38100" dist="38100" dir="2700000" algn="tl">
                  <a:srgbClr val="000000">
                    <a:alpha val="43137"/>
                  </a:srgbClr>
                </a:outerShdw>
              </a:effectLst>
            </a:endParaRPr>
          </a:p>
          <a:p>
            <a:r>
              <a:rPr lang="ru-RU" sz="1800" b="1" dirty="0">
                <a:solidFill>
                  <a:srgbClr val="FF0000"/>
                </a:solidFill>
                <a:effectLst>
                  <a:outerShdw blurRad="38100" dist="38100" dir="2700000" algn="tl">
                    <a:srgbClr val="000000">
                      <a:alpha val="43137"/>
                    </a:srgbClr>
                  </a:outerShdw>
                </a:effectLst>
              </a:rPr>
              <a:t>Классификация и область применения первичных средств пожаротушения</a:t>
            </a:r>
          </a:p>
          <a:p>
            <a:endParaRPr lang="ru-RU" sz="1800" b="1" dirty="0">
              <a:effectLst>
                <a:outerShdw blurRad="38100" dist="38100" dir="2700000" algn="tl">
                  <a:srgbClr val="000000">
                    <a:alpha val="43137"/>
                  </a:srgbClr>
                </a:outerShdw>
              </a:effectLst>
            </a:endParaRPr>
          </a:p>
          <a:p>
            <a:r>
              <a:rPr lang="ru-RU" sz="1800" b="1" dirty="0" smtClean="0">
                <a:effectLst>
                  <a:outerShdw blurRad="38100" dist="38100" dir="2700000" algn="tl">
                    <a:srgbClr val="000000">
                      <a:alpha val="43137"/>
                    </a:srgbClr>
                  </a:outerShdw>
                </a:effectLst>
              </a:rPr>
              <a:t>Первичные </a:t>
            </a:r>
            <a:r>
              <a:rPr lang="ru-RU" sz="1800" b="1" dirty="0">
                <a:effectLst>
                  <a:outerShdw blurRad="38100" dist="38100" dir="2700000" algn="tl">
                    <a:srgbClr val="000000">
                      <a:alpha val="43137"/>
                    </a:srgbClr>
                  </a:outerShdw>
                </a:effectLst>
              </a:rPr>
              <a:t>средства пожаротушения предназначены для использования работниками организаций, личным составом подразделений пожарной охраны и иными лицами в целях борьбы с пожарами и подразделяются на следующие типы</a:t>
            </a:r>
            <a:r>
              <a:rPr lang="ru-RU" sz="1800" b="1" dirty="0" smtClean="0">
                <a:effectLst>
                  <a:outerShdw blurRad="38100" dist="38100" dir="2700000" algn="tl">
                    <a:srgbClr val="000000">
                      <a:alpha val="43137"/>
                    </a:srgbClr>
                  </a:outerShdw>
                </a:effectLst>
              </a:rPr>
              <a:t>:</a:t>
            </a:r>
          </a:p>
          <a:p>
            <a:endParaRPr lang="ru-RU" sz="1800" b="1" dirty="0">
              <a:effectLst>
                <a:outerShdw blurRad="38100" dist="38100" dir="2700000" algn="tl">
                  <a:srgbClr val="000000">
                    <a:alpha val="43137"/>
                  </a:srgbClr>
                </a:outerShdw>
              </a:effectLst>
            </a:endParaRPr>
          </a:p>
          <a:p>
            <a:pPr marL="342900" indent="-342900">
              <a:buAutoNum type="arabicParenR"/>
            </a:pPr>
            <a:r>
              <a:rPr lang="ru-RU" sz="1800" b="1" dirty="0" smtClean="0">
                <a:effectLst>
                  <a:outerShdw blurRad="38100" dist="38100" dir="2700000" algn="tl">
                    <a:srgbClr val="000000">
                      <a:alpha val="43137"/>
                    </a:srgbClr>
                  </a:outerShdw>
                </a:effectLst>
              </a:rPr>
              <a:t>переносные </a:t>
            </a:r>
            <a:r>
              <a:rPr lang="ru-RU" sz="1800" b="1" dirty="0">
                <a:effectLst>
                  <a:outerShdw blurRad="38100" dist="38100" dir="2700000" algn="tl">
                    <a:srgbClr val="000000">
                      <a:alpha val="43137"/>
                    </a:srgbClr>
                  </a:outerShdw>
                </a:effectLst>
              </a:rPr>
              <a:t>и передвижные огнетушители</a:t>
            </a:r>
            <a:r>
              <a:rPr lang="ru-RU" sz="1800" b="1" dirty="0" smtClean="0">
                <a:effectLst>
                  <a:outerShdw blurRad="38100" dist="38100" dir="2700000" algn="tl">
                    <a:srgbClr val="000000">
                      <a:alpha val="43137"/>
                    </a:srgbClr>
                  </a:outerShdw>
                </a:effectLst>
              </a:rPr>
              <a:t>;</a:t>
            </a:r>
          </a:p>
          <a:p>
            <a:pPr marL="342900" indent="-342900">
              <a:buAutoNum type="arabicParenR"/>
            </a:pPr>
            <a:endParaRPr lang="ru-RU" sz="1800" b="1" dirty="0">
              <a:effectLst>
                <a:outerShdw blurRad="38100" dist="38100" dir="2700000" algn="tl">
                  <a:srgbClr val="000000">
                    <a:alpha val="43137"/>
                  </a:srgbClr>
                </a:outerShdw>
              </a:effectLst>
            </a:endParaRPr>
          </a:p>
          <a:p>
            <a:r>
              <a:rPr lang="ru-RU" sz="1800" b="1" dirty="0">
                <a:effectLst>
                  <a:outerShdw blurRad="38100" dist="38100" dir="2700000" algn="tl">
                    <a:srgbClr val="000000">
                      <a:alpha val="43137"/>
                    </a:srgbClr>
                  </a:outerShdw>
                </a:effectLst>
              </a:rPr>
              <a:t>2) в</a:t>
            </a:r>
            <a:r>
              <a:rPr lang="ru-RU" sz="1800" b="1" dirty="0" smtClean="0">
                <a:effectLst>
                  <a:outerShdw blurRad="38100" dist="38100" dir="2700000" algn="tl">
                    <a:srgbClr val="000000">
                      <a:alpha val="43137"/>
                    </a:srgbClr>
                  </a:outerShdw>
                </a:effectLst>
              </a:rPr>
              <a:t>нутренние пожарные </a:t>
            </a:r>
            <a:r>
              <a:rPr lang="ru-RU" sz="1800" b="1" dirty="0">
                <a:effectLst>
                  <a:outerShdw blurRad="38100" dist="38100" dir="2700000" algn="tl">
                    <a:srgbClr val="000000">
                      <a:alpha val="43137"/>
                    </a:srgbClr>
                  </a:outerShdw>
                </a:effectLst>
              </a:rPr>
              <a:t>краны и средства обеспечения их использования</a:t>
            </a:r>
            <a:r>
              <a:rPr lang="ru-RU" sz="1800" b="1" dirty="0" smtClean="0">
                <a:effectLst>
                  <a:outerShdw blurRad="38100" dist="38100" dir="2700000" algn="tl">
                    <a:srgbClr val="000000">
                      <a:alpha val="43137"/>
                    </a:srgbClr>
                  </a:outerShdw>
                </a:effectLst>
              </a:rPr>
              <a:t>;</a:t>
            </a:r>
          </a:p>
          <a:p>
            <a:endParaRPr lang="ru-RU" sz="1800" b="1" dirty="0">
              <a:effectLst>
                <a:outerShdw blurRad="38100" dist="38100" dir="2700000" algn="tl">
                  <a:srgbClr val="000000">
                    <a:alpha val="43137"/>
                  </a:srgbClr>
                </a:outerShdw>
              </a:effectLst>
            </a:endParaRPr>
          </a:p>
          <a:p>
            <a:r>
              <a:rPr lang="ru-RU" sz="1800" b="1" dirty="0">
                <a:effectLst>
                  <a:outerShdw blurRad="38100" dist="38100" dir="2700000" algn="tl">
                    <a:srgbClr val="000000">
                      <a:alpha val="43137"/>
                    </a:srgbClr>
                  </a:outerShdw>
                </a:effectLst>
              </a:rPr>
              <a:t>3) пожарный </a:t>
            </a:r>
            <a:r>
              <a:rPr lang="ru-RU" sz="1800" b="1" dirty="0" smtClean="0">
                <a:effectLst>
                  <a:outerShdw blurRad="38100" dist="38100" dir="2700000" algn="tl">
                    <a:srgbClr val="000000">
                      <a:alpha val="43137"/>
                    </a:srgbClr>
                  </a:outerShdw>
                </a:effectLst>
              </a:rPr>
              <a:t>инвентарь (бочки для воды, ведра пожарные, ткань асбестовая, ящики с песком, пожарные щиты и стенды)</a:t>
            </a:r>
            <a:r>
              <a:rPr lang="ru-RU" sz="1800" b="1" dirty="0">
                <a:effectLst>
                  <a:outerShdw blurRad="38100" dist="38100" dir="2700000" algn="tl">
                    <a:srgbClr val="000000">
                      <a:alpha val="43137"/>
                    </a:srgbClr>
                  </a:outerShdw>
                </a:effectLst>
              </a:rPr>
              <a:t> </a:t>
            </a:r>
            <a:r>
              <a:rPr lang="ru-RU" sz="1800" b="1" dirty="0" smtClean="0">
                <a:effectLst>
                  <a:outerShdw blurRad="38100" dist="38100" dir="2700000" algn="tl">
                    <a:srgbClr val="000000">
                      <a:alpha val="43137"/>
                    </a:srgbClr>
                  </a:outerShdw>
                </a:effectLst>
              </a:rPr>
              <a:t>и пожарный инструмент (багры, ломы, топоры, ножницы для резки решеток и др</a:t>
            </a:r>
            <a:r>
              <a:rPr lang="ru-RU" sz="1800" b="1" dirty="0" smtClean="0">
                <a:effectLst>
                  <a:outerShdw blurRad="38100" dist="38100" dir="2700000" algn="tl">
                    <a:srgbClr val="000000">
                      <a:alpha val="43137"/>
                    </a:srgbClr>
                  </a:outerShdw>
                </a:effectLst>
              </a:rPr>
              <a:t>.).</a:t>
            </a:r>
          </a:p>
          <a:p>
            <a:endParaRPr lang="ru-RU" sz="1800" b="1" dirty="0">
              <a:effectLst>
                <a:outerShdw blurRad="38100" dist="38100" dir="2700000" algn="tl">
                  <a:srgbClr val="000000">
                    <a:alpha val="43137"/>
                  </a:srgbClr>
                </a:outerShdw>
              </a:effectLst>
            </a:endParaRPr>
          </a:p>
          <a:p>
            <a:r>
              <a:rPr lang="ru-RU" sz="1800" b="1" dirty="0">
                <a:effectLst>
                  <a:outerShdw blurRad="38100" dist="38100" dir="2700000" algn="tl">
                    <a:srgbClr val="000000">
                      <a:alpha val="43137"/>
                    </a:srgbClr>
                  </a:outerShdw>
                </a:effectLst>
              </a:rPr>
              <a:t>4) покрывала для изоляции очага возгорания</a:t>
            </a:r>
            <a:r>
              <a:rPr lang="ru-RU" sz="1800" b="1" dirty="0" smtClean="0">
                <a:effectLst>
                  <a:outerShdw blurRad="38100" dist="38100" dir="2700000" algn="tl">
                    <a:srgbClr val="000000">
                      <a:alpha val="43137"/>
                    </a:srgbClr>
                  </a:outerShdw>
                </a:effectLst>
              </a:rPr>
              <a:t>.</a:t>
            </a:r>
            <a:endParaRPr lang="ru-RU" sz="1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 calcmode="lin" valueType="num">
                                      <p:cBhvr additive="base">
                                        <p:cTn id="7" dur="500" fill="hold"/>
                                        <p:tgtEl>
                                          <p:spTgt spid="112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6">
                                            <p:txEl>
                                              <p:pRg st="2" end="2"/>
                                            </p:txEl>
                                          </p:spTgt>
                                        </p:tgtEl>
                                        <p:attrNameLst>
                                          <p:attrName>style.visibility</p:attrName>
                                        </p:attrNameLst>
                                      </p:cBhvr>
                                      <p:to>
                                        <p:strVal val="visible"/>
                                      </p:to>
                                    </p:set>
                                    <p:anim calcmode="lin" valueType="num">
                                      <p:cBhvr additive="base">
                                        <p:cTn id="13" dur="500" fill="hold"/>
                                        <p:tgtEl>
                                          <p:spTgt spid="1126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6">
                                            <p:txEl>
                                              <p:pRg st="4" end="4"/>
                                            </p:txEl>
                                          </p:spTgt>
                                        </p:tgtEl>
                                        <p:attrNameLst>
                                          <p:attrName>style.visibility</p:attrName>
                                        </p:attrNameLst>
                                      </p:cBhvr>
                                      <p:to>
                                        <p:strVal val="visible"/>
                                      </p:to>
                                    </p:set>
                                    <p:anim calcmode="lin" valueType="num">
                                      <p:cBhvr additive="base">
                                        <p:cTn id="19" dur="500" fill="hold"/>
                                        <p:tgtEl>
                                          <p:spTgt spid="1126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266">
                                            <p:txEl>
                                              <p:pRg st="6" end="6"/>
                                            </p:txEl>
                                          </p:spTgt>
                                        </p:tgtEl>
                                        <p:attrNameLst>
                                          <p:attrName>style.visibility</p:attrName>
                                        </p:attrNameLst>
                                      </p:cBhvr>
                                      <p:to>
                                        <p:strVal val="visible"/>
                                      </p:to>
                                    </p:set>
                                    <p:anim calcmode="lin" valueType="num">
                                      <p:cBhvr additive="base">
                                        <p:cTn id="25" dur="500" fill="hold"/>
                                        <p:tgtEl>
                                          <p:spTgt spid="1126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266">
                                            <p:txEl>
                                              <p:pRg st="8" end="8"/>
                                            </p:txEl>
                                          </p:spTgt>
                                        </p:tgtEl>
                                        <p:attrNameLst>
                                          <p:attrName>style.visibility</p:attrName>
                                        </p:attrNameLst>
                                      </p:cBhvr>
                                      <p:to>
                                        <p:strVal val="visible"/>
                                      </p:to>
                                    </p:set>
                                    <p:anim calcmode="lin" valueType="num">
                                      <p:cBhvr additive="base">
                                        <p:cTn id="31" dur="500" fill="hold"/>
                                        <p:tgtEl>
                                          <p:spTgt spid="11266">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266">
                                            <p:txEl>
                                              <p:pRg st="10" end="10"/>
                                            </p:txEl>
                                          </p:spTgt>
                                        </p:tgtEl>
                                        <p:attrNameLst>
                                          <p:attrName>style.visibility</p:attrName>
                                        </p:attrNameLst>
                                      </p:cBhvr>
                                      <p:to>
                                        <p:strVal val="visible"/>
                                      </p:to>
                                    </p:set>
                                    <p:anim calcmode="lin" valueType="num">
                                      <p:cBhvr additive="base">
                                        <p:cTn id="37" dur="500" fill="hold"/>
                                        <p:tgtEl>
                                          <p:spTgt spid="11266">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266">
                                            <p:txEl>
                                              <p:pRg st="12" end="12"/>
                                            </p:txEl>
                                          </p:spTgt>
                                        </p:tgtEl>
                                        <p:attrNameLst>
                                          <p:attrName>style.visibility</p:attrName>
                                        </p:attrNameLst>
                                      </p:cBhvr>
                                      <p:to>
                                        <p:strVal val="visible"/>
                                      </p:to>
                                    </p:set>
                                    <p:anim calcmode="lin" valueType="num">
                                      <p:cBhvr additive="base">
                                        <p:cTn id="43" dur="500" fill="hold"/>
                                        <p:tgtEl>
                                          <p:spTgt spid="11266">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26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Прямоугольник 1"/>
          <p:cNvSpPr>
            <a:spLocks noChangeArrowheads="1"/>
          </p:cNvSpPr>
          <p:nvPr/>
        </p:nvSpPr>
        <p:spPr bwMode="auto">
          <a:xfrm>
            <a:off x="285720" y="214289"/>
            <a:ext cx="8429684" cy="4862870"/>
          </a:xfrm>
          <a:prstGeom prst="rect">
            <a:avLst/>
          </a:prstGeom>
          <a:noFill/>
          <a:ln w="9525">
            <a:noFill/>
            <a:miter lim="800000"/>
            <a:headEnd/>
            <a:tailEnd/>
          </a:ln>
        </p:spPr>
        <p:txBody>
          <a:bodyPr wrap="square">
            <a:spAutoFit/>
          </a:bodyPr>
          <a:lstStyle/>
          <a:p>
            <a:pPr algn="ctr"/>
            <a:r>
              <a:rPr lang="ru-RU" b="1" dirty="0"/>
              <a:t>Особенности применения порошковых огнетушителей</a:t>
            </a:r>
          </a:p>
          <a:p>
            <a:endParaRPr lang="ru-RU" sz="1600" dirty="0"/>
          </a:p>
          <a:p>
            <a:endParaRPr lang="ru-RU" sz="1800" dirty="0"/>
          </a:p>
          <a:p>
            <a:pPr>
              <a:buFont typeface="Arial" charset="0"/>
              <a:buChar char="•"/>
            </a:pPr>
            <a:r>
              <a:rPr lang="ru-RU" sz="1800" dirty="0"/>
              <a:t> </a:t>
            </a:r>
            <a:r>
              <a:rPr lang="ru-RU" sz="1800" dirty="0" smtClean="0"/>
              <a:t>   Значительное </a:t>
            </a:r>
            <a:r>
              <a:rPr lang="ru-RU" sz="1800" dirty="0"/>
              <a:t>загрязнение порошком защищаемого объекта не позволяет использовать порошковые огнетушители для защиты вычислительных залов, электронного оборудования, электрического оборудования с вращающимися элементами, музейных экспонатов и т. п.</a:t>
            </a:r>
          </a:p>
          <a:p>
            <a:pPr>
              <a:buFont typeface="Arial" charset="0"/>
              <a:buChar char="•"/>
            </a:pPr>
            <a:r>
              <a:rPr lang="ru-RU" sz="1800" dirty="0"/>
              <a:t> </a:t>
            </a:r>
            <a:r>
              <a:rPr lang="ru-RU" sz="1800" dirty="0" smtClean="0"/>
              <a:t>   В </a:t>
            </a:r>
            <a:r>
              <a:rPr lang="ru-RU" sz="1800" dirty="0"/>
              <a:t>результате образования порошкового облака при тушении образуется высокая запыленность и резко снижается видимость (особенно в помещениях небольшого размера), а также у некоторых людей может проявляться аллергическая реакция (особенно сильная при вдыхании)на компоненты порошка.</a:t>
            </a:r>
          </a:p>
          <a:p>
            <a:pPr>
              <a:buFont typeface="Arial" charset="0"/>
              <a:buChar char="•"/>
            </a:pPr>
            <a:r>
              <a:rPr lang="ru-RU" sz="1800" dirty="0"/>
              <a:t> </a:t>
            </a:r>
            <a:r>
              <a:rPr lang="ru-RU" sz="1800" dirty="0" smtClean="0"/>
              <a:t>   Обладая </a:t>
            </a:r>
            <a:r>
              <a:rPr lang="ru-RU" sz="1800" dirty="0"/>
              <a:t>высокой дисперсностью, огнетушащие порошки при хранении проявляют склонность к </a:t>
            </a:r>
            <a:r>
              <a:rPr lang="ru-RU" sz="1800" dirty="0" err="1"/>
              <a:t>комкованию</a:t>
            </a:r>
            <a:r>
              <a:rPr lang="ru-RU" sz="1800" dirty="0"/>
              <a:t> и слеживанию, что может привести к потере огнетушащей способности. Поэтому при использовании порошков в огнетушителях необходимо строго соблюдать рекомендованный режим хранения, а также помнить о сроках проверки рабочего давления и сроке перезарядки.</a:t>
            </a:r>
          </a:p>
          <a:p>
            <a:endParaRPr lang="ru-RU"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 calcmode="lin" valueType="num">
                                      <p:cBhvr additive="base">
                                        <p:cTn id="7" dur="500" fill="hold"/>
                                        <p:tgtEl>
                                          <p:spTgt spid="266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26">
                                            <p:txEl>
                                              <p:pRg st="3" end="3"/>
                                            </p:txEl>
                                          </p:spTgt>
                                        </p:tgtEl>
                                        <p:attrNameLst>
                                          <p:attrName>style.visibility</p:attrName>
                                        </p:attrNameLst>
                                      </p:cBhvr>
                                      <p:to>
                                        <p:strVal val="visible"/>
                                      </p:to>
                                    </p:set>
                                    <p:anim calcmode="lin" valueType="num">
                                      <p:cBhvr additive="base">
                                        <p:cTn id="13" dur="500" fill="hold"/>
                                        <p:tgtEl>
                                          <p:spTgt spid="2662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626">
                                            <p:txEl>
                                              <p:pRg st="4" end="4"/>
                                            </p:txEl>
                                          </p:spTgt>
                                        </p:tgtEl>
                                        <p:attrNameLst>
                                          <p:attrName>style.visibility</p:attrName>
                                        </p:attrNameLst>
                                      </p:cBhvr>
                                      <p:to>
                                        <p:strVal val="visible"/>
                                      </p:to>
                                    </p:set>
                                    <p:anim calcmode="lin" valueType="num">
                                      <p:cBhvr additive="base">
                                        <p:cTn id="19" dur="500" fill="hold"/>
                                        <p:tgtEl>
                                          <p:spTgt spid="2662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626">
                                            <p:txEl>
                                              <p:pRg st="5" end="5"/>
                                            </p:txEl>
                                          </p:spTgt>
                                        </p:tgtEl>
                                        <p:attrNameLst>
                                          <p:attrName>style.visibility</p:attrName>
                                        </p:attrNameLst>
                                      </p:cBhvr>
                                      <p:to>
                                        <p:strVal val="visible"/>
                                      </p:to>
                                    </p:set>
                                    <p:anim calcmode="lin" valueType="num">
                                      <p:cBhvr additive="base">
                                        <p:cTn id="25" dur="500" fill="hold"/>
                                        <p:tgtEl>
                                          <p:spTgt spid="2662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4-4 Приведение в действие (пенные)"/>
          <p:cNvPicPr>
            <a:picLocks noChangeAspect="1" noChangeArrowheads="1"/>
          </p:cNvPicPr>
          <p:nvPr/>
        </p:nvPicPr>
        <p:blipFill>
          <a:blip r:embed="rId2" cstate="print"/>
          <a:srcRect/>
          <a:stretch>
            <a:fillRect/>
          </a:stretch>
        </p:blipFill>
        <p:spPr bwMode="auto">
          <a:xfrm rot="5400000">
            <a:off x="1590848" y="-1090837"/>
            <a:ext cx="5890866" cy="8501122"/>
          </a:xfrm>
          <a:prstGeom prst="rect">
            <a:avLst/>
          </a:prstGeom>
          <a:noFill/>
          <a:ln w="9525">
            <a:noFill/>
            <a:miter lim="800000"/>
            <a:headEnd/>
            <a:tailEnd/>
          </a:ln>
          <a:scene3d>
            <a:camera prst="orthographicFront">
              <a:rot lat="0" lon="0" rev="0"/>
            </a:camera>
            <a:lightRig rig="threePt" dir="t"/>
          </a:scene3d>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4-3 Пенные, типы"/>
          <p:cNvPicPr>
            <a:picLocks noChangeAspect="1" noChangeArrowheads="1"/>
          </p:cNvPicPr>
          <p:nvPr/>
        </p:nvPicPr>
        <p:blipFill>
          <a:blip r:embed="rId2" cstate="print"/>
          <a:srcRect/>
          <a:stretch>
            <a:fillRect/>
          </a:stretch>
        </p:blipFill>
        <p:spPr bwMode="auto">
          <a:xfrm>
            <a:off x="0" y="-142875"/>
            <a:ext cx="9144000" cy="700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4-5 Порошковые, типы"/>
          <p:cNvPicPr>
            <a:picLocks noChangeAspect="1" noChangeArrowheads="1"/>
          </p:cNvPicPr>
          <p:nvPr/>
        </p:nvPicPr>
        <p:blipFill>
          <a:blip r:embed="rId2" cstate="print"/>
          <a:srcRect/>
          <a:stretch>
            <a:fillRect/>
          </a:stretch>
        </p:blipFill>
        <p:spPr bwMode="auto">
          <a:xfrm>
            <a:off x="0" y="0"/>
            <a:ext cx="9194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4-6 Приведение в действие (порошк)"/>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4-9 Правила работы с огнетуш 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4-11 Пожарный щит"/>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4-12 Пожарный кран"/>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4-1 Углекислотные, типы"/>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
          <p:cNvSpPr>
            <a:spLocks noChangeArrowheads="1"/>
          </p:cNvSpPr>
          <p:nvPr/>
        </p:nvSpPr>
        <p:spPr bwMode="auto">
          <a:xfrm>
            <a:off x="0" y="411163"/>
            <a:ext cx="9144000" cy="9572625"/>
          </a:xfrm>
          <a:prstGeom prst="rect">
            <a:avLst/>
          </a:prstGeom>
          <a:noFill/>
          <a:ln w="9525">
            <a:noFill/>
            <a:miter lim="800000"/>
            <a:headEnd/>
            <a:tailEnd/>
          </a:ln>
        </p:spPr>
        <p:txBody>
          <a:bodyPr anchor="ctr">
            <a:spAutoFit/>
          </a:bodyPr>
          <a:lstStyle/>
          <a:p>
            <a:pPr algn="ctr" eaLnBrk="0" hangingPunct="0"/>
            <a:endParaRPr lang="en-US" sz="1400" b="1">
              <a:cs typeface="Times New Roman" pitchFamily="18" charset="0"/>
            </a:endParaRPr>
          </a:p>
          <a:p>
            <a:pPr eaLnBrk="0" hangingPunct="0"/>
            <a:endParaRPr lang="en-US" sz="1400" b="1">
              <a:cs typeface="Times New Roman" pitchFamily="18" charset="0"/>
            </a:endParaRPr>
          </a:p>
          <a:p>
            <a:pPr eaLnBrk="0" hangingPunct="0"/>
            <a:endParaRPr lang="en-US" sz="1400" b="1">
              <a:cs typeface="Times New Roman" pitchFamily="18" charset="0"/>
            </a:endParaRPr>
          </a:p>
          <a:p>
            <a:pPr eaLnBrk="0" hangingPunct="0"/>
            <a:endParaRPr lang="en-US" sz="1400" b="1">
              <a:cs typeface="Times New Roman" pitchFamily="18" charset="0"/>
            </a:endParaRPr>
          </a:p>
          <a:p>
            <a:pPr eaLnBrk="0" hangingPunct="0"/>
            <a:endParaRPr lang="en-US" sz="1400" b="1">
              <a:cs typeface="Times New Roman" pitchFamily="18" charset="0"/>
            </a:endParaRPr>
          </a:p>
          <a:p>
            <a:pPr eaLnBrk="0" hangingPunct="0"/>
            <a:endParaRPr lang="en-US" sz="1400" b="1">
              <a:cs typeface="Times New Roman" pitchFamily="18" charset="0"/>
            </a:endParaRPr>
          </a:p>
          <a:p>
            <a:pPr eaLnBrk="0" hangingPunct="0"/>
            <a:endParaRPr lang="en-US" sz="1400" b="1">
              <a:cs typeface="Times New Roman" pitchFamily="18" charset="0"/>
            </a:endParaRPr>
          </a:p>
          <a:p>
            <a:pPr eaLnBrk="0" hangingPunct="0"/>
            <a:endParaRPr lang="en-US" sz="1400" b="1">
              <a:cs typeface="Times New Roman" pitchFamily="18" charset="0"/>
            </a:endParaRPr>
          </a:p>
          <a:p>
            <a:pPr eaLnBrk="0" hangingPunct="0"/>
            <a:endParaRPr lang="en-US" sz="1400" b="1">
              <a:cs typeface="Times New Roman" pitchFamily="18" charset="0"/>
            </a:endParaRPr>
          </a:p>
          <a:p>
            <a:pPr eaLnBrk="0" hangingPunct="0"/>
            <a:endParaRPr lang="en-US" sz="1400" b="1">
              <a:cs typeface="Times New Roman" pitchFamily="18" charset="0"/>
            </a:endParaRPr>
          </a:p>
          <a:p>
            <a:pPr eaLnBrk="0" hangingPunct="0"/>
            <a:endParaRPr lang="en-US" sz="1400" b="1">
              <a:cs typeface="Times New Roman" pitchFamily="18" charset="0"/>
            </a:endParaRPr>
          </a:p>
          <a:p>
            <a:pPr eaLnBrk="0" hangingPunct="0"/>
            <a:endParaRPr lang="en-US" sz="1400" b="1">
              <a:cs typeface="Times New Roman" pitchFamily="18" charset="0"/>
            </a:endParaRPr>
          </a:p>
          <a:p>
            <a:pPr eaLnBrk="0" hangingPunct="0"/>
            <a:endParaRPr lang="en-US" sz="1400" b="1">
              <a:cs typeface="Times New Roman" pitchFamily="18" charset="0"/>
            </a:endParaRPr>
          </a:p>
          <a:p>
            <a:pPr eaLnBrk="0" hangingPunct="0"/>
            <a:endParaRPr lang="en-US" sz="1400" b="1">
              <a:cs typeface="Times New Roman" pitchFamily="18" charset="0"/>
            </a:endParaRPr>
          </a:p>
          <a:p>
            <a:pPr eaLnBrk="0" hangingPunct="0"/>
            <a:endParaRPr lang="en-US" sz="1400" b="1">
              <a:cs typeface="Times New Roman" pitchFamily="18" charset="0"/>
            </a:endParaRPr>
          </a:p>
          <a:p>
            <a:pPr eaLnBrk="0" hangingPunct="0"/>
            <a:endParaRPr lang="en-US" sz="1400" b="1">
              <a:cs typeface="Times New Roman" pitchFamily="18" charset="0"/>
            </a:endParaRPr>
          </a:p>
          <a:p>
            <a:pPr eaLnBrk="0" hangingPunct="0"/>
            <a:endParaRPr lang="en-US" sz="1400" b="1">
              <a:cs typeface="Times New Roman" pitchFamily="18" charset="0"/>
            </a:endParaRPr>
          </a:p>
          <a:p>
            <a:pPr eaLnBrk="0" hangingPunct="0"/>
            <a:endParaRPr lang="en-US" sz="1400" b="1">
              <a:cs typeface="Times New Roman" pitchFamily="18" charset="0"/>
            </a:endParaRPr>
          </a:p>
          <a:p>
            <a:pPr eaLnBrk="0" hangingPunct="0"/>
            <a:endParaRPr lang="en-US" sz="1400" b="1">
              <a:cs typeface="Times New Roman" pitchFamily="18" charset="0"/>
            </a:endParaRPr>
          </a:p>
          <a:p>
            <a:pPr eaLnBrk="0" hangingPunct="0"/>
            <a:endParaRPr lang="en-US" sz="1400" b="1">
              <a:cs typeface="Times New Roman" pitchFamily="18" charset="0"/>
            </a:endParaRPr>
          </a:p>
          <a:p>
            <a:pPr eaLnBrk="0" hangingPunct="0"/>
            <a:endParaRPr lang="en-US" sz="1400" b="1">
              <a:cs typeface="Times New Roman" pitchFamily="18" charset="0"/>
            </a:endParaRPr>
          </a:p>
          <a:p>
            <a:pPr eaLnBrk="0" hangingPunct="0"/>
            <a:endParaRPr lang="en-US" sz="1400" b="1">
              <a:cs typeface="Times New Roman" pitchFamily="18" charset="0"/>
            </a:endParaRPr>
          </a:p>
          <a:p>
            <a:pPr eaLnBrk="0" hangingPunct="0"/>
            <a:endParaRPr lang="en-US" sz="1400" b="1">
              <a:cs typeface="Times New Roman" pitchFamily="18" charset="0"/>
            </a:endParaRPr>
          </a:p>
          <a:p>
            <a:pPr eaLnBrk="0" hangingPunct="0"/>
            <a:endParaRPr lang="en-US" sz="1400" b="1">
              <a:cs typeface="Times New Roman" pitchFamily="18" charset="0"/>
            </a:endParaRPr>
          </a:p>
          <a:p>
            <a:pPr eaLnBrk="0" hangingPunct="0"/>
            <a:endParaRPr lang="en-US" sz="1400" b="1">
              <a:cs typeface="Times New Roman" pitchFamily="18" charset="0"/>
            </a:endParaRPr>
          </a:p>
          <a:p>
            <a:pPr eaLnBrk="0" hangingPunct="0"/>
            <a:endParaRPr lang="en-US" sz="1400" b="1">
              <a:cs typeface="Times New Roman" pitchFamily="18" charset="0"/>
            </a:endParaRPr>
          </a:p>
          <a:p>
            <a:pPr eaLnBrk="0" hangingPunct="0"/>
            <a:endParaRPr lang="en-US" sz="1400" b="1">
              <a:cs typeface="Times New Roman" pitchFamily="18" charset="0"/>
            </a:endParaRPr>
          </a:p>
          <a:p>
            <a:pPr eaLnBrk="0" hangingPunct="0"/>
            <a:endParaRPr lang="en-US" sz="1400" b="1">
              <a:cs typeface="Times New Roman" pitchFamily="18" charset="0"/>
            </a:endParaRPr>
          </a:p>
          <a:p>
            <a:pPr eaLnBrk="0" hangingPunct="0"/>
            <a:endParaRPr lang="en-US" sz="1400" b="1">
              <a:cs typeface="Times New Roman" pitchFamily="18" charset="0"/>
            </a:endParaRPr>
          </a:p>
          <a:p>
            <a:pPr eaLnBrk="0" hangingPunct="0"/>
            <a:endParaRPr lang="en-US" sz="1400" b="1">
              <a:cs typeface="Times New Roman" pitchFamily="18" charset="0"/>
            </a:endParaRPr>
          </a:p>
          <a:p>
            <a:pPr eaLnBrk="0" hangingPunct="0"/>
            <a:endParaRPr lang="en-US" sz="1400" b="1">
              <a:cs typeface="Times New Roman" pitchFamily="18" charset="0"/>
            </a:endParaRPr>
          </a:p>
          <a:p>
            <a:pPr eaLnBrk="0" hangingPunct="0"/>
            <a:endParaRPr lang="en-US" sz="1400" b="1">
              <a:cs typeface="Times New Roman" pitchFamily="18" charset="0"/>
            </a:endParaRPr>
          </a:p>
          <a:p>
            <a:pPr eaLnBrk="0" hangingPunct="0"/>
            <a:endParaRPr lang="en-US" sz="1400" b="1">
              <a:cs typeface="Times New Roman" pitchFamily="18" charset="0"/>
            </a:endParaRPr>
          </a:p>
          <a:p>
            <a:pPr eaLnBrk="0" hangingPunct="0"/>
            <a:endParaRPr lang="en-US" sz="1400" b="1">
              <a:cs typeface="Times New Roman" pitchFamily="18" charset="0"/>
            </a:endParaRPr>
          </a:p>
          <a:p>
            <a:pPr eaLnBrk="0" hangingPunct="0"/>
            <a:endParaRPr lang="en-US" sz="1400" b="1">
              <a:cs typeface="Times New Roman" pitchFamily="18" charset="0"/>
            </a:endParaRPr>
          </a:p>
          <a:p>
            <a:pPr eaLnBrk="0" hangingPunct="0"/>
            <a:endParaRPr lang="en-US" sz="1400" b="1">
              <a:cs typeface="Times New Roman" pitchFamily="18" charset="0"/>
            </a:endParaRPr>
          </a:p>
          <a:p>
            <a:pPr eaLnBrk="0" hangingPunct="0"/>
            <a:endParaRPr lang="en-US" sz="1400" b="1">
              <a:cs typeface="Times New Roman" pitchFamily="18" charset="0"/>
            </a:endParaRPr>
          </a:p>
          <a:p>
            <a:pPr eaLnBrk="0" hangingPunct="0"/>
            <a:endParaRPr lang="en-US" sz="1400" b="1">
              <a:cs typeface="Times New Roman" pitchFamily="18" charset="0"/>
            </a:endParaRPr>
          </a:p>
          <a:p>
            <a:pPr eaLnBrk="0" hangingPunct="0"/>
            <a:endParaRPr lang="en-US" sz="1400" b="1">
              <a:cs typeface="Times New Roman" pitchFamily="18" charset="0"/>
            </a:endParaRPr>
          </a:p>
          <a:p>
            <a:pPr eaLnBrk="0" hangingPunct="0"/>
            <a:endParaRPr lang="en-US" sz="1400" b="1">
              <a:cs typeface="Times New Roman" pitchFamily="18" charset="0"/>
            </a:endParaRPr>
          </a:p>
          <a:p>
            <a:pPr eaLnBrk="0" hangingPunct="0"/>
            <a:endParaRPr lang="en-US" sz="1400" b="1">
              <a:cs typeface="Times New Roman" pitchFamily="18" charset="0"/>
            </a:endParaRPr>
          </a:p>
          <a:p>
            <a:pPr eaLnBrk="0" hangingPunct="0"/>
            <a:r>
              <a:rPr lang="ru-RU" sz="1400">
                <a:cs typeface="Times New Roman" pitchFamily="18" charset="0"/>
              </a:rPr>
              <a:t>		</a:t>
            </a:r>
            <a:endParaRPr lang="ru-RU" sz="1400"/>
          </a:p>
          <a:p>
            <a:pPr eaLnBrk="0" hangingPunct="0"/>
            <a:r>
              <a:rPr lang="ru-RU" sz="1400">
                <a:cs typeface="Times New Roman" pitchFamily="18" charset="0"/>
              </a:rPr>
              <a:t>	</a:t>
            </a:r>
            <a:endParaRPr lang="ru-RU" sz="1400"/>
          </a:p>
          <a:p>
            <a:pPr eaLnBrk="0" hangingPunct="0"/>
            <a:endParaRPr lang="ru-RU" sz="1400"/>
          </a:p>
        </p:txBody>
      </p:sp>
      <p:graphicFrame>
        <p:nvGraphicFramePr>
          <p:cNvPr id="3" name="Таблица 2"/>
          <p:cNvGraphicFramePr>
            <a:graphicFrameLocks noGrp="1"/>
          </p:cNvGraphicFramePr>
          <p:nvPr/>
        </p:nvGraphicFramePr>
        <p:xfrm>
          <a:off x="428625" y="142875"/>
          <a:ext cx="8501063" cy="6659883"/>
        </p:xfrm>
        <a:graphic>
          <a:graphicData uri="http://schemas.openxmlformats.org/drawingml/2006/table">
            <a:tbl>
              <a:tblPr/>
              <a:tblGrid>
                <a:gridCol w="2159000"/>
                <a:gridCol w="198438"/>
                <a:gridCol w="655637"/>
                <a:gridCol w="844550"/>
                <a:gridCol w="2071688"/>
                <a:gridCol w="333375"/>
                <a:gridCol w="284162"/>
                <a:gridCol w="1954213"/>
              </a:tblGrid>
              <a:tr h="428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Товарный знак</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предприятия – изготовителя</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32278" marR="322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600" b="0" i="0" u="none" strike="noStrike" cap="none" normalizeH="0" baseline="0" smtClean="0">
                        <a:ln>
                          <a:noFill/>
                        </a:ln>
                        <a:solidFill>
                          <a:schemeClr val="tx1"/>
                        </a:solidFill>
                        <a:effectLst/>
                        <a:latin typeface="Times New Roman" pitchFamily="18" charset="0"/>
                        <a:cs typeface="Times New Roman" pitchFamily="18" charset="0"/>
                      </a:endParaRPr>
                    </a:p>
                  </a:txBody>
                  <a:tcPr marL="32278" marR="322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Bookman Old Style" pitchFamily="18" charset="0"/>
                          <a:cs typeface="Times New Roman" pitchFamily="18" charset="0"/>
                        </a:rPr>
                        <a:t>ОГНЕТУШИТЕЛЬ ПОРОШКОВЫЙ</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Bookman Old Style" pitchFamily="18" charset="0"/>
                          <a:cs typeface="Times New Roman" pitchFamily="18" charset="0"/>
                        </a:rPr>
                        <a:t>ОП -10(б) – АВСЕ -01</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2278" marR="322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600" b="0" i="0" u="none" strike="noStrike" cap="none" normalizeH="0" baseline="0" smtClean="0">
                        <a:ln>
                          <a:noFill/>
                        </a:ln>
                        <a:solidFill>
                          <a:schemeClr val="tx1"/>
                        </a:solidFill>
                        <a:effectLst/>
                        <a:latin typeface="Times New Roman" pitchFamily="18" charset="0"/>
                        <a:cs typeface="Times New Roman" pitchFamily="18" charset="0"/>
                      </a:endParaRPr>
                    </a:p>
                  </a:txBody>
                  <a:tcPr marL="32278" marR="322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3988">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Times New Roman" pitchFamily="18" charset="0"/>
                          <a:cs typeface="Times New Roman" pitchFamily="18" charset="0"/>
                        </a:rPr>
                        <a:t>ТУ или ГОСТ Р</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2278" marR="322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74638">
                <a:tc gridSpan="8">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600" b="0" i="0" u="none" strike="noStrike" cap="none" normalizeH="0" baseline="0" smtClean="0">
                        <a:ln>
                          <a:noFill/>
                        </a:ln>
                        <a:solidFill>
                          <a:schemeClr val="tx1"/>
                        </a:solidFill>
                        <a:effectLst/>
                        <a:latin typeface="Times New Roman" pitchFamily="18" charset="0"/>
                        <a:cs typeface="Times New Roman" pitchFamily="18" charset="0"/>
                      </a:endParaRPr>
                    </a:p>
                  </a:txBody>
                  <a:tcPr marL="32278" marR="322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85750">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Масса двуокиси углерода – 3.00 кг</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2278" marR="322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858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Рабочее давление в огнетушителе при температуре    20 </a:t>
                      </a:r>
                      <a:r>
                        <a:rPr kumimoji="0" lang="ru-RU" sz="1200" b="1" i="0" u="none" strike="noStrike" cap="none" normalizeH="0" baseline="30000" smtClean="0">
                          <a:ln>
                            <a:noFill/>
                          </a:ln>
                          <a:solidFill>
                            <a:schemeClr val="tx1"/>
                          </a:solidFill>
                          <a:effectLst/>
                          <a:latin typeface="Times New Roman" pitchFamily="18" charset="0"/>
                          <a:cs typeface="Times New Roman" pitchFamily="18" charset="0"/>
                        </a:rPr>
                        <a:t>0</a:t>
                      </a: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С</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(5,8 </a:t>
                      </a:r>
                      <a:r>
                        <a:rPr kumimoji="0" lang="ru-RU" sz="1200" b="1" i="0" u="none" strike="noStrike" cap="none" normalizeH="0" baseline="0" smtClean="0">
                          <a:ln>
                            <a:noFill/>
                          </a:ln>
                          <a:solidFill>
                            <a:schemeClr val="tx1"/>
                          </a:solidFill>
                          <a:effectLst/>
                          <a:latin typeface="Bookman Old Style" pitchFamily="18" charset="0"/>
                          <a:cs typeface="Times New Roman" pitchFamily="18" charset="0"/>
                        </a:rPr>
                        <a:t>±</a:t>
                      </a: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 0,1) МПа</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2278" marR="322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600" b="0" i="0" u="none" strike="noStrike" cap="none" normalizeH="0" baseline="0" smtClean="0">
                          <a:ln>
                            <a:noFill/>
                          </a:ln>
                          <a:solidFill>
                            <a:schemeClr val="tx1"/>
                          </a:solidFill>
                          <a:effectLst/>
                          <a:latin typeface="Times New Roman" pitchFamily="18" charset="0"/>
                          <a:cs typeface="Times New Roman" pitchFamily="18" charset="0"/>
                        </a:rPr>
                        <a:t>                   </a:t>
                      </a:r>
                    </a:p>
                  </a:txBody>
                  <a:tcPr marL="32278" marR="322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Снять огнетушитель и поднести к очагу пожара</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2278" marR="322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Огнетушитель перезарядить сразу после применения</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2278" marR="322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8255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Пробное давление испытания огнетушителя –           22,5 МПа</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2278" marR="322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600" b="0" i="0" u="none" strike="noStrike" cap="none" normalizeH="0" baseline="0" smtClean="0">
                        <a:ln>
                          <a:noFill/>
                        </a:ln>
                        <a:solidFill>
                          <a:schemeClr val="tx1"/>
                        </a:solidFill>
                        <a:effectLst/>
                        <a:latin typeface="Times New Roman" pitchFamily="18" charset="0"/>
                        <a:cs typeface="Times New Roman" pitchFamily="18" charset="0"/>
                      </a:endParaRPr>
                    </a:p>
                  </a:txBody>
                  <a:tcPr marL="32278" marR="322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Сорвать пломбу и выдернуть чеку</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2278" marR="322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Проверять огнетушитель не реже одного раза в год</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Допускается утечка заряда огнетушителя – не более 50 г в год</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2278" marR="322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84613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Масса брутто огнетушителя</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(6 </a:t>
                      </a:r>
                      <a:r>
                        <a:rPr kumimoji="0" lang="ru-RU" sz="1200" b="1" i="0" u="none" strike="noStrike" cap="none" normalizeH="0" baseline="0" smtClean="0">
                          <a:ln>
                            <a:noFill/>
                          </a:ln>
                          <a:solidFill>
                            <a:schemeClr val="tx1"/>
                          </a:solidFill>
                          <a:effectLst/>
                          <a:latin typeface="Bookman Old Style" pitchFamily="18" charset="0"/>
                          <a:cs typeface="Times New Roman" pitchFamily="18" charset="0"/>
                        </a:rPr>
                        <a:t>± 1) кг</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2278" marR="322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600" b="0" i="0" u="none" strike="noStrike" cap="none" normalizeH="0" baseline="0" smtClean="0">
                        <a:ln>
                          <a:noFill/>
                        </a:ln>
                        <a:solidFill>
                          <a:schemeClr val="tx1"/>
                        </a:solidFill>
                        <a:effectLst/>
                        <a:latin typeface="Times New Roman" pitchFamily="18" charset="0"/>
                        <a:cs typeface="Times New Roman" pitchFamily="18" charset="0"/>
                      </a:endParaRPr>
                    </a:p>
                  </a:txBody>
                  <a:tcPr marL="32278" marR="322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Перевести раструб в удобное для оператора положение, подойти к очагу пожара на 2 м и нажать на рычаг</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2278" marR="322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Испытывать и перезаряжать огнетушитель не реже одного раза в 5 лет</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2278" marR="322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78581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FF"/>
                          </a:solidFill>
                          <a:effectLst/>
                          <a:latin typeface="Times New Roman" pitchFamily="18" charset="0"/>
                          <a:cs typeface="Times New Roman" pitchFamily="18" charset="0"/>
                        </a:rPr>
                        <a:t>Температурный диапазон хранения и применения огнетушителя от -30 </a:t>
                      </a:r>
                      <a:r>
                        <a:rPr kumimoji="0" lang="ru-RU" sz="1200" b="1" i="0" u="none" strike="noStrike" cap="none" normalizeH="0" baseline="30000" dirty="0" smtClean="0">
                          <a:ln>
                            <a:noFill/>
                          </a:ln>
                          <a:solidFill>
                            <a:srgbClr val="0000FF"/>
                          </a:solidFill>
                          <a:effectLst/>
                          <a:latin typeface="Times New Roman" pitchFamily="18" charset="0"/>
                          <a:cs typeface="Times New Roman" pitchFamily="18" charset="0"/>
                        </a:rPr>
                        <a:t>0</a:t>
                      </a:r>
                      <a:r>
                        <a:rPr kumimoji="0" lang="ru-RU" sz="1200" b="1" i="0" u="none" strike="noStrike" cap="none" normalizeH="0" baseline="0" dirty="0" smtClean="0">
                          <a:ln>
                            <a:noFill/>
                          </a:ln>
                          <a:solidFill>
                            <a:srgbClr val="0000FF"/>
                          </a:solidFill>
                          <a:effectLst/>
                          <a:latin typeface="Times New Roman" pitchFamily="18" charset="0"/>
                          <a:cs typeface="Times New Roman" pitchFamily="18" charset="0"/>
                        </a:rPr>
                        <a:t>С до +50 </a:t>
                      </a:r>
                      <a:r>
                        <a:rPr kumimoji="0" lang="ru-RU" sz="1200" b="1" i="0" u="none" strike="noStrike" cap="none" normalizeH="0" baseline="30000" dirty="0" smtClean="0">
                          <a:ln>
                            <a:noFill/>
                          </a:ln>
                          <a:solidFill>
                            <a:srgbClr val="0000FF"/>
                          </a:solidFill>
                          <a:effectLst/>
                          <a:latin typeface="Times New Roman" pitchFamily="18" charset="0"/>
                          <a:cs typeface="Times New Roman" pitchFamily="18" charset="0"/>
                        </a:rPr>
                        <a:t>0</a:t>
                      </a:r>
                      <a:r>
                        <a:rPr kumimoji="0" lang="ru-RU" sz="1200" b="1" i="0" u="none" strike="noStrike" cap="none" normalizeH="0" baseline="0" dirty="0" smtClean="0">
                          <a:ln>
                            <a:noFill/>
                          </a:ln>
                          <a:solidFill>
                            <a:srgbClr val="0000FF"/>
                          </a:solidFill>
                          <a:effectLst/>
                          <a:latin typeface="Times New Roman" pitchFamily="18" charset="0"/>
                          <a:cs typeface="Times New Roman" pitchFamily="18" charset="0"/>
                        </a:rPr>
                        <a:t>С</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32278" marR="322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600" b="0" i="0" u="none" strike="noStrike" cap="none" normalizeH="0" baseline="0" smtClean="0">
                        <a:ln>
                          <a:noFill/>
                        </a:ln>
                        <a:solidFill>
                          <a:schemeClr val="tx1"/>
                        </a:solidFill>
                        <a:effectLst/>
                        <a:latin typeface="Times New Roman" pitchFamily="18" charset="0"/>
                        <a:cs typeface="Times New Roman" pitchFamily="18" charset="0"/>
                      </a:endParaRPr>
                    </a:p>
                  </a:txBody>
                  <a:tcPr marL="32278" marR="322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Направить струю огнетушащего вещества в основание пламени</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2278" marR="322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FF"/>
                          </a:solidFill>
                          <a:effectLst/>
                          <a:latin typeface="Times New Roman" pitchFamily="18" charset="0"/>
                          <a:cs typeface="Times New Roman" pitchFamily="18" charset="0"/>
                        </a:rPr>
                        <a:t>Предохранять огнетушитель от воздействия осадков, прямых солнечных лучей и нагревательных приборов</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2278" marR="322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366713">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rgbClr val="FF0000"/>
                          </a:solidFill>
                          <a:effectLst/>
                          <a:latin typeface="Times New Roman" pitchFamily="18" charset="0"/>
                          <a:cs typeface="Times New Roman" pitchFamily="18" charset="0"/>
                        </a:rPr>
                        <a:t>ВНИМАНИЕ! Огнетушитель пригоден для тушения электрооборудования под напряжением  до 10 кВ с безопасного расстояния до токоведущих элементов не менее 2 м</a:t>
                      </a:r>
                      <a:endParaRPr kumimoji="0" lang="ru-RU"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32278" marR="322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63538">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FF0000"/>
                          </a:solidFill>
                          <a:effectLst/>
                          <a:latin typeface="Times New Roman" pitchFamily="18" charset="0"/>
                          <a:cs typeface="Times New Roman" pitchFamily="18" charset="0"/>
                        </a:rPr>
                        <a:t>ВНИМАНИЕ! Выделяющиеся при тушении газы опасны, особенно в замкнутых объемах</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FF0000"/>
                          </a:solidFill>
                          <a:effectLst/>
                          <a:latin typeface="Times New Roman" pitchFamily="18" charset="0"/>
                          <a:cs typeface="Times New Roman" pitchFamily="18" charset="0"/>
                        </a:rPr>
                        <a:t>                                     Возможны разряды статического электричества</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32278" marR="322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89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6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Твёрдые горючие вещества</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32278" marR="322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600" b="0" i="0" u="none" strike="noStrike" cap="none" normalizeH="0" baseline="0" smtClean="0">
                          <a:ln>
                            <a:noFill/>
                          </a:ln>
                          <a:solidFill>
                            <a:schemeClr val="tx1"/>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Times New Roman" pitchFamily="18" charset="0"/>
                        </a:rPr>
                        <a:t>Горючие жидкости</a:t>
                      </a:r>
                      <a:endParaRPr kumimoji="0" lang="ru-RU"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32278" marR="322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600" b="0" i="0" u="none" strike="noStrike" cap="none" normalizeH="0" baseline="0" smtClean="0">
                          <a:ln>
                            <a:noFill/>
                          </a:ln>
                          <a:solidFill>
                            <a:schemeClr val="tx1"/>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Times New Roman" pitchFamily="18" charset="0"/>
                        </a:rPr>
                        <a:t>Горючие газы</a:t>
                      </a:r>
                      <a:endParaRPr kumimoji="0" lang="ru-RU"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32278" marR="322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rPr>
                        <a:t>                            </a:t>
                      </a:r>
                      <a:r>
                        <a:rPr kumimoji="0" lang="ru-RU" sz="1100" b="1" i="0" u="none" strike="noStrike" cap="none" normalizeH="0" baseline="0" dirty="0" smtClean="0">
                          <a:ln>
                            <a:noFill/>
                          </a:ln>
                          <a:solidFill>
                            <a:schemeClr val="tx1"/>
                          </a:solidFill>
                          <a:effectLst/>
                          <a:latin typeface="Times New Roman" pitchFamily="18" charset="0"/>
                        </a:rPr>
                        <a:t>до 10000 В</a:t>
                      </a:r>
                      <a:r>
                        <a:rPr kumimoji="0" lang="en-US" sz="1100" b="0" i="0" u="none" strike="noStrike" cap="none" normalizeH="0" baseline="0" dirty="0" smtClean="0">
                          <a:ln>
                            <a:noFill/>
                          </a:ln>
                          <a:solidFill>
                            <a:schemeClr val="tx1"/>
                          </a:solidFill>
                          <a:effectLst/>
                          <a:latin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rPr>
                        <a:t>Электрооборудование под</a:t>
                      </a:r>
                      <a:r>
                        <a:rPr kumimoji="0" lang="en-US" sz="1100" b="1" i="0" u="none" strike="noStrike" cap="none" normalizeH="0" baseline="0" dirty="0" smtClean="0">
                          <a:ln>
                            <a:noFill/>
                          </a:ln>
                          <a:solidFill>
                            <a:schemeClr val="tx1"/>
                          </a:solidFill>
                          <a:effectLst/>
                          <a:latin typeface="Times New Roman" pitchFamily="18" charset="0"/>
                        </a:rPr>
                        <a:t> </a:t>
                      </a:r>
                      <a:r>
                        <a:rPr kumimoji="0" lang="ru-RU" sz="1100" b="1" i="0" u="none" strike="noStrike" cap="none" normalizeH="0" baseline="0" dirty="0" smtClean="0">
                          <a:ln>
                            <a:noFill/>
                          </a:ln>
                          <a:solidFill>
                            <a:schemeClr val="tx1"/>
                          </a:solidFill>
                          <a:effectLst/>
                          <a:latin typeface="Times New Roman" pitchFamily="18" charset="0"/>
                        </a:rPr>
                        <a:t>напряжением</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32278" marR="322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bl>
          </a:graphicData>
        </a:graphic>
      </p:graphicFrame>
      <p:pic>
        <p:nvPicPr>
          <p:cNvPr id="1081" name="Picture 18"/>
          <p:cNvPicPr>
            <a:picLocks noChangeAspect="1" noChangeArrowheads="1"/>
          </p:cNvPicPr>
          <p:nvPr/>
        </p:nvPicPr>
        <p:blipFill>
          <a:blip r:embed="rId3" cstate="print"/>
          <a:srcRect/>
          <a:stretch>
            <a:fillRect/>
          </a:stretch>
        </p:blipFill>
        <p:spPr bwMode="auto">
          <a:xfrm>
            <a:off x="2786063" y="142875"/>
            <a:ext cx="571500" cy="500063"/>
          </a:xfrm>
          <a:prstGeom prst="rect">
            <a:avLst/>
          </a:prstGeom>
          <a:noFill/>
          <a:ln w="9525">
            <a:noFill/>
            <a:miter lim="800000"/>
            <a:headEnd/>
            <a:tailEnd/>
          </a:ln>
        </p:spPr>
      </p:pic>
      <p:pic>
        <p:nvPicPr>
          <p:cNvPr id="1082" name="Picture 19"/>
          <p:cNvPicPr>
            <a:picLocks noChangeAspect="1" noChangeArrowheads="1"/>
          </p:cNvPicPr>
          <p:nvPr/>
        </p:nvPicPr>
        <p:blipFill>
          <a:blip r:embed="rId4" cstate="print"/>
          <a:srcRect/>
          <a:stretch>
            <a:fillRect/>
          </a:stretch>
        </p:blipFill>
        <p:spPr bwMode="auto">
          <a:xfrm>
            <a:off x="7500938" y="142875"/>
            <a:ext cx="685800" cy="457200"/>
          </a:xfrm>
          <a:prstGeom prst="rect">
            <a:avLst/>
          </a:prstGeom>
          <a:noFill/>
          <a:ln w="9525">
            <a:noFill/>
            <a:miter lim="800000"/>
            <a:headEnd/>
            <a:tailEnd/>
          </a:ln>
        </p:spPr>
      </p:pic>
      <p:pic>
        <p:nvPicPr>
          <p:cNvPr id="1083" name="Picture 20"/>
          <p:cNvPicPr>
            <a:picLocks noChangeAspect="1" noChangeArrowheads="1"/>
          </p:cNvPicPr>
          <p:nvPr/>
        </p:nvPicPr>
        <p:blipFill>
          <a:blip r:embed="rId5" cstate="print"/>
          <a:srcRect/>
          <a:stretch>
            <a:fillRect/>
          </a:stretch>
        </p:blipFill>
        <p:spPr bwMode="auto">
          <a:xfrm>
            <a:off x="500063" y="714375"/>
            <a:ext cx="8358187" cy="285750"/>
          </a:xfrm>
          <a:prstGeom prst="rect">
            <a:avLst/>
          </a:prstGeom>
          <a:noFill/>
          <a:ln w="9525">
            <a:noFill/>
            <a:miter lim="800000"/>
            <a:headEnd/>
            <a:tailEnd/>
          </a:ln>
        </p:spPr>
      </p:pic>
      <p:pic>
        <p:nvPicPr>
          <p:cNvPr id="1084" name="Picture 21"/>
          <p:cNvPicPr>
            <a:picLocks noChangeAspect="1" noChangeArrowheads="1"/>
          </p:cNvPicPr>
          <p:nvPr/>
        </p:nvPicPr>
        <p:blipFill>
          <a:blip r:embed="rId6" cstate="print"/>
          <a:srcRect/>
          <a:stretch>
            <a:fillRect/>
          </a:stretch>
        </p:blipFill>
        <p:spPr bwMode="auto">
          <a:xfrm>
            <a:off x="2786063" y="1357313"/>
            <a:ext cx="647700" cy="649287"/>
          </a:xfrm>
          <a:prstGeom prst="rect">
            <a:avLst/>
          </a:prstGeom>
          <a:noFill/>
          <a:ln w="9525">
            <a:noFill/>
            <a:miter lim="800000"/>
            <a:headEnd/>
            <a:tailEnd/>
          </a:ln>
        </p:spPr>
      </p:pic>
      <p:pic>
        <p:nvPicPr>
          <p:cNvPr id="1085" name="Picture 22"/>
          <p:cNvPicPr>
            <a:picLocks noChangeAspect="1" noChangeArrowheads="1"/>
          </p:cNvPicPr>
          <p:nvPr/>
        </p:nvPicPr>
        <p:blipFill>
          <a:blip r:embed="rId7" cstate="print"/>
          <a:srcRect/>
          <a:stretch>
            <a:fillRect/>
          </a:stretch>
        </p:blipFill>
        <p:spPr bwMode="auto">
          <a:xfrm>
            <a:off x="2786063" y="2143125"/>
            <a:ext cx="647700" cy="719138"/>
          </a:xfrm>
          <a:prstGeom prst="rect">
            <a:avLst/>
          </a:prstGeom>
          <a:noFill/>
          <a:ln w="9525">
            <a:noFill/>
            <a:miter lim="800000"/>
            <a:headEnd/>
            <a:tailEnd/>
          </a:ln>
        </p:spPr>
      </p:pic>
      <p:pic>
        <p:nvPicPr>
          <p:cNvPr id="1086" name="Picture 23"/>
          <p:cNvPicPr>
            <a:picLocks noChangeAspect="1" noChangeArrowheads="1"/>
          </p:cNvPicPr>
          <p:nvPr/>
        </p:nvPicPr>
        <p:blipFill>
          <a:blip r:embed="rId8" cstate="print"/>
          <a:srcRect/>
          <a:stretch>
            <a:fillRect/>
          </a:stretch>
        </p:blipFill>
        <p:spPr bwMode="auto">
          <a:xfrm>
            <a:off x="2786063" y="3000375"/>
            <a:ext cx="647700" cy="719138"/>
          </a:xfrm>
          <a:prstGeom prst="rect">
            <a:avLst/>
          </a:prstGeom>
          <a:noFill/>
          <a:ln w="9525">
            <a:noFill/>
            <a:miter lim="800000"/>
            <a:headEnd/>
            <a:tailEnd/>
          </a:ln>
        </p:spPr>
      </p:pic>
      <p:pic>
        <p:nvPicPr>
          <p:cNvPr id="1087" name="Picture 24"/>
          <p:cNvPicPr>
            <a:picLocks noChangeAspect="1" noChangeArrowheads="1"/>
          </p:cNvPicPr>
          <p:nvPr/>
        </p:nvPicPr>
        <p:blipFill>
          <a:blip r:embed="rId9" cstate="print"/>
          <a:srcRect/>
          <a:stretch>
            <a:fillRect/>
          </a:stretch>
        </p:blipFill>
        <p:spPr bwMode="auto">
          <a:xfrm>
            <a:off x="2786063" y="3857625"/>
            <a:ext cx="647700" cy="647700"/>
          </a:xfrm>
          <a:prstGeom prst="rect">
            <a:avLst/>
          </a:prstGeom>
          <a:noFill/>
          <a:ln w="9525">
            <a:noFill/>
            <a:miter lim="800000"/>
            <a:headEnd/>
            <a:tailEnd/>
          </a:ln>
        </p:spPr>
      </p:pic>
      <p:pic>
        <p:nvPicPr>
          <p:cNvPr id="1088" name="Picture 27"/>
          <p:cNvPicPr>
            <a:picLocks noChangeAspect="1" noChangeArrowheads="1"/>
          </p:cNvPicPr>
          <p:nvPr/>
        </p:nvPicPr>
        <p:blipFill>
          <a:blip r:embed="rId10" cstate="print"/>
          <a:srcRect/>
          <a:stretch>
            <a:fillRect/>
          </a:stretch>
        </p:blipFill>
        <p:spPr bwMode="auto">
          <a:xfrm>
            <a:off x="1071563" y="5357813"/>
            <a:ext cx="941387" cy="903287"/>
          </a:xfrm>
          <a:prstGeom prst="rect">
            <a:avLst/>
          </a:prstGeom>
          <a:noFill/>
          <a:ln w="9525">
            <a:noFill/>
            <a:miter lim="800000"/>
            <a:headEnd/>
            <a:tailEnd/>
          </a:ln>
        </p:spPr>
      </p:pic>
      <p:pic>
        <p:nvPicPr>
          <p:cNvPr id="1089" name="Picture 28"/>
          <p:cNvPicPr>
            <a:picLocks noChangeAspect="1" noChangeArrowheads="1"/>
          </p:cNvPicPr>
          <p:nvPr/>
        </p:nvPicPr>
        <p:blipFill>
          <a:blip r:embed="rId11" cstate="print"/>
          <a:srcRect/>
          <a:stretch>
            <a:fillRect/>
          </a:stretch>
        </p:blipFill>
        <p:spPr bwMode="auto">
          <a:xfrm>
            <a:off x="3000375" y="5357813"/>
            <a:ext cx="966788" cy="925512"/>
          </a:xfrm>
          <a:prstGeom prst="rect">
            <a:avLst/>
          </a:prstGeom>
          <a:noFill/>
          <a:ln w="9525">
            <a:noFill/>
            <a:miter lim="800000"/>
            <a:headEnd/>
            <a:tailEnd/>
          </a:ln>
        </p:spPr>
      </p:pic>
      <p:pic>
        <p:nvPicPr>
          <p:cNvPr id="1090" name="Picture 29"/>
          <p:cNvPicPr>
            <a:picLocks noChangeAspect="1" noChangeArrowheads="1"/>
          </p:cNvPicPr>
          <p:nvPr/>
        </p:nvPicPr>
        <p:blipFill>
          <a:blip r:embed="rId12" cstate="print"/>
          <a:srcRect/>
          <a:stretch>
            <a:fillRect/>
          </a:stretch>
        </p:blipFill>
        <p:spPr bwMode="auto">
          <a:xfrm>
            <a:off x="5072063" y="5357813"/>
            <a:ext cx="930275" cy="898525"/>
          </a:xfrm>
          <a:prstGeom prst="rect">
            <a:avLst/>
          </a:prstGeom>
          <a:noFill/>
          <a:ln w="9525">
            <a:noFill/>
            <a:miter lim="800000"/>
            <a:headEnd/>
            <a:tailEnd/>
          </a:ln>
        </p:spPr>
      </p:pic>
      <p:sp>
        <p:nvSpPr>
          <p:cNvPr id="1091"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026" name="Object 30"/>
          <p:cNvGraphicFramePr>
            <a:graphicFrameLocks noChangeAspect="1"/>
          </p:cNvGraphicFramePr>
          <p:nvPr/>
        </p:nvGraphicFramePr>
        <p:xfrm>
          <a:off x="7215188" y="5357813"/>
          <a:ext cx="952500" cy="952500"/>
        </p:xfrm>
        <a:graphic>
          <a:graphicData uri="http://schemas.openxmlformats.org/presentationml/2006/ole">
            <p:oleObj spid="_x0000_s1026" name="Document" r:id="rId13" imgW="952031" imgH="956022" progId="Word.Document.8">
              <p:embed/>
            </p:oleObj>
          </a:graphicData>
        </a:graphic>
      </p:graphicFrame>
      <p:sp>
        <p:nvSpPr>
          <p:cNvPr id="1092" name="Rectangle 68"/>
          <p:cNvSpPr>
            <a:spLocks noChangeArrowheads="1"/>
          </p:cNvSpPr>
          <p:nvPr/>
        </p:nvSpPr>
        <p:spPr bwMode="auto">
          <a:xfrm rot="2256359" flipV="1">
            <a:off x="974725" y="5794375"/>
            <a:ext cx="1114425" cy="87313"/>
          </a:xfrm>
          <a:prstGeom prst="rect">
            <a:avLst/>
          </a:prstGeom>
          <a:solidFill>
            <a:srgbClr val="FF0000"/>
          </a:solidFill>
          <a:ln w="9525">
            <a:solidFill>
              <a:srgbClr val="000000"/>
            </a:solidFill>
            <a:miter lim="800000"/>
            <a:headEnd/>
            <a:tailEnd/>
          </a:ln>
        </p:spPr>
        <p:txBody>
          <a:bodyPr/>
          <a:lstStyle/>
          <a:p>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1"/>
          <p:cNvSpPr>
            <a:spLocks noChangeArrowheads="1"/>
          </p:cNvSpPr>
          <p:nvPr/>
        </p:nvSpPr>
        <p:spPr bwMode="auto">
          <a:xfrm>
            <a:off x="214282" y="214290"/>
            <a:ext cx="8786874" cy="6278642"/>
          </a:xfrm>
          <a:prstGeom prst="rect">
            <a:avLst/>
          </a:prstGeom>
          <a:noFill/>
          <a:ln w="9525">
            <a:noFill/>
            <a:miter lim="800000"/>
            <a:headEnd/>
            <a:tailEnd/>
          </a:ln>
        </p:spPr>
        <p:txBody>
          <a:bodyPr wrap="square">
            <a:spAutoFit/>
          </a:bodyPr>
          <a:lstStyle/>
          <a:p>
            <a:pPr algn="ctr"/>
            <a:r>
              <a:rPr lang="ru-RU" b="1" dirty="0">
                <a:solidFill>
                  <a:srgbClr val="FF0000"/>
                </a:solidFill>
                <a:effectLst>
                  <a:outerShdw blurRad="38100" dist="38100" dir="2700000" algn="tl">
                    <a:srgbClr val="000000">
                      <a:alpha val="43137"/>
                    </a:srgbClr>
                  </a:outerShdw>
                </a:effectLst>
              </a:rPr>
              <a:t>Классификация огнетушителей</a:t>
            </a:r>
          </a:p>
          <a:p>
            <a:endParaRPr lang="ru-RU" sz="1800" b="1" dirty="0">
              <a:effectLst>
                <a:outerShdw blurRad="38100" dist="38100" dir="2700000" algn="tl">
                  <a:srgbClr val="000000">
                    <a:alpha val="43137"/>
                  </a:srgbClr>
                </a:outerShdw>
              </a:effectLst>
            </a:endParaRPr>
          </a:p>
          <a:p>
            <a:pPr algn="just"/>
            <a:r>
              <a:rPr lang="ru-RU" sz="1800" b="1" dirty="0" smtClean="0">
                <a:solidFill>
                  <a:srgbClr val="FF0000"/>
                </a:solidFill>
                <a:effectLst>
                  <a:outerShdw blurRad="38100" dist="38100" dir="2700000" algn="tl">
                    <a:srgbClr val="000000">
                      <a:alpha val="43137"/>
                    </a:srgbClr>
                  </a:outerShdw>
                </a:effectLst>
              </a:rPr>
              <a:t>	огнетушитель </a:t>
            </a:r>
            <a:r>
              <a:rPr lang="ru-RU" sz="1800" b="1" dirty="0">
                <a:solidFill>
                  <a:srgbClr val="FF0000"/>
                </a:solidFill>
                <a:effectLst>
                  <a:outerShdw blurRad="38100" dist="38100" dir="2700000" algn="tl">
                    <a:srgbClr val="000000">
                      <a:alpha val="43137"/>
                    </a:srgbClr>
                  </a:outerShdw>
                </a:effectLst>
              </a:rPr>
              <a:t>водный (ОВ) </a:t>
            </a:r>
            <a:r>
              <a:rPr lang="ru-RU" sz="1800" b="1" dirty="0">
                <a:effectLst>
                  <a:outerShdw blurRad="38100" dist="38100" dir="2700000" algn="tl">
                    <a:srgbClr val="000000">
                      <a:alpha val="43137"/>
                    </a:srgbClr>
                  </a:outerShdw>
                </a:effectLst>
              </a:rPr>
              <a:t>- огнетушитель с зарядом воды или воды с добавками, расширяющими область эксплуатации огнетушителя (концентрация добавок поверхностно-активных веществ, вводимых в заряд огнетушителя, – не более 1 % об.);</a:t>
            </a:r>
          </a:p>
          <a:p>
            <a:pPr algn="just"/>
            <a:r>
              <a:rPr lang="ru-RU" sz="1800" b="1" dirty="0">
                <a:effectLst>
                  <a:outerShdw blurRad="38100" dist="38100" dir="2700000" algn="tl">
                    <a:srgbClr val="000000">
                      <a:alpha val="43137"/>
                    </a:srgbClr>
                  </a:outerShdw>
                </a:effectLst>
              </a:rPr>
              <a:t>	</a:t>
            </a:r>
            <a:endParaRPr lang="ru-RU" sz="1800" b="1" dirty="0" smtClean="0">
              <a:effectLst>
                <a:outerShdw blurRad="38100" dist="38100" dir="2700000" algn="tl">
                  <a:srgbClr val="000000">
                    <a:alpha val="43137"/>
                  </a:srgbClr>
                </a:outerShdw>
              </a:effectLst>
            </a:endParaRPr>
          </a:p>
          <a:p>
            <a:pPr algn="just"/>
            <a:r>
              <a:rPr lang="ru-RU" sz="1800" b="1" dirty="0" smtClean="0">
                <a:solidFill>
                  <a:srgbClr val="FF0000"/>
                </a:solidFill>
                <a:effectLst>
                  <a:outerShdw blurRad="38100" dist="38100" dir="2700000" algn="tl">
                    <a:srgbClr val="000000">
                      <a:alpha val="43137"/>
                    </a:srgbClr>
                  </a:outerShdw>
                </a:effectLst>
              </a:rPr>
              <a:t>	</a:t>
            </a:r>
            <a:r>
              <a:rPr lang="ru-RU" sz="1800" b="1" dirty="0" smtClean="0">
                <a:solidFill>
                  <a:srgbClr val="FF0000"/>
                </a:solidFill>
                <a:effectLst>
                  <a:outerShdw blurRad="38100" dist="38100" dir="2700000" algn="tl">
                    <a:srgbClr val="000000">
                      <a:alpha val="43137"/>
                    </a:srgbClr>
                  </a:outerShdw>
                </a:effectLst>
              </a:rPr>
              <a:t>огнетушитель </a:t>
            </a:r>
            <a:r>
              <a:rPr lang="ru-RU" sz="1800" b="1" dirty="0">
                <a:solidFill>
                  <a:srgbClr val="FF0000"/>
                </a:solidFill>
                <a:effectLst>
                  <a:outerShdw blurRad="38100" dist="38100" dir="2700000" algn="tl">
                    <a:srgbClr val="000000">
                      <a:alpha val="43137"/>
                    </a:srgbClr>
                  </a:outerShdw>
                </a:effectLst>
              </a:rPr>
              <a:t>воздушно-пенный (ОВП) </a:t>
            </a:r>
            <a:r>
              <a:rPr lang="ru-RU" sz="1800" b="1" dirty="0">
                <a:effectLst>
                  <a:outerShdw blurRad="38100" dist="38100" dir="2700000" algn="tl">
                    <a:srgbClr val="000000">
                      <a:alpha val="43137"/>
                    </a:srgbClr>
                  </a:outerShdw>
                </a:effectLst>
              </a:rPr>
              <a:t>- Огнетушитель, заряд и конструкция которого обеспечивают получение и применение воздушно-механической пены низкой или средней кратности для тушения </a:t>
            </a:r>
            <a:r>
              <a:rPr lang="ru-RU" sz="1800" b="1" dirty="0" smtClean="0">
                <a:effectLst>
                  <a:outerShdw blurRad="38100" dist="38100" dir="2700000" algn="tl">
                    <a:srgbClr val="000000">
                      <a:alpha val="43137"/>
                    </a:srgbClr>
                  </a:outerShdw>
                </a:effectLst>
              </a:rPr>
              <a:t>пожаров, предназначен </a:t>
            </a:r>
            <a:r>
              <a:rPr lang="ru-RU" sz="1800" b="1" dirty="0">
                <a:effectLst>
                  <a:outerShdw blurRad="38100" dist="38100" dir="2700000" algn="tl">
                    <a:srgbClr val="000000">
                      <a:alpha val="43137"/>
                    </a:srgbClr>
                  </a:outerShdw>
                </a:effectLst>
              </a:rPr>
              <a:t>для тушения начинающихся очагов пожара при </a:t>
            </a:r>
            <a:r>
              <a:rPr lang="ru-RU" sz="1800" b="1" dirty="0" smtClean="0">
                <a:effectLst>
                  <a:outerShdw blurRad="38100" dist="38100" dir="2700000" algn="tl">
                    <a:srgbClr val="000000">
                      <a:alpha val="43137"/>
                    </a:srgbClr>
                  </a:outerShdw>
                </a:effectLst>
              </a:rPr>
              <a:t>воспламенении </a:t>
            </a:r>
            <a:r>
              <a:rPr lang="ru-RU" sz="1800" b="1" dirty="0">
                <a:effectLst>
                  <a:outerShdw blurRad="38100" dist="38100" dir="2700000" algn="tl">
                    <a:srgbClr val="000000">
                      <a:alpha val="43137"/>
                    </a:srgbClr>
                  </a:outerShdw>
                </a:effectLst>
              </a:rPr>
              <a:t>всех горючих твердых и жидких веществ, за исключением тех, которые </a:t>
            </a:r>
            <a:r>
              <a:rPr lang="ru-RU" sz="1800" b="1" dirty="0" smtClean="0">
                <a:effectLst>
                  <a:outerShdw blurRad="38100" dist="38100" dir="2700000" algn="tl">
                    <a:srgbClr val="000000">
                      <a:alpha val="43137"/>
                    </a:srgbClr>
                  </a:outerShdw>
                </a:effectLst>
              </a:rPr>
              <a:t>химически </a:t>
            </a:r>
            <a:r>
              <a:rPr lang="ru-RU" sz="1800" b="1" dirty="0">
                <a:effectLst>
                  <a:outerShdw blurRad="38100" dist="38100" dir="2700000" algn="tl">
                    <a:srgbClr val="000000">
                      <a:alpha val="43137"/>
                    </a:srgbClr>
                  </a:outerShdw>
                </a:effectLst>
              </a:rPr>
              <a:t>воздействуют с </a:t>
            </a:r>
            <a:r>
              <a:rPr lang="ru-RU" sz="1800" b="1" dirty="0" err="1">
                <a:effectLst>
                  <a:outerShdw blurRad="38100" dist="38100" dir="2700000" algn="tl">
                    <a:srgbClr val="000000">
                      <a:alpha val="43137"/>
                    </a:srgbClr>
                  </a:outerShdw>
                </a:effectLst>
              </a:rPr>
              <a:t>огнегасительными</a:t>
            </a:r>
            <a:r>
              <a:rPr lang="ru-RU" sz="1800" b="1" dirty="0">
                <a:effectLst>
                  <a:outerShdw blurRad="38100" dist="38100" dir="2700000" algn="tl">
                    <a:srgbClr val="000000">
                      <a:alpha val="43137"/>
                    </a:srgbClr>
                  </a:outerShdw>
                </a:effectLst>
              </a:rPr>
              <a:t> веществами, усиливая горение или создавая опасность взрыва (например, щелочные, алюминийорганические и другие соединения). Пенные </a:t>
            </a:r>
            <a:r>
              <a:rPr lang="ru-RU" sz="1800" b="1" dirty="0" smtClean="0">
                <a:effectLst>
                  <a:outerShdw blurRad="38100" dist="38100" dir="2700000" algn="tl">
                    <a:srgbClr val="000000">
                      <a:alpha val="43137"/>
                    </a:srgbClr>
                  </a:outerShdw>
                </a:effectLst>
              </a:rPr>
              <a:t>огнетушители </a:t>
            </a:r>
            <a:r>
              <a:rPr lang="ru-RU" sz="1800" b="1" dirty="0">
                <a:effectLst>
                  <a:outerShdw blurRad="38100" dist="38100" dir="2700000" algn="tl">
                    <a:srgbClr val="000000">
                      <a:alpha val="43137"/>
                    </a:srgbClr>
                  </a:outerShdw>
                </a:effectLst>
              </a:rPr>
              <a:t>не должны применяться и при тушении электрооборудования, находящегося под напряжением.</a:t>
            </a:r>
          </a:p>
          <a:p>
            <a:pPr algn="just"/>
            <a:r>
              <a:rPr lang="ru-RU" sz="1800" b="1" dirty="0">
                <a:effectLst>
                  <a:outerShdw blurRad="38100" dist="38100" dir="2700000" algn="tl">
                    <a:srgbClr val="000000">
                      <a:alpha val="43137"/>
                    </a:srgbClr>
                  </a:outerShdw>
                </a:effectLst>
              </a:rPr>
              <a:t>	</a:t>
            </a:r>
            <a:endParaRPr lang="ru-RU" sz="1800" b="1" dirty="0" smtClean="0">
              <a:effectLst>
                <a:outerShdw blurRad="38100" dist="38100" dir="2700000" algn="tl">
                  <a:srgbClr val="000000">
                    <a:alpha val="43137"/>
                  </a:srgbClr>
                </a:outerShdw>
              </a:effectLst>
            </a:endParaRPr>
          </a:p>
          <a:p>
            <a:pPr algn="just"/>
            <a:r>
              <a:rPr lang="ru-RU" sz="1800" b="1" dirty="0" smtClean="0">
                <a:effectLst>
                  <a:outerShdw blurRad="38100" dist="38100" dir="2700000" algn="tl">
                    <a:srgbClr val="000000">
                      <a:alpha val="43137"/>
                    </a:srgbClr>
                  </a:outerShdw>
                </a:effectLst>
              </a:rPr>
              <a:t>	</a:t>
            </a:r>
            <a:r>
              <a:rPr lang="ru-RU" sz="1800" b="1" dirty="0" smtClean="0">
                <a:solidFill>
                  <a:srgbClr val="FF0000"/>
                </a:solidFill>
                <a:effectLst>
                  <a:outerShdw blurRad="38100" dist="38100" dir="2700000" algn="tl">
                    <a:srgbClr val="000000">
                      <a:alpha val="43137"/>
                    </a:srgbClr>
                  </a:outerShdw>
                </a:effectLst>
              </a:rPr>
              <a:t>огнетушитель </a:t>
            </a:r>
            <a:r>
              <a:rPr lang="ru-RU" sz="1800" b="1" dirty="0">
                <a:solidFill>
                  <a:srgbClr val="FF0000"/>
                </a:solidFill>
                <a:effectLst>
                  <a:outerShdw blurRad="38100" dist="38100" dir="2700000" algn="tl">
                    <a:srgbClr val="000000">
                      <a:alpha val="43137"/>
                    </a:srgbClr>
                  </a:outerShdw>
                </a:effectLst>
              </a:rPr>
              <a:t>воздушно-эмульсионный </a:t>
            </a:r>
            <a:r>
              <a:rPr lang="ru-RU" sz="1800" b="1" dirty="0">
                <a:effectLst>
                  <a:outerShdw blurRad="38100" dist="38100" dir="2700000" algn="tl">
                    <a:srgbClr val="000000">
                      <a:alpha val="43137"/>
                    </a:srgbClr>
                  </a:outerShdw>
                </a:effectLst>
              </a:rPr>
              <a:t>- Разновидность воздушно-пенного огнетушителя, в заряд которого входит большое количество поверхностно-активных веществ (концентрация от 1 % до 100 % об.), антифриз, органические и неорганические добавки, расширяющие область применения огнетушителя и позволяющие получение водной эмульсии </a:t>
            </a:r>
            <a:r>
              <a:rPr lang="ru-RU" sz="1800" b="1" dirty="0" smtClean="0">
                <a:effectLst>
                  <a:outerShdw blurRad="38100" dist="38100" dir="2700000" algn="tl">
                    <a:srgbClr val="000000">
                      <a:alpha val="43137"/>
                    </a:srgbClr>
                  </a:outerShdw>
                </a:effectLst>
              </a:rPr>
              <a:t>для </a:t>
            </a:r>
            <a:r>
              <a:rPr lang="ru-RU" sz="1800" b="1" dirty="0">
                <a:effectLst>
                  <a:outerShdw blurRad="38100" dist="38100" dir="2700000" algn="tl">
                    <a:srgbClr val="000000">
                      <a:alpha val="43137"/>
                    </a:srgbClr>
                  </a:outerShdw>
                </a:effectLst>
              </a:rPr>
              <a:t>тушения пожаров</a:t>
            </a:r>
            <a:r>
              <a:rPr lang="ru-RU" sz="1800" b="1" dirty="0" smtClean="0">
                <a:effectLst>
                  <a:outerShdw blurRad="38100" dist="38100" dir="2700000" algn="tl">
                    <a:srgbClr val="000000">
                      <a:alpha val="43137"/>
                    </a:srgbClr>
                  </a:outerShdw>
                </a:effectLst>
              </a:rPr>
              <a:t>;</a:t>
            </a:r>
            <a:endParaRPr lang="ru-RU" sz="1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 calcmode="lin" valueType="num">
                                      <p:cBhvr additive="base">
                                        <p:cTn id="7" dur="5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anim calcmode="lin" valueType="num">
                                      <p:cBhvr additive="base">
                                        <p:cTn id="11" dur="5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38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386">
                                            <p:txEl>
                                              <p:pRg st="3" end="3"/>
                                            </p:txEl>
                                          </p:spTgt>
                                        </p:tgtEl>
                                        <p:attrNameLst>
                                          <p:attrName>style.visibility</p:attrName>
                                        </p:attrNameLst>
                                      </p:cBhvr>
                                      <p:to>
                                        <p:strVal val="visible"/>
                                      </p:to>
                                    </p:set>
                                    <p:anim calcmode="lin" valueType="num">
                                      <p:cBhvr additive="base">
                                        <p:cTn id="15" dur="5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386">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386">
                                            <p:txEl>
                                              <p:pRg st="4" end="4"/>
                                            </p:txEl>
                                          </p:spTgt>
                                        </p:tgtEl>
                                        <p:attrNameLst>
                                          <p:attrName>style.visibility</p:attrName>
                                        </p:attrNameLst>
                                      </p:cBhvr>
                                      <p:to>
                                        <p:strVal val="visible"/>
                                      </p:to>
                                    </p:set>
                                    <p:anim calcmode="lin" valueType="num">
                                      <p:cBhvr additive="base">
                                        <p:cTn id="19" dur="500" fill="hold"/>
                                        <p:tgtEl>
                                          <p:spTgt spid="1638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6">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386">
                                            <p:txEl>
                                              <p:pRg st="5" end="5"/>
                                            </p:txEl>
                                          </p:spTgt>
                                        </p:tgtEl>
                                        <p:attrNameLst>
                                          <p:attrName>style.visibility</p:attrName>
                                        </p:attrNameLst>
                                      </p:cBhvr>
                                      <p:to>
                                        <p:strVal val="visible"/>
                                      </p:to>
                                    </p:set>
                                    <p:anim calcmode="lin" valueType="num">
                                      <p:cBhvr additive="base">
                                        <p:cTn id="23" dur="500" fill="hold"/>
                                        <p:tgtEl>
                                          <p:spTgt spid="16386">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386">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386">
                                            <p:txEl>
                                              <p:pRg st="6" end="6"/>
                                            </p:txEl>
                                          </p:spTgt>
                                        </p:tgtEl>
                                        <p:attrNameLst>
                                          <p:attrName>style.visibility</p:attrName>
                                        </p:attrNameLst>
                                      </p:cBhvr>
                                      <p:to>
                                        <p:strVal val="visible"/>
                                      </p:to>
                                    </p:set>
                                    <p:anim calcmode="lin" valueType="num">
                                      <p:cBhvr additive="base">
                                        <p:cTn id="27" dur="500" fill="hold"/>
                                        <p:tgtEl>
                                          <p:spTgt spid="16386">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38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1"/>
          <p:cNvSpPr>
            <a:spLocks noChangeArrowheads="1"/>
          </p:cNvSpPr>
          <p:nvPr/>
        </p:nvSpPr>
        <p:spPr bwMode="auto">
          <a:xfrm>
            <a:off x="571472" y="428604"/>
            <a:ext cx="8072494" cy="5355312"/>
          </a:xfrm>
          <a:prstGeom prst="rect">
            <a:avLst/>
          </a:prstGeom>
          <a:noFill/>
          <a:ln w="9525">
            <a:noFill/>
            <a:miter lim="800000"/>
            <a:headEnd/>
            <a:tailEnd/>
          </a:ln>
        </p:spPr>
        <p:txBody>
          <a:bodyPr wrap="square">
            <a:spAutoFit/>
          </a:bodyPr>
          <a:lstStyle/>
          <a:p>
            <a:pPr algn="just"/>
            <a:r>
              <a:rPr lang="ru-RU" sz="1800" b="1" dirty="0"/>
              <a:t>	</a:t>
            </a:r>
            <a:r>
              <a:rPr lang="ru-RU" sz="1800" b="1" dirty="0" smtClean="0"/>
              <a:t> </a:t>
            </a:r>
            <a:r>
              <a:rPr lang="ru-RU" sz="1800" b="1" dirty="0" smtClean="0">
                <a:solidFill>
                  <a:srgbClr val="FF0000"/>
                </a:solidFill>
              </a:rPr>
              <a:t>огнетушитель </a:t>
            </a:r>
            <a:r>
              <a:rPr lang="ru-RU" sz="1800" b="1" dirty="0">
                <a:solidFill>
                  <a:srgbClr val="FF0000"/>
                </a:solidFill>
              </a:rPr>
              <a:t>порошковый (ОП) </a:t>
            </a:r>
            <a:r>
              <a:rPr lang="ru-RU" sz="1800" b="1" dirty="0"/>
              <a:t>- огнетушитель с зарядом огнетушащего </a:t>
            </a:r>
            <a:r>
              <a:rPr lang="ru-RU" sz="1800" b="1" dirty="0" smtClean="0"/>
              <a:t>порошка,</a:t>
            </a:r>
            <a:r>
              <a:rPr lang="ru-RU" sz="1800" b="1" dirty="0"/>
              <a:t> </a:t>
            </a:r>
            <a:r>
              <a:rPr lang="ru-RU" sz="1800" b="1" dirty="0" smtClean="0"/>
              <a:t>предназначен </a:t>
            </a:r>
            <a:r>
              <a:rPr lang="ru-RU" sz="1800" b="1" dirty="0"/>
              <a:t>для тушения щелочноземельных и щелочных металлов, нефтепродуктов, растворителей, твердых веществ и электроустановок, </a:t>
            </a:r>
            <a:r>
              <a:rPr lang="ru-RU" sz="1800" b="1" dirty="0" smtClean="0"/>
              <a:t>находящихся </a:t>
            </a:r>
            <a:r>
              <a:rPr lang="ru-RU" sz="1800" b="1" dirty="0"/>
              <a:t>под напряжением не свыше 1000 В.</a:t>
            </a:r>
          </a:p>
          <a:p>
            <a:pPr algn="just"/>
            <a:r>
              <a:rPr lang="ru-RU" sz="1800" b="1" dirty="0"/>
              <a:t>Углекислотные огнетушители могут быть использованы для тушения электроустановок под напряжением до 10 кВ, а порошковые - до 8 </a:t>
            </a:r>
            <a:r>
              <a:rPr lang="ru-RU" sz="1800" b="1" dirty="0" smtClean="0"/>
              <a:t>кВ.</a:t>
            </a:r>
          </a:p>
          <a:p>
            <a:pPr algn="just"/>
            <a:r>
              <a:rPr lang="ru-RU" sz="1800" b="1" dirty="0" smtClean="0"/>
              <a:t>	</a:t>
            </a:r>
            <a:endParaRPr lang="ru-RU" sz="1800" b="1" dirty="0" smtClean="0"/>
          </a:p>
          <a:p>
            <a:pPr algn="just"/>
            <a:r>
              <a:rPr lang="ru-RU" sz="1800" b="1" dirty="0" smtClean="0"/>
              <a:t>	</a:t>
            </a:r>
            <a:r>
              <a:rPr lang="ru-RU" sz="1800" b="1" dirty="0" smtClean="0">
                <a:solidFill>
                  <a:srgbClr val="FF0000"/>
                </a:solidFill>
              </a:rPr>
              <a:t>огнетушитель </a:t>
            </a:r>
            <a:r>
              <a:rPr lang="ru-RU" sz="1800" b="1" dirty="0" smtClean="0">
                <a:solidFill>
                  <a:srgbClr val="FF0000"/>
                </a:solidFill>
              </a:rPr>
              <a:t>углекислотный (ОУ) </a:t>
            </a:r>
            <a:r>
              <a:rPr lang="ru-RU" sz="1800" b="1" dirty="0" smtClean="0"/>
              <a:t>- </a:t>
            </a:r>
            <a:r>
              <a:rPr lang="ru-RU" sz="1800" b="1" dirty="0" err="1" smtClean="0"/>
              <a:t>закачной</a:t>
            </a:r>
            <a:r>
              <a:rPr lang="ru-RU" sz="1800" b="1" dirty="0" smtClean="0"/>
              <a:t> огнетушитель высокого давления с зарядом жидкой двуокиси углерода, которая находится под давлением ее насыщенных паров, предназначены для тушения небольших загораний различных веществ и материалов, а также электроустановок, находящихся под напряжением не свыше 1000 В. Исключение составляют вещества, горение которых происходит без доступа воздуха.</a:t>
            </a:r>
          </a:p>
          <a:p>
            <a:pPr algn="just"/>
            <a:r>
              <a:rPr lang="ru-RU" sz="1800" b="1" dirty="0" smtClean="0"/>
              <a:t>                   </a:t>
            </a:r>
            <a:endParaRPr lang="ru-RU" sz="1800" b="1" dirty="0" smtClean="0"/>
          </a:p>
          <a:p>
            <a:pPr algn="just"/>
            <a:r>
              <a:rPr lang="ru-RU" sz="1800" b="1" dirty="0" smtClean="0"/>
              <a:t>	</a:t>
            </a:r>
            <a:r>
              <a:rPr lang="ru-RU" sz="1800" b="1" dirty="0" smtClean="0">
                <a:solidFill>
                  <a:srgbClr val="FF0000"/>
                </a:solidFill>
              </a:rPr>
              <a:t>огнетушитель </a:t>
            </a:r>
            <a:r>
              <a:rPr lang="ru-RU" sz="1800" b="1" dirty="0" err="1" smtClean="0">
                <a:solidFill>
                  <a:srgbClr val="FF0000"/>
                </a:solidFill>
              </a:rPr>
              <a:t>хладоновый</a:t>
            </a:r>
            <a:r>
              <a:rPr lang="ru-RU" sz="1800" b="1" dirty="0" smtClean="0">
                <a:solidFill>
                  <a:srgbClr val="FF0000"/>
                </a:solidFill>
              </a:rPr>
              <a:t> (ОХ) </a:t>
            </a:r>
            <a:r>
              <a:rPr lang="ru-RU" sz="1800" b="1" dirty="0" smtClean="0"/>
              <a:t>- Огнетушитель с зарядом огнетушащего вещества на основе галогенпроизводных углеводородов.</a:t>
            </a:r>
          </a:p>
          <a:p>
            <a:pPr algn="just"/>
            <a:endParaRPr lang="ru-RU" sz="1800" b="1" dirty="0"/>
          </a:p>
          <a:p>
            <a:pPr algn="just"/>
            <a:r>
              <a:rPr lang="ru-RU" sz="1800" b="1"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 calcmode="lin" valueType="num">
                                      <p:cBhvr additive="base">
                                        <p:cTn id="7" dur="5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anim calcmode="lin" valueType="num">
                                      <p:cBhvr additive="base">
                                        <p:cTn id="11" dur="5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38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anim calcmode="lin" valueType="num">
                                      <p:cBhvr additive="base">
                                        <p:cTn id="15" dur="5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38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anim calcmode="lin" valueType="num">
                                      <p:cBhvr additive="base">
                                        <p:cTn id="19" dur="5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386">
                                            <p:txEl>
                                              <p:pRg st="4" end="4"/>
                                            </p:txEl>
                                          </p:spTgt>
                                        </p:tgtEl>
                                        <p:attrNameLst>
                                          <p:attrName>style.visibility</p:attrName>
                                        </p:attrNameLst>
                                      </p:cBhvr>
                                      <p:to>
                                        <p:strVal val="visible"/>
                                      </p:to>
                                    </p:set>
                                    <p:anim calcmode="lin" valueType="num">
                                      <p:cBhvr additive="base">
                                        <p:cTn id="23" dur="500" fill="hold"/>
                                        <p:tgtEl>
                                          <p:spTgt spid="1638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38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386">
                                            <p:txEl>
                                              <p:pRg st="5" end="5"/>
                                            </p:txEl>
                                          </p:spTgt>
                                        </p:tgtEl>
                                        <p:attrNameLst>
                                          <p:attrName>style.visibility</p:attrName>
                                        </p:attrNameLst>
                                      </p:cBhvr>
                                      <p:to>
                                        <p:strVal val="visible"/>
                                      </p:to>
                                    </p:set>
                                    <p:anim calcmode="lin" valueType="num">
                                      <p:cBhvr additive="base">
                                        <p:cTn id="27" dur="500" fill="hold"/>
                                        <p:tgtEl>
                                          <p:spTgt spid="1638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38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386">
                                            <p:txEl>
                                              <p:pRg st="7" end="7"/>
                                            </p:txEl>
                                          </p:spTgt>
                                        </p:tgtEl>
                                        <p:attrNameLst>
                                          <p:attrName>style.visibility</p:attrName>
                                        </p:attrNameLst>
                                      </p:cBhvr>
                                      <p:to>
                                        <p:strVal val="visible"/>
                                      </p:to>
                                    </p:set>
                                    <p:anim calcmode="lin" valueType="num">
                                      <p:cBhvr additive="base">
                                        <p:cTn id="31" dur="500" fill="hold"/>
                                        <p:tgtEl>
                                          <p:spTgt spid="16386">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1"/>
          <p:cNvSpPr>
            <a:spLocks noChangeArrowheads="1"/>
          </p:cNvSpPr>
          <p:nvPr/>
        </p:nvSpPr>
        <p:spPr bwMode="auto">
          <a:xfrm>
            <a:off x="0" y="214290"/>
            <a:ext cx="9144000" cy="615553"/>
          </a:xfrm>
          <a:prstGeom prst="rect">
            <a:avLst/>
          </a:prstGeom>
          <a:noFill/>
          <a:ln w="9525">
            <a:noFill/>
            <a:miter lim="800000"/>
            <a:headEnd/>
            <a:tailEnd/>
          </a:ln>
        </p:spPr>
        <p:txBody>
          <a:bodyPr wrap="square">
            <a:spAutoFit/>
          </a:bodyPr>
          <a:lstStyle/>
          <a:p>
            <a:pPr algn="ctr"/>
            <a:r>
              <a:rPr lang="ru-RU" sz="2000" b="1" dirty="0"/>
              <a:t>Классификация </a:t>
            </a:r>
            <a:r>
              <a:rPr lang="ru-RU" sz="2000" b="1" dirty="0">
                <a:solidFill>
                  <a:srgbClr val="FF0000"/>
                </a:solidFill>
              </a:rPr>
              <a:t>огнетушителей</a:t>
            </a:r>
          </a:p>
          <a:p>
            <a:endParaRPr lang="ru-RU" sz="1400" b="1" dirty="0"/>
          </a:p>
        </p:txBody>
      </p:sp>
      <p:sp>
        <p:nvSpPr>
          <p:cNvPr id="3" name="Прямоугольник 2"/>
          <p:cNvSpPr/>
          <p:nvPr/>
        </p:nvSpPr>
        <p:spPr>
          <a:xfrm>
            <a:off x="285720" y="428604"/>
            <a:ext cx="8572560" cy="5632311"/>
          </a:xfrm>
          <a:prstGeom prst="rect">
            <a:avLst/>
          </a:prstGeom>
        </p:spPr>
        <p:txBody>
          <a:bodyPr wrap="square">
            <a:spAutoFit/>
          </a:bodyPr>
          <a:lstStyle/>
          <a:p>
            <a:pPr algn="just"/>
            <a:r>
              <a:rPr lang="ru-RU" sz="1800" b="1" dirty="0" smtClean="0"/>
              <a:t>           </a:t>
            </a:r>
          </a:p>
          <a:p>
            <a:pPr algn="just"/>
            <a:r>
              <a:rPr lang="ru-RU" sz="1800" b="1" dirty="0" smtClean="0">
                <a:solidFill>
                  <a:srgbClr val="FF0000"/>
                </a:solidFill>
              </a:rPr>
              <a:t>                огнетушитель с газовым баллоном (О-(б)) </a:t>
            </a:r>
            <a:r>
              <a:rPr lang="ru-RU" sz="1800" b="1" dirty="0" smtClean="0"/>
              <a:t>- огнетушитель, избыточное давление в корпусе которого создается сжатым или сжиженным газом, содержащимся в баллоне. Баллон может быть расположен как внутри, так и снаружи корпуса огнетушителя;</a:t>
            </a:r>
          </a:p>
          <a:p>
            <a:pPr algn="just"/>
            <a:r>
              <a:rPr lang="ru-RU" sz="1800" b="1" dirty="0"/>
              <a:t> </a:t>
            </a:r>
            <a:r>
              <a:rPr lang="ru-RU" sz="1800" b="1" dirty="0" smtClean="0"/>
              <a:t>              </a:t>
            </a:r>
            <a:endParaRPr lang="ru-RU" sz="1800" b="1" dirty="0" smtClean="0"/>
          </a:p>
          <a:p>
            <a:pPr algn="just"/>
            <a:r>
              <a:rPr lang="ru-RU" sz="1800" b="1" dirty="0" smtClean="0"/>
              <a:t>	</a:t>
            </a:r>
            <a:r>
              <a:rPr lang="ru-RU" sz="1800" b="1" dirty="0" smtClean="0">
                <a:solidFill>
                  <a:srgbClr val="FF0000"/>
                </a:solidFill>
              </a:rPr>
              <a:t>огнетушитель </a:t>
            </a:r>
            <a:r>
              <a:rPr lang="ru-RU" sz="1800" b="1" dirty="0" smtClean="0">
                <a:solidFill>
                  <a:srgbClr val="FF0000"/>
                </a:solidFill>
              </a:rPr>
              <a:t>с газогенерирующим элементом (О-(г)) </a:t>
            </a:r>
            <a:r>
              <a:rPr lang="ru-RU" sz="1800" b="1" dirty="0" smtClean="0"/>
              <a:t>- огнетушитель, избыточное давление в корпусе которого создается в результате выделения газа в ходе химической реакции между компонентами заряда, газогенерирующего элемента. Принцип действия заключается в использовании энергии генерируемой в момент запуска газа для выброса огнетушащего вещества. Могут применяться в любых условиях как первичное средство тушения пожаров. Кроме необходимого времени ожидания (6…10 сек.) в первый момент после запуска принципиально не отличаются от </a:t>
            </a:r>
            <a:r>
              <a:rPr lang="ru-RU" sz="1800" b="1" dirty="0" err="1" smtClean="0"/>
              <a:t>закачных</a:t>
            </a:r>
            <a:r>
              <a:rPr lang="ru-RU" sz="1800" b="1" dirty="0" smtClean="0"/>
              <a:t> огнетушителей.</a:t>
            </a:r>
          </a:p>
          <a:p>
            <a:pPr algn="just"/>
            <a:r>
              <a:rPr lang="ru-RU" sz="1800" b="1" dirty="0" smtClean="0"/>
              <a:t>              </a:t>
            </a:r>
          </a:p>
          <a:p>
            <a:pPr algn="just"/>
            <a:endParaRPr lang="ru-RU" sz="1800" b="1" dirty="0" smtClean="0"/>
          </a:p>
          <a:p>
            <a:pPr algn="just"/>
            <a:endParaRPr lang="ru-RU" sz="1800" b="1" dirty="0"/>
          </a:p>
          <a:p>
            <a:endParaRPr lang="ru-RU" sz="1800" b="1" dirty="0"/>
          </a:p>
          <a:p>
            <a:endParaRPr lang="ru-RU" sz="1800" b="1" dirty="0" smtClean="0"/>
          </a:p>
          <a:p>
            <a:endParaRPr lang="ru-RU"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 calcmode="lin" valueType="num">
                                      <p:cBhvr additive="base">
                                        <p:cTn id="7" dur="5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428604"/>
            <a:ext cx="8572560" cy="5909310"/>
          </a:xfrm>
          <a:prstGeom prst="rect">
            <a:avLst/>
          </a:prstGeom>
        </p:spPr>
        <p:txBody>
          <a:bodyPr wrap="square">
            <a:spAutoFit/>
          </a:bodyPr>
          <a:lstStyle/>
          <a:p>
            <a:pPr algn="just"/>
            <a:r>
              <a:rPr lang="ru-RU" sz="1800" b="1" dirty="0" smtClean="0"/>
              <a:t>           </a:t>
            </a:r>
          </a:p>
          <a:p>
            <a:pPr algn="just"/>
            <a:r>
              <a:rPr lang="ru-RU" sz="1800" b="1" dirty="0" smtClean="0">
                <a:solidFill>
                  <a:srgbClr val="FF0000"/>
                </a:solidFill>
              </a:rPr>
              <a:t>	огнетушитель </a:t>
            </a:r>
            <a:r>
              <a:rPr lang="ru-RU" sz="1800" b="1" dirty="0" err="1" smtClean="0">
                <a:solidFill>
                  <a:srgbClr val="FF0000"/>
                </a:solidFill>
              </a:rPr>
              <a:t>закачной</a:t>
            </a:r>
            <a:r>
              <a:rPr lang="ru-RU" sz="1800" b="1" dirty="0" smtClean="0">
                <a:solidFill>
                  <a:srgbClr val="FF0000"/>
                </a:solidFill>
              </a:rPr>
              <a:t> (О-(з)) - </a:t>
            </a:r>
            <a:r>
              <a:rPr lang="ru-RU" sz="1800" b="1" dirty="0" smtClean="0"/>
              <a:t>огнетушитель, заряд огнетушащего вещества и корпус которого постоянно находятся под давлением вытесняющего газа или паров огнетушащего вещества. Заряжены огнетушащим порошком и закачаны инертным газом (это может быть азот, углекислота) или воздухом под давлением примерно 16 атм. Данным типом огнетушителя возможно тушение: если тип порошка А, В, С, Е — горящих твердых веществ, горящих жидкостей, воспламеняющихся газов, электропроводки под малым напряжением до 1000 В, если тип порошка В, С — небольших возгораний жидкостей и газов в легкодоступных местах. В конструкцию данного огнетушителя входит запорное устройство, которое позволяет, подавать порошок на пламя простым нажатием рукой на верхнюю ручку или, отпуская ручку, прекращать его подачу. Преимуществом данного типа огнетушителя является индикатор внутреннего давления, установленный на головке огнетушителя и показывающий его работоспособность (зеленый сектор шкалы)в отличие от всех остальных типов огнетушителей.</a:t>
            </a:r>
          </a:p>
          <a:p>
            <a:pPr algn="just"/>
            <a:endParaRPr lang="ru-RU" sz="1800" b="1" dirty="0" smtClean="0"/>
          </a:p>
          <a:p>
            <a:pPr algn="just"/>
            <a:endParaRPr lang="ru-RU" sz="1800" b="1" dirty="0"/>
          </a:p>
          <a:p>
            <a:endParaRPr lang="ru-RU" sz="1800" b="1" dirty="0"/>
          </a:p>
          <a:p>
            <a:endParaRPr lang="ru-RU" sz="1800" b="1" dirty="0" smtClean="0"/>
          </a:p>
          <a:p>
            <a:endParaRPr lang="ru-RU" sz="18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Прямоугольник 7"/>
          <p:cNvSpPr>
            <a:spLocks noChangeArrowheads="1"/>
          </p:cNvSpPr>
          <p:nvPr/>
        </p:nvSpPr>
        <p:spPr bwMode="auto">
          <a:xfrm>
            <a:off x="0" y="0"/>
            <a:ext cx="9144000" cy="830997"/>
          </a:xfrm>
          <a:prstGeom prst="rect">
            <a:avLst/>
          </a:prstGeom>
          <a:noFill/>
          <a:ln w="9525">
            <a:noFill/>
            <a:miter lim="800000"/>
            <a:headEnd/>
            <a:tailEnd/>
          </a:ln>
        </p:spPr>
        <p:txBody>
          <a:bodyPr>
            <a:spAutoFit/>
          </a:bodyPr>
          <a:lstStyle/>
          <a:p>
            <a:r>
              <a:rPr lang="ru-RU" b="1" dirty="0">
                <a:solidFill>
                  <a:srgbClr val="FF0000"/>
                </a:solidFill>
                <a:effectLst>
                  <a:outerShdw blurRad="38100" dist="38100" dir="2700000" algn="tl">
                    <a:srgbClr val="000000">
                      <a:alpha val="43137"/>
                    </a:srgbClr>
                  </a:outerShdw>
                </a:effectLst>
              </a:rPr>
              <a:t>Классификация пожаров и рекомендуемые огнетушащие вещества</a:t>
            </a:r>
          </a:p>
        </p:txBody>
      </p:sp>
      <p:graphicFrame>
        <p:nvGraphicFramePr>
          <p:cNvPr id="9" name="Таблица 8"/>
          <p:cNvGraphicFramePr>
            <a:graphicFrameLocks noGrp="1"/>
          </p:cNvGraphicFramePr>
          <p:nvPr/>
        </p:nvGraphicFramePr>
        <p:xfrm>
          <a:off x="0" y="785794"/>
          <a:ext cx="9144000" cy="5760720"/>
        </p:xfrm>
        <a:graphic>
          <a:graphicData uri="http://schemas.openxmlformats.org/drawingml/2006/table">
            <a:tbl>
              <a:tblPr/>
              <a:tblGrid>
                <a:gridCol w="1357313"/>
                <a:gridCol w="1357312"/>
                <a:gridCol w="1095375"/>
                <a:gridCol w="833438"/>
                <a:gridCol w="1671637"/>
                <a:gridCol w="2828925"/>
              </a:tblGrid>
              <a:tr h="947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Класс</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пожара</a:t>
                      </a:r>
                    </a:p>
                  </a:txBody>
                  <a:tcPr marL="60960" marR="6096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Пиктограмма</a:t>
                      </a: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Характеристика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класса</a:t>
                      </a: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Подкласс</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пожара</a:t>
                      </a: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Характеристика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подкласса</a:t>
                      </a:r>
                    </a:p>
                  </a:txBody>
                  <a:tcPr marL="60960" marR="609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Рекомендуемые огнетушащие вещества и способы тушения</a:t>
                      </a:r>
                    </a:p>
                  </a:txBody>
                  <a:tcPr marL="60960" marR="6096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8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1</a:t>
                      </a:r>
                    </a:p>
                  </a:txBody>
                  <a:tcPr marL="60960" marR="6096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2</a:t>
                      </a:r>
                    </a:p>
                  </a:txBody>
                  <a:tcPr marL="60960" marR="609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3</a:t>
                      </a:r>
                    </a:p>
                  </a:txBody>
                  <a:tcPr marL="60960" marR="609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4</a:t>
                      </a:r>
                    </a:p>
                  </a:txBody>
                  <a:tcPr marL="60960" marR="609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5</a:t>
                      </a:r>
                    </a:p>
                  </a:txBody>
                  <a:tcPr marL="60960" marR="609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6</a:t>
                      </a:r>
                    </a:p>
                  </a:txBody>
                  <a:tcPr marL="60960" marR="6096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90638">
                <a:tc rowSpan="2">
                  <a:txBody>
                    <a:bodyPr/>
                    <a:lstStyle/>
                    <a:p>
                      <a:pPr marL="0" marR="0" lvl="0" indent="449263" algn="l" defTabSz="914400" rtl="0" eaLnBrk="1" fontAlgn="base" latinLnBrk="0" hangingPunct="1">
                        <a:lnSpc>
                          <a:spcPct val="100000"/>
                        </a:lnSpc>
                        <a:spcBef>
                          <a:spcPct val="0"/>
                        </a:spcBef>
                        <a:spcAft>
                          <a:spcPct val="0"/>
                        </a:spcAft>
                        <a:buClrTx/>
                        <a:buSzTx/>
                        <a:buFontTx/>
                        <a:buNone/>
                        <a:tabLst>
                          <a:tab pos="444500" algn="l"/>
                        </a:tabLst>
                      </a:pPr>
                      <a:endParaRPr kumimoji="0" lang="ru-RU" sz="18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tab pos="444500" algn="l"/>
                        </a:tabLst>
                      </a:pPr>
                      <a:endParaRPr kumimoji="0" lang="ru-RU" sz="18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tab pos="444500" algn="l"/>
                        </a:tabLst>
                      </a:pPr>
                      <a:r>
                        <a:rPr kumimoji="0" lang="ru-RU" sz="1800" b="1" i="0" u="none" strike="noStrike" cap="none" normalizeH="0" baseline="0" dirty="0" smtClean="0">
                          <a:ln>
                            <a:noFill/>
                          </a:ln>
                          <a:solidFill>
                            <a:srgbClr val="FF0000"/>
                          </a:solidFill>
                          <a:effectLst/>
                          <a:latin typeface="Times New Roman" pitchFamily="18" charset="0"/>
                          <a:cs typeface="Times New Roman" pitchFamily="18" charset="0"/>
                        </a:rPr>
                        <a:t>А</a:t>
                      </a:r>
                      <a:endParaRPr kumimoji="0" lang="ru-RU" sz="18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60960" marR="6096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Твердые горючие вещества</a:t>
                      </a:r>
                    </a:p>
                  </a:txBody>
                  <a:tcPr marL="60960" marR="609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Горение твердых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веществ</a:t>
                      </a:r>
                    </a:p>
                  </a:txBody>
                  <a:tcPr marL="60960" marR="609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А1</a:t>
                      </a:r>
                    </a:p>
                  </a:txBody>
                  <a:tcPr marL="60960" marR="609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Горение твердых веществ, сопровождаемое тлением (например, древесина, бумага, уголь, текстиль)</a:t>
                      </a:r>
                    </a:p>
                  </a:txBody>
                  <a:tcPr marL="60960" marR="609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Вода со смачивателями, хладоны, порошки типа АВСЕ</a:t>
                      </a:r>
                    </a:p>
                  </a:txBody>
                  <a:tcPr marL="60960" marR="6096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773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А2</a:t>
                      </a:r>
                    </a:p>
                  </a:txBody>
                  <a:tcPr marL="60960" marR="609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Горение твердых веществ, не сопровождаемое тлением (каучук, пластмассы) </a:t>
                      </a:r>
                    </a:p>
                  </a:txBody>
                  <a:tcPr marL="60960" marR="609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Все виды огнетушащих веществ</a:t>
                      </a:r>
                    </a:p>
                  </a:txBody>
                  <a:tcPr marL="60960" marR="6096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34853" name="Picture 5" descr="Класс-А-4(цв)"/>
          <p:cNvPicPr>
            <a:picLocks noChangeAspect="1" noChangeArrowheads="1"/>
          </p:cNvPicPr>
          <p:nvPr/>
        </p:nvPicPr>
        <p:blipFill>
          <a:blip r:embed="rId2" cstate="print"/>
          <a:srcRect/>
          <a:stretch>
            <a:fillRect/>
          </a:stretch>
        </p:blipFill>
        <p:spPr bwMode="auto">
          <a:xfrm>
            <a:off x="1571604" y="3286124"/>
            <a:ext cx="952500" cy="90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1034</TotalTime>
  <Words>3121</Words>
  <Application>Microsoft Office PowerPoint</Application>
  <PresentationFormat>Экран (4:3)</PresentationFormat>
  <Paragraphs>619</Paragraphs>
  <Slides>49</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49</vt:i4>
      </vt:variant>
    </vt:vector>
  </HeadingPairs>
  <TitlesOfParts>
    <vt:vector size="51" baseType="lpstr">
      <vt:lpstr>Тема Office</vt:lpstr>
      <vt:lpstr>Document</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Аркадий</dc:creator>
  <cp:lastModifiedBy>Home</cp:lastModifiedBy>
  <cp:revision>162</cp:revision>
  <dcterms:created xsi:type="dcterms:W3CDTF">1601-01-01T00:00:00Z</dcterms:created>
  <dcterms:modified xsi:type="dcterms:W3CDTF">2017-06-29T08:46:35Z</dcterms:modified>
</cp:coreProperties>
</file>