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270" r:id="rId5"/>
    <p:sldId id="272" r:id="rId6"/>
    <p:sldId id="275" r:id="rId7"/>
    <p:sldId id="257" r:id="rId8"/>
    <p:sldId id="262" r:id="rId9"/>
    <p:sldId id="265" r:id="rId10"/>
    <p:sldId id="271" r:id="rId11"/>
    <p:sldId id="260" r:id="rId12"/>
    <p:sldId id="268" r:id="rId13"/>
    <p:sldId id="273" r:id="rId14"/>
    <p:sldId id="266" r:id="rId15"/>
    <p:sldId id="259" r:id="rId16"/>
    <p:sldId id="261" r:id="rId17"/>
    <p:sldId id="258" r:id="rId18"/>
    <p:sldId id="267" r:id="rId19"/>
    <p:sldId id="263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3179" autoAdjust="0"/>
  </p:normalViewPr>
  <p:slideViewPr>
    <p:cSldViewPr snapToGrid="0">
      <p:cViewPr>
        <p:scale>
          <a:sx n="98" d="100"/>
          <a:sy n="98" d="100"/>
        </p:scale>
        <p:origin x="-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58E51-8980-4F88-BDD8-7DFFDB6D78C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B868-6CB4-4A64-AA56-00CA8DA51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5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5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3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2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6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B868-6CB4-4A64-AA56-00CA8DA5126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140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303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030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080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49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28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402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11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582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101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244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882C-1169-481F-BB38-8F8300A956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C607-426F-464C-A3C2-8ECC151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3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6.emf"/><Relationship Id="rId4" Type="http://schemas.openxmlformats.org/officeDocument/2006/relationships/image" Target="../media/image46.emf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65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6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691" y="1683221"/>
            <a:ext cx="57856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b="1" dirty="0" smtClean="0">
                <a:solidFill>
                  <a:srgbClr val="C00000"/>
                </a:solidFill>
              </a:rPr>
              <a:t>Поиск пропавшего человека </a:t>
            </a:r>
            <a:br>
              <a:rPr lang="ru-RU" sz="5000" b="1" dirty="0" smtClean="0">
                <a:solidFill>
                  <a:srgbClr val="C00000"/>
                </a:solidFill>
              </a:rPr>
            </a:br>
            <a:r>
              <a:rPr lang="ru-RU" sz="5000" b="1" dirty="0" smtClean="0">
                <a:solidFill>
                  <a:srgbClr val="C00000"/>
                </a:solidFill>
              </a:rPr>
              <a:t>в городской среде</a:t>
            </a:r>
            <a:endParaRPr lang="ru-RU" sz="5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94" y="427511"/>
            <a:ext cx="3071523" cy="4238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92" y="4666056"/>
            <a:ext cx="2117419" cy="1065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805" y="4788131"/>
            <a:ext cx="2717031" cy="17621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9" y="4911989"/>
            <a:ext cx="2629366" cy="16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74" y="1946760"/>
            <a:ext cx="2870748" cy="262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0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358" y="1228254"/>
            <a:ext cx="6493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Порядок реагирования на городской поиск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06128" y="1997395"/>
            <a:ext cx="3478390" cy="3600941"/>
            <a:chOff x="467544" y="1844863"/>
            <a:chExt cx="3478390" cy="3600941"/>
          </a:xfrm>
        </p:grpSpPr>
        <p:sp>
          <p:nvSpPr>
            <p:cNvPr id="14" name="Стрелка вправо 13"/>
            <p:cNvSpPr/>
            <p:nvPr/>
          </p:nvSpPr>
          <p:spPr>
            <a:xfrm rot="8745339">
              <a:off x="2744902" y="1844863"/>
              <a:ext cx="120103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141591" y="3882534"/>
              <a:ext cx="2044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Сверхсрочный поиск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778" y="2420888"/>
              <a:ext cx="1476234" cy="1476961"/>
            </a:xfrm>
            <a:prstGeom prst="rect">
              <a:avLst/>
            </a:prstGeom>
          </p:spPr>
        </p:pic>
        <p:sp>
          <p:nvSpPr>
            <p:cNvPr id="17" name="TextBox 22"/>
            <p:cNvSpPr txBox="1"/>
            <p:nvPr/>
          </p:nvSpPr>
          <p:spPr>
            <a:xfrm>
              <a:off x="467544" y="4276253"/>
              <a:ext cx="34665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Tx/>
                <a:buChar char="-"/>
              </a:pPr>
              <a:r>
                <a:rPr lang="ru-RU" sz="1400" dirty="0" smtClean="0"/>
                <a:t>малолетний ребёнок (до 10-12 лет);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медицинские показания пропавшего (диабет, инсульт/инфаркт и проч.);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пожилой человек с оперативными вводными</a:t>
              </a:r>
              <a:endParaRPr lang="ru-RU" sz="1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63645" y="1997395"/>
            <a:ext cx="3466582" cy="4536543"/>
            <a:chOff x="5652120" y="1844785"/>
            <a:chExt cx="3466582" cy="4536543"/>
          </a:xfrm>
        </p:grpSpPr>
        <p:sp>
          <p:nvSpPr>
            <p:cNvPr id="19" name="TextBox 44"/>
            <p:cNvSpPr txBox="1"/>
            <p:nvPr/>
          </p:nvSpPr>
          <p:spPr>
            <a:xfrm>
              <a:off x="6516216" y="3789040"/>
              <a:ext cx="1977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Отказ в проведении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поисковых работ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12854661" flipH="1">
              <a:off x="5782109" y="1844785"/>
              <a:ext cx="120103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929" y="2420888"/>
              <a:ext cx="1367479" cy="1368152"/>
            </a:xfrm>
            <a:prstGeom prst="rect">
              <a:avLst/>
            </a:prstGeom>
          </p:spPr>
        </p:pic>
        <p:sp>
          <p:nvSpPr>
            <p:cNvPr id="22" name="TextBox 8"/>
            <p:cNvSpPr txBox="1"/>
            <p:nvPr/>
          </p:nvSpPr>
          <p:spPr>
            <a:xfrm>
              <a:off x="5652120" y="4350003"/>
              <a:ext cx="346658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Tx/>
                <a:buChar char="-"/>
              </a:pPr>
              <a:r>
                <a:rPr lang="ru-RU" sz="1400" dirty="0"/>
                <a:t>о</a:t>
              </a:r>
              <a:r>
                <a:rPr lang="ru-RU" sz="1400" dirty="0" smtClean="0"/>
                <a:t>тсутствие заявления в полицию;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подозрение на «семейные разборки», поиск должника</a:t>
              </a:r>
              <a:r>
                <a:rPr lang="ru-RU" sz="1400" dirty="0"/>
                <a:t>,</a:t>
              </a:r>
              <a:r>
                <a:rPr lang="ru-RU" sz="1400" dirty="0" smtClean="0"/>
                <a:t> криминал;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«</a:t>
              </a:r>
              <a:r>
                <a:rPr lang="ru-RU" sz="1400" dirty="0" err="1" smtClean="0"/>
                <a:t>алкозаявки</a:t>
              </a:r>
              <a:r>
                <a:rPr lang="ru-RU" sz="1400" dirty="0" smtClean="0"/>
                <a:t>»;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выявление факта сознательного ухода;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заведомая неполнота данных, подозрение на сокрытие информации заявителем;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/>
                <a:t>«устаревшая» заявка</a:t>
              </a:r>
              <a:endParaRPr lang="ru-RU" sz="14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24" name="TextBox 23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37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2997" y="1246910"/>
            <a:ext cx="47308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Основные направления поиска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32967" y="1739353"/>
            <a:ext cx="2327817" cy="1262146"/>
            <a:chOff x="932967" y="1739353"/>
            <a:chExt cx="2327817" cy="1262146"/>
          </a:xfrm>
        </p:grpSpPr>
        <p:sp>
          <p:nvSpPr>
            <p:cNvPr id="12" name="TextBox 11"/>
            <p:cNvSpPr txBox="1"/>
            <p:nvPr/>
          </p:nvSpPr>
          <p:spPr>
            <a:xfrm>
              <a:off x="932967" y="2416724"/>
              <a:ext cx="2327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Поиск непосредственно</a:t>
              </a:r>
              <a:b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разыскиваемого лица</a:t>
              </a: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 flipH="1">
              <a:off x="2009951" y="1739353"/>
              <a:ext cx="1009509" cy="5207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718918" y="1739353"/>
            <a:ext cx="3108160" cy="1385257"/>
            <a:chOff x="5718918" y="1739353"/>
            <a:chExt cx="3108160" cy="1385257"/>
          </a:xfrm>
        </p:grpSpPr>
        <p:sp>
          <p:nvSpPr>
            <p:cNvPr id="13" name="TextBox 12"/>
            <p:cNvSpPr txBox="1"/>
            <p:nvPr/>
          </p:nvSpPr>
          <p:spPr>
            <a:xfrm>
              <a:off x="5718918" y="2293613"/>
              <a:ext cx="31081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Поиск информации</a:t>
              </a:r>
            </a:p>
            <a:p>
              <a:pPr algn="ctr"/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</a:rPr>
                <a:t>о</a:t>
              </a: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 возможном местонахождении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пропавшего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6334125" y="1739353"/>
              <a:ext cx="938873" cy="55426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267418" y="3153417"/>
            <a:ext cx="1519198" cy="1826572"/>
            <a:chOff x="267418" y="3153417"/>
            <a:chExt cx="1519198" cy="1826572"/>
          </a:xfrm>
        </p:grpSpPr>
        <p:cxnSp>
          <p:nvCxnSpPr>
            <p:cNvPr id="16" name="Прямая со стрелкой 15"/>
            <p:cNvCxnSpPr/>
            <p:nvPr/>
          </p:nvCxnSpPr>
          <p:spPr>
            <a:xfrm flipH="1">
              <a:off x="1046028" y="3153417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267418" y="3983974"/>
              <a:ext cx="1519198" cy="996015"/>
              <a:chOff x="267418" y="3900886"/>
              <a:chExt cx="1519198" cy="9960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7418" y="4373681"/>
                <a:ext cx="15191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Патрулирование </a:t>
                </a:r>
              </a:p>
              <a:p>
                <a:pPr algn="ctr"/>
                <a:r>
                  <a:rPr lang="ru-RU" sz="1400" b="1" dirty="0" smtClean="0"/>
                  <a:t>города</a:t>
                </a:r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681" y="3900886"/>
                <a:ext cx="1062673" cy="5345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258441" y="3820110"/>
            <a:ext cx="2106474" cy="3045757"/>
            <a:chOff x="258441" y="3820110"/>
            <a:chExt cx="2106474" cy="3045757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>
              <a:off x="1655250" y="3820110"/>
              <a:ext cx="476636" cy="1568757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258441" y="5268990"/>
              <a:ext cx="2106474" cy="1596877"/>
              <a:chOff x="1052265" y="4746317"/>
              <a:chExt cx="2106474" cy="159687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52265" y="5604530"/>
                <a:ext cx="210647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Осмотр прилегающей</a:t>
                </a:r>
                <a:br>
                  <a:rPr lang="ru-RU" sz="1400" b="1" dirty="0" smtClean="0"/>
                </a:br>
                <a:r>
                  <a:rPr lang="ru-RU" sz="1400" b="1" dirty="0" smtClean="0"/>
                  <a:t>территории, возможных</a:t>
                </a:r>
                <a:br>
                  <a:rPr lang="ru-RU" sz="1400" b="1" dirty="0" smtClean="0"/>
                </a:br>
                <a:r>
                  <a:rPr lang="ru-RU" sz="1400" b="1" dirty="0" smtClean="0"/>
                  <a:t>маршрутов пропавшего</a:t>
                </a: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7033" y="4746317"/>
                <a:ext cx="1356936" cy="913648"/>
              </a:xfrm>
              <a:prstGeom prst="rect">
                <a:avLst/>
              </a:prstGeom>
            </p:spPr>
          </p:pic>
        </p:grpSp>
      </p:grpSp>
      <p:grpSp>
        <p:nvGrpSpPr>
          <p:cNvPr id="30" name="Группа 29"/>
          <p:cNvGrpSpPr/>
          <p:nvPr/>
        </p:nvGrpSpPr>
        <p:grpSpPr>
          <a:xfrm>
            <a:off x="2906176" y="3153417"/>
            <a:ext cx="1078285" cy="2058875"/>
            <a:chOff x="2906176" y="3153417"/>
            <a:chExt cx="1078285" cy="2058875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2906176" y="3153417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3056899" y="3984366"/>
              <a:ext cx="927562" cy="1227926"/>
              <a:chOff x="2918879" y="3984366"/>
              <a:chExt cx="927562" cy="122792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918879" y="4473628"/>
                <a:ext cx="9275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err="1" smtClean="0"/>
                  <a:t>Обзвон</a:t>
                </a:r>
                <a:r>
                  <a:rPr lang="ru-RU" sz="1400" b="1" dirty="0" smtClean="0"/>
                  <a:t> </a:t>
                </a:r>
                <a:br>
                  <a:rPr lang="ru-RU" sz="1400" b="1" dirty="0" smtClean="0"/>
                </a:br>
                <a:r>
                  <a:rPr lang="ru-RU" sz="1400" b="1" dirty="0" smtClean="0"/>
                  <a:t>и объезд </a:t>
                </a:r>
              </a:p>
              <a:p>
                <a:pPr algn="ctr"/>
                <a:r>
                  <a:rPr lang="ru-RU" sz="1400" b="1" dirty="0" smtClean="0"/>
                  <a:t>больниц</a:t>
                </a:r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6276" y="3984366"/>
                <a:ext cx="672769" cy="546100"/>
              </a:xfrm>
              <a:prstGeom prst="rect">
                <a:avLst/>
              </a:prstGeom>
            </p:spPr>
          </p:pic>
        </p:grpSp>
      </p:grpSp>
      <p:cxnSp>
        <p:nvCxnSpPr>
          <p:cNvPr id="36" name="Прямая со стрелкой 35"/>
          <p:cNvCxnSpPr/>
          <p:nvPr/>
        </p:nvCxnSpPr>
        <p:spPr>
          <a:xfrm>
            <a:off x="2406765" y="3827306"/>
            <a:ext cx="1103565" cy="228276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3019460" y="5759305"/>
            <a:ext cx="2738378" cy="914354"/>
            <a:chOff x="3019460" y="5759305"/>
            <a:chExt cx="2738378" cy="914354"/>
          </a:xfrm>
        </p:grpSpPr>
        <p:sp>
          <p:nvSpPr>
            <p:cNvPr id="37" name="TextBox 36"/>
            <p:cNvSpPr txBox="1"/>
            <p:nvPr/>
          </p:nvSpPr>
          <p:spPr>
            <a:xfrm>
              <a:off x="3019460" y="6365882"/>
              <a:ext cx="273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Работа по «точкам притяжения»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8974" y="5759305"/>
              <a:ext cx="1350848" cy="64338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998626" y="3149234"/>
            <a:ext cx="1783846" cy="2960835"/>
            <a:chOff x="4998626" y="3149234"/>
            <a:chExt cx="1783846" cy="2960835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>
              <a:off x="6068681" y="3149234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5147857" y="3904941"/>
              <a:ext cx="1634615" cy="1288227"/>
              <a:chOff x="5147857" y="3904941"/>
              <a:chExt cx="1634615" cy="128822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147857" y="4669948"/>
                <a:ext cx="1634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Опрос возможных</a:t>
                </a:r>
              </a:p>
              <a:p>
                <a:pPr algn="ctr"/>
                <a:r>
                  <a:rPr lang="ru-RU" sz="1400" b="1" dirty="0" smtClean="0"/>
                  <a:t>свидетелей</a:t>
                </a:r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0710" y="3904941"/>
                <a:ext cx="907534" cy="848020"/>
              </a:xfrm>
              <a:prstGeom prst="rect">
                <a:avLst/>
              </a:prstGeom>
            </p:spPr>
          </p:pic>
        </p:grpSp>
        <p:cxnSp>
          <p:nvCxnSpPr>
            <p:cNvPr id="43" name="Прямая со стрелкой 42"/>
            <p:cNvCxnSpPr/>
            <p:nvPr/>
          </p:nvCxnSpPr>
          <p:spPr>
            <a:xfrm flipH="1">
              <a:off x="4998626" y="5359538"/>
              <a:ext cx="423680" cy="75053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7790066" y="3172440"/>
            <a:ext cx="1287084" cy="2020728"/>
            <a:chOff x="7790066" y="3172440"/>
            <a:chExt cx="1287084" cy="2020728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8099996" y="3172440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790066" y="4669948"/>
              <a:ext cx="128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Мониторинг</a:t>
              </a:r>
            </a:p>
            <a:p>
              <a:pPr algn="ctr"/>
              <a:r>
                <a:rPr lang="ru-RU" sz="1400" b="1" dirty="0" smtClean="0"/>
                <a:t>сети Интернет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63087" y="3904940"/>
              <a:ext cx="1141043" cy="813817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098113" y="3597"/>
            <a:ext cx="4062513" cy="1233788"/>
            <a:chOff x="5098113" y="13122"/>
            <a:chExt cx="4062513" cy="1233788"/>
          </a:xfrm>
        </p:grpSpPr>
        <p:sp>
          <p:nvSpPr>
            <p:cNvPr id="44" name="TextBox 43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089021" y="3667338"/>
            <a:ext cx="2367957" cy="3101178"/>
            <a:chOff x="6089021" y="3667338"/>
            <a:chExt cx="2367957" cy="3101178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H="1">
              <a:off x="7269075" y="3667338"/>
              <a:ext cx="7848" cy="1635894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089021" y="6245296"/>
              <a:ext cx="2367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Размещение</a:t>
              </a:r>
              <a:br>
                <a:rPr lang="ru-RU" sz="1400" b="1" dirty="0" smtClean="0"/>
              </a:br>
              <a:r>
                <a:rPr lang="ru-RU" sz="1400" b="1" dirty="0" smtClean="0"/>
                <a:t>ориентировок на местности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51"/>
            <a:stretch/>
          </p:blipFill>
          <p:spPr bwMode="auto">
            <a:xfrm>
              <a:off x="6641097" y="5293929"/>
              <a:ext cx="1271651" cy="99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1785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5391" y="1105875"/>
            <a:ext cx="3203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Выделение </a:t>
            </a:r>
            <a:b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«точек притяжения»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525129" y="1831670"/>
            <a:ext cx="2458365" cy="2215883"/>
            <a:chOff x="525129" y="1650695"/>
            <a:chExt cx="2458365" cy="2215883"/>
          </a:xfrm>
        </p:grpSpPr>
        <p:sp>
          <p:nvSpPr>
            <p:cNvPr id="8" name="TextBox 7"/>
            <p:cNvSpPr txBox="1"/>
            <p:nvPr/>
          </p:nvSpPr>
          <p:spPr>
            <a:xfrm>
              <a:off x="525129" y="3081748"/>
              <a:ext cx="245836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 smtClean="0"/>
                <a:t>Пожилой человек /</a:t>
              </a:r>
              <a:br>
                <a:rPr lang="ru-RU" sz="1500" b="1" dirty="0" smtClean="0"/>
              </a:br>
              <a:r>
                <a:rPr lang="ru-RU" sz="1500" b="1" dirty="0" smtClean="0"/>
                <a:t>с деменцией /в стрессовой</a:t>
              </a:r>
            </a:p>
            <a:p>
              <a:pPr algn="ctr"/>
              <a:r>
                <a:rPr lang="ru-RU" sz="1500" b="1" dirty="0" smtClean="0"/>
                <a:t>ситуации</a:t>
              </a:r>
              <a:endParaRPr lang="ru-RU" sz="1500" b="1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2069781" y="1650695"/>
              <a:ext cx="714983" cy="456309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3311" y="2191859"/>
              <a:ext cx="442003" cy="99339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6302779" y="1831670"/>
            <a:ext cx="1927066" cy="1985051"/>
            <a:chOff x="6302779" y="1650695"/>
            <a:chExt cx="1927066" cy="1985051"/>
          </a:xfrm>
        </p:grpSpPr>
        <p:sp>
          <p:nvSpPr>
            <p:cNvPr id="9" name="TextBox 8"/>
            <p:cNvSpPr txBox="1"/>
            <p:nvPr/>
          </p:nvSpPr>
          <p:spPr>
            <a:xfrm>
              <a:off x="6302779" y="3081748"/>
              <a:ext cx="1927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 smtClean="0"/>
                <a:t>Ребёнок / подросток</a:t>
              </a:r>
            </a:p>
            <a:p>
              <a:pPr algn="ctr"/>
              <a:r>
                <a:rPr lang="ru-RU" sz="1500" b="1" dirty="0" smtClean="0"/>
                <a:t>ушедший из дома</a:t>
              </a:r>
              <a:endParaRPr lang="ru-RU" sz="1500" b="1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6490835" y="1650695"/>
              <a:ext cx="715486" cy="456309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557" y="2191858"/>
              <a:ext cx="800116" cy="956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273692" y="4007221"/>
            <a:ext cx="1153777" cy="1277637"/>
            <a:chOff x="273692" y="3826246"/>
            <a:chExt cx="1153777" cy="1277637"/>
          </a:xfrm>
        </p:grpSpPr>
        <p:sp>
          <p:nvSpPr>
            <p:cNvPr id="13" name="TextBox 12"/>
            <p:cNvSpPr txBox="1"/>
            <p:nvPr/>
          </p:nvSpPr>
          <p:spPr>
            <a:xfrm>
              <a:off x="273692" y="4457552"/>
              <a:ext cx="1153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Места где</a:t>
              </a:r>
            </a:p>
            <a:p>
              <a:pPr algn="ctr"/>
              <a:r>
                <a:rPr lang="ru-RU" sz="1200" b="1" dirty="0"/>
                <a:t>п</a:t>
              </a:r>
              <a:r>
                <a:rPr lang="ru-RU" sz="1200" b="1" dirty="0" smtClean="0"/>
                <a:t>роживал,</a:t>
              </a:r>
            </a:p>
            <a:p>
              <a:pPr algn="ctr"/>
              <a:r>
                <a:rPr lang="ru-RU" sz="1200" b="1" dirty="0" smtClean="0"/>
                <a:t>работал ранее</a:t>
              </a:r>
              <a:endParaRPr lang="ru-RU" sz="1200" b="1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850581" y="3826246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282105" y="4042443"/>
            <a:ext cx="1032270" cy="1686380"/>
            <a:chOff x="1282105" y="3861468"/>
            <a:chExt cx="1032270" cy="1686380"/>
          </a:xfrm>
        </p:grpSpPr>
        <p:sp>
          <p:nvSpPr>
            <p:cNvPr id="15" name="TextBox 14"/>
            <p:cNvSpPr txBox="1"/>
            <p:nvPr/>
          </p:nvSpPr>
          <p:spPr>
            <a:xfrm>
              <a:off x="1282105" y="5086183"/>
              <a:ext cx="1032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Похоронены</a:t>
              </a:r>
              <a:br>
                <a:rPr lang="ru-RU" sz="1200" b="1" dirty="0" smtClean="0"/>
              </a:br>
              <a:r>
                <a:rPr lang="ru-RU" sz="1200" b="1" dirty="0" smtClean="0"/>
                <a:t>близкие</a:t>
              </a:r>
              <a:endParaRPr lang="ru-RU" sz="1200" b="1" dirty="0"/>
            </a:p>
          </p:txBody>
        </p:sp>
        <p:cxnSp>
          <p:nvCxnSpPr>
            <p:cNvPr id="16" name="Прямая со стрелкой 15"/>
            <p:cNvCxnSpPr>
              <a:endCxn id="15" idx="0"/>
            </p:cNvCxnSpPr>
            <p:nvPr/>
          </p:nvCxnSpPr>
          <p:spPr>
            <a:xfrm flipH="1">
              <a:off x="1798240" y="3861468"/>
              <a:ext cx="2" cy="122471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7668281" y="3814849"/>
            <a:ext cx="1531830" cy="1122594"/>
            <a:chOff x="7668281" y="3633874"/>
            <a:chExt cx="1531830" cy="1122594"/>
          </a:xfrm>
        </p:grpSpPr>
        <p:sp>
          <p:nvSpPr>
            <p:cNvPr id="17" name="TextBox 16"/>
            <p:cNvSpPr txBox="1"/>
            <p:nvPr/>
          </p:nvSpPr>
          <p:spPr>
            <a:xfrm>
              <a:off x="7668281" y="4294803"/>
              <a:ext cx="1531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Места развлечений,</a:t>
              </a:r>
            </a:p>
            <a:p>
              <a:pPr algn="ctr"/>
              <a:r>
                <a:rPr lang="ru-RU" sz="1200" b="1" dirty="0" smtClean="0"/>
                <a:t>торговые центры</a:t>
              </a:r>
              <a:endParaRPr lang="ru-RU" sz="1200" b="1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8044377" y="3633874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5549984" y="3897580"/>
            <a:ext cx="1128835" cy="1077820"/>
            <a:chOff x="5549984" y="3716605"/>
            <a:chExt cx="1128835" cy="1077820"/>
          </a:xfrm>
        </p:grpSpPr>
        <p:sp>
          <p:nvSpPr>
            <p:cNvPr id="23" name="TextBox 22"/>
            <p:cNvSpPr txBox="1"/>
            <p:nvPr/>
          </p:nvSpPr>
          <p:spPr>
            <a:xfrm>
              <a:off x="5549984" y="4332760"/>
              <a:ext cx="11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Заброшенные</a:t>
              </a:r>
              <a:br>
                <a:rPr lang="ru-RU" sz="1200" b="1" dirty="0" smtClean="0"/>
              </a:br>
              <a:r>
                <a:rPr lang="ru-RU" sz="1200" b="1" dirty="0" smtClean="0"/>
                <a:t>объекты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6119899" y="3716605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6203126" y="3897580"/>
            <a:ext cx="982000" cy="2617227"/>
            <a:chOff x="6203126" y="3716605"/>
            <a:chExt cx="982000" cy="2617227"/>
          </a:xfrm>
        </p:grpSpPr>
        <p:sp>
          <p:nvSpPr>
            <p:cNvPr id="27" name="TextBox 26"/>
            <p:cNvSpPr txBox="1"/>
            <p:nvPr/>
          </p:nvSpPr>
          <p:spPr>
            <a:xfrm>
              <a:off x="6203126" y="5502835"/>
              <a:ext cx="982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Места</a:t>
              </a:r>
              <a:br>
                <a:rPr lang="ru-RU" sz="1200" b="1" dirty="0" smtClean="0"/>
              </a:br>
              <a:r>
                <a:rPr lang="ru-RU" sz="1200" b="1" dirty="0" smtClean="0"/>
                <a:t>связанные </a:t>
              </a:r>
              <a:br>
                <a:rPr lang="ru-RU" sz="1200" b="1" dirty="0" smtClean="0"/>
              </a:br>
              <a:r>
                <a:rPr lang="ru-RU" sz="1200" b="1" dirty="0" smtClean="0"/>
                <a:t>с хобби,</a:t>
              </a:r>
              <a:br>
                <a:rPr lang="ru-RU" sz="1200" b="1" dirty="0" smtClean="0"/>
              </a:br>
              <a:r>
                <a:rPr lang="ru-RU" sz="1200" b="1" dirty="0" smtClean="0"/>
                <a:t>интересами</a:t>
              </a:r>
              <a:endParaRPr lang="ru-RU" sz="1200" b="1" dirty="0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6701746" y="3716605"/>
              <a:ext cx="241306" cy="1799372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flipH="1">
            <a:off x="5113020" y="3600555"/>
            <a:ext cx="826174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7435068" y="3897580"/>
            <a:ext cx="1342129" cy="2637276"/>
            <a:chOff x="7435068" y="3716605"/>
            <a:chExt cx="1342129" cy="2637276"/>
          </a:xfrm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7435068" y="3716605"/>
              <a:ext cx="477691" cy="1831243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497680" y="5522884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Места «быстрой</a:t>
              </a:r>
              <a:br>
                <a:rPr lang="ru-RU" sz="1200" b="1" dirty="0" smtClean="0"/>
              </a:br>
              <a:r>
                <a:rPr lang="ru-RU" sz="1200" b="1" dirty="0" smtClean="0"/>
                <a:t>подработки»:</a:t>
              </a:r>
            </a:p>
            <a:p>
              <a:pPr algn="ctr"/>
              <a:r>
                <a:rPr lang="ru-RU" sz="1200" b="1" dirty="0" smtClean="0"/>
                <a:t>рынки, склады,</a:t>
              </a:r>
              <a:br>
                <a:rPr lang="ru-RU" sz="1200" b="1" dirty="0" smtClean="0"/>
              </a:br>
              <a:r>
                <a:rPr lang="ru-RU" sz="1200" b="1" dirty="0" smtClean="0"/>
                <a:t>стройки</a:t>
              </a:r>
              <a:endParaRPr lang="ru-RU" sz="1200" b="1" dirty="0"/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4624791" y="3814849"/>
            <a:ext cx="1581289" cy="141976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2963163" y="4042443"/>
            <a:ext cx="2229642" cy="2425044"/>
            <a:chOff x="2963163" y="3861468"/>
            <a:chExt cx="2229642" cy="2425044"/>
          </a:xfrm>
        </p:grpSpPr>
        <p:sp>
          <p:nvSpPr>
            <p:cNvPr id="33" name="TextBox 32"/>
            <p:cNvSpPr txBox="1"/>
            <p:nvPr/>
          </p:nvSpPr>
          <p:spPr>
            <a:xfrm>
              <a:off x="3473872" y="5086183"/>
              <a:ext cx="17189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Места потенциального</a:t>
              </a:r>
              <a:br>
                <a:rPr lang="ru-RU" sz="1200" b="1" dirty="0" smtClean="0"/>
              </a:br>
              <a:r>
                <a:rPr lang="ru-RU" sz="1200" b="1" dirty="0" smtClean="0"/>
                <a:t>ночлега:</a:t>
              </a:r>
              <a:br>
                <a:rPr lang="ru-RU" sz="1200" b="1" dirty="0" smtClean="0"/>
              </a:br>
              <a:r>
                <a:rPr lang="ru-RU" sz="1200" b="1" dirty="0" err="1" smtClean="0"/>
                <a:t>теплокамеры</a:t>
              </a:r>
              <a:r>
                <a:rPr lang="ru-RU" sz="1200" b="1" dirty="0" smtClean="0"/>
                <a:t>, </a:t>
              </a:r>
              <a:br>
                <a:rPr lang="ru-RU" sz="1200" b="1" dirty="0" smtClean="0"/>
              </a:br>
              <a:r>
                <a:rPr lang="ru-RU" sz="1200" b="1" dirty="0" smtClean="0"/>
                <a:t>подвалы, подъезды, </a:t>
              </a:r>
              <a:br>
                <a:rPr lang="ru-RU" sz="1200" b="1" dirty="0" smtClean="0"/>
              </a:br>
              <a:r>
                <a:rPr lang="ru-RU" sz="1200" b="1" dirty="0" smtClean="0"/>
                <a:t>лифтовые, чердаки, </a:t>
              </a:r>
              <a:br>
                <a:rPr lang="ru-RU" sz="1200" b="1" dirty="0" smtClean="0"/>
              </a:br>
              <a:r>
                <a:rPr lang="ru-RU" sz="1200" b="1" dirty="0" err="1" smtClean="0"/>
                <a:t>техэтажи</a:t>
              </a:r>
              <a:r>
                <a:rPr lang="ru-RU" sz="1200" b="1" dirty="0" smtClean="0"/>
                <a:t>, забросы</a:t>
              </a:r>
              <a:endParaRPr lang="ru-RU" sz="1200" b="1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963163" y="3861468"/>
              <a:ext cx="1077812" cy="119216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031896" y="4022318"/>
            <a:ext cx="1261884" cy="1085346"/>
            <a:chOff x="2031896" y="3841343"/>
            <a:chExt cx="1261884" cy="1085346"/>
          </a:xfrm>
        </p:grpSpPr>
        <p:sp>
          <p:nvSpPr>
            <p:cNvPr id="20" name="TextBox 19"/>
            <p:cNvSpPr txBox="1"/>
            <p:nvPr/>
          </p:nvSpPr>
          <p:spPr>
            <a:xfrm>
              <a:off x="2031896" y="4465024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«Места</a:t>
              </a:r>
              <a:br>
                <a:rPr lang="ru-RU" sz="1200" b="1" dirty="0" smtClean="0"/>
              </a:br>
              <a:r>
                <a:rPr lang="ru-RU" sz="1200" b="1" dirty="0" smtClean="0"/>
                <a:t>воспоминаний»</a:t>
              </a:r>
              <a:endParaRPr lang="ru-RU" sz="1200" b="1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2209969" y="3841343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3074219" y="3277390"/>
            <a:ext cx="2057945" cy="646331"/>
            <a:chOff x="3074219" y="3096415"/>
            <a:chExt cx="2057945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3922602" y="3096415"/>
              <a:ext cx="12095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Точки </a:t>
              </a:r>
            </a:p>
            <a:p>
              <a:pPr algn="ctr"/>
              <a:r>
                <a:rPr lang="ru-RU" sz="1200" b="1" dirty="0" smtClean="0"/>
                <a:t>общественного</a:t>
              </a:r>
              <a:br>
                <a:rPr lang="ru-RU" sz="1200" b="1" dirty="0" smtClean="0"/>
              </a:br>
              <a:r>
                <a:rPr lang="ru-RU" sz="1200" b="1" dirty="0" smtClean="0"/>
                <a:t>питания</a:t>
              </a:r>
              <a:endParaRPr lang="ru-RU" sz="1200" b="1" dirty="0"/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3074219" y="3419580"/>
              <a:ext cx="826174" cy="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2971147" y="2465087"/>
            <a:ext cx="1699134" cy="695497"/>
            <a:chOff x="2971147" y="2284112"/>
            <a:chExt cx="1699134" cy="695497"/>
          </a:xfrm>
        </p:grpSpPr>
        <p:cxnSp>
          <p:nvCxnSpPr>
            <p:cNvPr id="63" name="Прямая со стрелкой 62"/>
            <p:cNvCxnSpPr/>
            <p:nvPr/>
          </p:nvCxnSpPr>
          <p:spPr>
            <a:xfrm flipV="1">
              <a:off x="2971147" y="2541009"/>
              <a:ext cx="685008" cy="43860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607811" y="2284112"/>
              <a:ext cx="1062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Религиозные</a:t>
              </a:r>
              <a:br>
                <a:rPr lang="ru-RU" sz="1200" b="1" dirty="0" smtClean="0"/>
              </a:br>
              <a:r>
                <a:rPr lang="ru-RU" sz="1200" b="1" dirty="0" smtClean="0"/>
                <a:t>объекты</a:t>
              </a:r>
              <a:endParaRPr lang="ru-RU" sz="12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44" name="TextBox 43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608" y="1626118"/>
            <a:ext cx="1482455" cy="825152"/>
            <a:chOff x="3608" y="1445143"/>
            <a:chExt cx="1482455" cy="825152"/>
          </a:xfrm>
        </p:grpSpPr>
        <p:cxnSp>
          <p:nvCxnSpPr>
            <p:cNvPr id="46" name="Прямая со стрелкой 45"/>
            <p:cNvCxnSpPr/>
            <p:nvPr/>
          </p:nvCxnSpPr>
          <p:spPr>
            <a:xfrm flipH="1" flipV="1">
              <a:off x="1104900" y="1878849"/>
              <a:ext cx="381163" cy="39144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08" y="1445143"/>
              <a:ext cx="1293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Традиционные</a:t>
              </a:r>
            </a:p>
            <a:p>
              <a:pPr algn="ctr"/>
              <a:r>
                <a:rPr lang="ru-RU" sz="1200" b="1" dirty="0" smtClean="0"/>
                <a:t>«пути прогулок»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47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6547" y="1281288"/>
            <a:ext cx="61819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Размещение ориентировок на местности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75" y="1933679"/>
            <a:ext cx="5981700" cy="440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AutoNum type="arabicPeriod"/>
            </a:pPr>
            <a:r>
              <a:rPr lang="ru-RU" sz="1900" b="1" dirty="0" smtClean="0"/>
              <a:t>Размещаются </a:t>
            </a:r>
            <a:r>
              <a:rPr lang="ru-RU" sz="1900" b="1" dirty="0" smtClean="0">
                <a:solidFill>
                  <a:srgbClr val="C00000"/>
                </a:solidFill>
              </a:rPr>
              <a:t>по согласованию </a:t>
            </a:r>
            <a:r>
              <a:rPr lang="ru-RU" sz="1900" b="1" dirty="0" smtClean="0"/>
              <a:t>с координатором поиска.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ru-RU" sz="1900" b="1" dirty="0" smtClean="0"/>
              <a:t>Не должно вызывать </a:t>
            </a:r>
            <a:r>
              <a:rPr lang="ru-RU" sz="1900" b="1" dirty="0" smtClean="0">
                <a:solidFill>
                  <a:srgbClr val="C00000"/>
                </a:solidFill>
              </a:rPr>
              <a:t>отрицательного отношения </a:t>
            </a:r>
            <a:r>
              <a:rPr lang="ru-RU" sz="1900" b="1" dirty="0" smtClean="0"/>
              <a:t>окружающих.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ru-RU" sz="1900" b="1" dirty="0" smtClean="0"/>
              <a:t>На объектах собственности только </a:t>
            </a:r>
            <a:r>
              <a:rPr lang="ru-RU" sz="1900" b="1" dirty="0" smtClean="0">
                <a:solidFill>
                  <a:srgbClr val="C00000"/>
                </a:solidFill>
              </a:rPr>
              <a:t>с разрешения </a:t>
            </a:r>
            <a:r>
              <a:rPr lang="ru-RU" sz="1900" b="1" dirty="0" smtClean="0"/>
              <a:t>собственника или его представителя.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ru-RU" sz="1900" b="1" dirty="0" smtClean="0"/>
              <a:t>Места размещения должны быть </a:t>
            </a:r>
            <a:r>
              <a:rPr lang="ru-RU" sz="1900" b="1" dirty="0" smtClean="0">
                <a:solidFill>
                  <a:srgbClr val="C00000"/>
                </a:solidFill>
              </a:rPr>
              <a:t>мотивированы</a:t>
            </a:r>
            <a:r>
              <a:rPr lang="ru-RU" sz="1900" b="1" dirty="0" smtClean="0"/>
              <a:t> </a:t>
            </a:r>
            <a:br>
              <a:rPr lang="ru-RU" sz="1900" b="1" dirty="0" smtClean="0"/>
            </a:br>
            <a:r>
              <a:rPr lang="ru-RU" sz="1900" b="1" dirty="0" smtClean="0"/>
              <a:t>с точки зрения имеющейся информации и тактики проведения конкретного поиска.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ru-RU" sz="1900" b="1" dirty="0" smtClean="0"/>
              <a:t>В случае поиска ребенка с подозрением на самовольный уход размещение в местах общего доступа может </a:t>
            </a:r>
            <a:r>
              <a:rPr lang="ru-RU" sz="1900" b="1" dirty="0" smtClean="0">
                <a:solidFill>
                  <a:srgbClr val="C00000"/>
                </a:solidFill>
              </a:rPr>
              <a:t>негативно сказаться </a:t>
            </a:r>
            <a:r>
              <a:rPr lang="ru-RU" sz="1900" b="1" dirty="0" smtClean="0"/>
              <a:t>на поисковом процессе.</a:t>
            </a:r>
            <a:endParaRPr lang="ru-RU" sz="19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8" y="2009878"/>
            <a:ext cx="2564752" cy="361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5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059" y="850224"/>
            <a:ext cx="25994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Объезд больниц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2667" b="4534"/>
          <a:stretch/>
        </p:blipFill>
        <p:spPr>
          <a:xfrm>
            <a:off x="2988705" y="942444"/>
            <a:ext cx="5330025" cy="5842404"/>
          </a:xfrm>
          <a:prstGeom prst="rect">
            <a:avLst/>
          </a:prstGeom>
        </p:spPr>
      </p:pic>
      <p:sp>
        <p:nvSpPr>
          <p:cNvPr id="44" name="Прямоугольная выноска 43"/>
          <p:cNvSpPr/>
          <p:nvPr/>
        </p:nvSpPr>
        <p:spPr>
          <a:xfrm>
            <a:off x="5804973" y="2424875"/>
            <a:ext cx="1474412" cy="432625"/>
          </a:xfrm>
          <a:prstGeom prst="wedgeRectCallout">
            <a:avLst>
              <a:gd name="adj1" fmla="val -60510"/>
              <a:gd name="adj2" fmla="val 297018"/>
            </a:avLst>
          </a:prstGeom>
          <a:solidFill>
            <a:srgbClr val="FED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им. Соловьева, морг,</a:t>
            </a:r>
          </a:p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психиатрическая,</a:t>
            </a:r>
          </a:p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ул. Загородный сад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3499104" y="3307556"/>
            <a:ext cx="1675994" cy="204787"/>
          </a:xfrm>
          <a:prstGeom prst="wedgeRectCallout">
            <a:avLst>
              <a:gd name="adj1" fmla="val 47053"/>
              <a:gd name="adj2" fmla="val 2001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Наркология (Радищева, 20)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499103" y="5372431"/>
            <a:ext cx="1245407" cy="314326"/>
          </a:xfrm>
          <a:prstGeom prst="wedgeRectCallout">
            <a:avLst>
              <a:gd name="adj1" fmla="val 54725"/>
              <a:gd name="adj2" fmla="val -1640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им. Семашко,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ДОЗа</a:t>
            </a:r>
            <a:endParaRPr lang="ru-RU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ул. 8 Марта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4470653" y="5943600"/>
            <a:ext cx="1245407" cy="457531"/>
          </a:xfrm>
          <a:prstGeom prst="wedgeRectCallout">
            <a:avLst>
              <a:gd name="adj1" fmla="val 54725"/>
              <a:gd name="adj2" fmla="val -1640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Больница №8,</a:t>
            </a: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неврология</a:t>
            </a: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Суздальское ш., 39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7587292" y="2557463"/>
            <a:ext cx="1474412" cy="300037"/>
          </a:xfrm>
          <a:prstGeom prst="wedgeRectCallout">
            <a:avLst>
              <a:gd name="adj1" fmla="val -65355"/>
              <a:gd name="adj2" fmla="val 1938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Областная больница,</a:t>
            </a:r>
          </a:p>
          <a:p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Яковлевская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, 7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Прямоугольная выноска 54"/>
          <p:cNvSpPr/>
          <p:nvPr/>
        </p:nvSpPr>
        <p:spPr>
          <a:xfrm>
            <a:off x="5490268" y="1335523"/>
            <a:ext cx="1474412" cy="300037"/>
          </a:xfrm>
          <a:prstGeom prst="wedgeRectCallout">
            <a:avLst>
              <a:gd name="adj1" fmla="val -82100"/>
              <a:gd name="adj2" fmla="val -1109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Больница №7,</a:t>
            </a: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Здоровья, 10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2721553" y="1332385"/>
            <a:ext cx="1474412" cy="300037"/>
          </a:xfrm>
          <a:prstGeom prst="wedgeRectCallout">
            <a:avLst>
              <a:gd name="adj1" fmla="val 45037"/>
              <a:gd name="adj2" fmla="val 993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Больница №9</a:t>
            </a:r>
          </a:p>
          <a:p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Тутаевское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ш., 95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068517" y="700205"/>
            <a:ext cx="5993187" cy="4115015"/>
            <a:chOff x="3068517" y="700205"/>
            <a:chExt cx="5993187" cy="4115015"/>
          </a:xfrm>
        </p:grpSpPr>
        <p:sp>
          <p:nvSpPr>
            <p:cNvPr id="51" name="Прямоугольная выноска 50"/>
            <p:cNvSpPr/>
            <p:nvPr/>
          </p:nvSpPr>
          <p:spPr>
            <a:xfrm>
              <a:off x="3068517" y="4500894"/>
              <a:ext cx="1675994" cy="314326"/>
            </a:xfrm>
            <a:prstGeom prst="wedgeRectCallout">
              <a:avLst>
                <a:gd name="adj1" fmla="val 84278"/>
                <a:gd name="adj2" fmla="val 716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Центральная станция СМП</a:t>
              </a:r>
            </a:p>
            <a:p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(Лисицына, 1 ) 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7" name="Прямоугольная выноска 56"/>
            <p:cNvSpPr/>
            <p:nvPr/>
          </p:nvSpPr>
          <p:spPr>
            <a:xfrm>
              <a:off x="7470413" y="3863646"/>
              <a:ext cx="1591291" cy="300037"/>
            </a:xfrm>
            <a:prstGeom prst="wedgeRectCallout">
              <a:avLst>
                <a:gd name="adj1" fmla="val -75432"/>
                <a:gd name="adj2" fmla="val -13225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Заволжская станция СМП, </a:t>
              </a:r>
              <a:b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1000" dirty="0" err="1" smtClean="0">
                  <a:solidFill>
                    <a:schemeClr val="accent5">
                      <a:lumMod val="50000"/>
                    </a:schemeClr>
                  </a:solidFill>
                </a:rPr>
                <a:t>Ляпидевского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, 18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8" name="Прямоугольная выноска 57"/>
            <p:cNvSpPr/>
            <p:nvPr/>
          </p:nvSpPr>
          <p:spPr>
            <a:xfrm>
              <a:off x="3317134" y="700205"/>
              <a:ext cx="1609343" cy="300037"/>
            </a:xfrm>
            <a:prstGeom prst="wedgeRectCallout">
              <a:avLst>
                <a:gd name="adj1" fmla="val 7647"/>
                <a:gd name="adj2" fmla="val 38665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Брагинская станция СМП, Урицкого, 10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9" name="Прямоугольная выноска 58"/>
          <p:cNvSpPr/>
          <p:nvPr/>
        </p:nvSpPr>
        <p:spPr>
          <a:xfrm>
            <a:off x="7545911" y="6260592"/>
            <a:ext cx="1245407" cy="457531"/>
          </a:xfrm>
          <a:prstGeom prst="wedgeRectCallout">
            <a:avLst>
              <a:gd name="adj1" fmla="val -117816"/>
              <a:gd name="adj2" fmla="val 198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Больница №2,</a:t>
            </a: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Ул. Попова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17" name="TextBox 16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" y="2707481"/>
            <a:ext cx="2980636" cy="251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942">
            <a:off x="453877" y="1464397"/>
            <a:ext cx="1205258" cy="170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4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194" y="1100164"/>
            <a:ext cx="6444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Осмотр территории поисковыми группами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5317" y="3571875"/>
            <a:ext cx="1429633" cy="2437430"/>
            <a:chOff x="56657" y="1348156"/>
            <a:chExt cx="1429633" cy="2437430"/>
          </a:xfrm>
        </p:grpSpPr>
        <p:sp>
          <p:nvSpPr>
            <p:cNvPr id="12" name="TextBox 11"/>
            <p:cNvSpPr txBox="1"/>
            <p:nvPr/>
          </p:nvSpPr>
          <p:spPr>
            <a:xfrm>
              <a:off x="56657" y="2616035"/>
              <a:ext cx="133568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«Обход» </a:t>
              </a:r>
            </a:p>
            <a:p>
              <a:pPr algn="ctr"/>
              <a:r>
                <a:rPr lang="ru-RU" sz="1400" b="1" dirty="0" smtClean="0"/>
                <a:t>близлежащего</a:t>
              </a:r>
              <a:br>
                <a:rPr lang="ru-RU" sz="1400" b="1" dirty="0" smtClean="0"/>
              </a:br>
              <a:r>
                <a:rPr lang="ru-RU" sz="1400" b="1" dirty="0" smtClean="0"/>
                <a:t>района, </a:t>
              </a:r>
            </a:p>
            <a:p>
              <a:pPr algn="ctr"/>
              <a:r>
                <a:rPr lang="ru-RU" sz="1400" b="1" dirty="0" smtClean="0"/>
                <a:t>маршрута </a:t>
              </a:r>
            </a:p>
            <a:p>
              <a:pPr algn="ctr"/>
              <a:r>
                <a:rPr lang="ru-RU" sz="1400" b="1" dirty="0" smtClean="0"/>
                <a:t>пропавшего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735605" y="1348156"/>
              <a:ext cx="750685" cy="55342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91" y="1902615"/>
              <a:ext cx="1050247" cy="768172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356816" y="3924300"/>
            <a:ext cx="1664879" cy="2382492"/>
            <a:chOff x="1338156" y="1634668"/>
            <a:chExt cx="1664879" cy="2382492"/>
          </a:xfrm>
        </p:grpSpPr>
        <p:sp>
          <p:nvSpPr>
            <p:cNvPr id="39" name="TextBox 38"/>
            <p:cNvSpPr txBox="1"/>
            <p:nvPr/>
          </p:nvSpPr>
          <p:spPr>
            <a:xfrm>
              <a:off x="1338156" y="2847609"/>
              <a:ext cx="166487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Чердаки/подвалы,</a:t>
              </a:r>
              <a:br>
                <a:rPr lang="ru-RU" sz="1400" b="1" dirty="0" smtClean="0"/>
              </a:br>
              <a:r>
                <a:rPr lang="ru-RU" sz="1400" b="1" dirty="0" smtClean="0"/>
                <a:t>лифтовые, </a:t>
              </a:r>
            </a:p>
            <a:p>
              <a:pPr algn="ctr"/>
              <a:r>
                <a:rPr lang="ru-RU" sz="1400" b="1" dirty="0" smtClean="0"/>
                <a:t>подсобки,</a:t>
              </a:r>
              <a:br>
                <a:rPr lang="ru-RU" sz="1400" b="1" dirty="0" smtClean="0"/>
              </a:br>
              <a:r>
                <a:rPr lang="ru-RU" sz="1400" b="1" dirty="0" smtClean="0"/>
                <a:t>открытые люки,</a:t>
              </a:r>
            </a:p>
            <a:p>
              <a:pPr algn="ctr"/>
              <a:r>
                <a:rPr lang="ru-RU" sz="1400" b="1" dirty="0" smtClean="0"/>
                <a:t>ямы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2157645" y="1634668"/>
              <a:ext cx="652620" cy="52984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639" y="2287527"/>
              <a:ext cx="556295" cy="62614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026235" y="4680597"/>
            <a:ext cx="1609736" cy="2195787"/>
            <a:chOff x="3007575" y="1533715"/>
            <a:chExt cx="1609736" cy="2195787"/>
          </a:xfrm>
        </p:grpSpPr>
        <p:sp>
          <p:nvSpPr>
            <p:cNvPr id="40" name="TextBox 39"/>
            <p:cNvSpPr txBox="1"/>
            <p:nvPr/>
          </p:nvSpPr>
          <p:spPr>
            <a:xfrm>
              <a:off x="3007575" y="2990838"/>
              <a:ext cx="16097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Забросы, стройки,</a:t>
              </a:r>
            </a:p>
            <a:p>
              <a:pPr algn="ctr"/>
              <a:r>
                <a:rPr lang="ru-RU" sz="1400" b="1" dirty="0" smtClean="0"/>
                <a:t>карьеры,</a:t>
              </a:r>
            </a:p>
            <a:p>
              <a:pPr algn="ctr"/>
              <a:r>
                <a:rPr lang="ru-RU" sz="1400" b="1" dirty="0" smtClean="0"/>
                <a:t>гаражи, сараи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835" y="2166148"/>
              <a:ext cx="1192234" cy="889561"/>
            </a:xfrm>
            <a:prstGeom prst="rect">
              <a:avLst/>
            </a:prstGeom>
          </p:spPr>
        </p:pic>
        <p:cxnSp>
          <p:nvCxnSpPr>
            <p:cNvPr id="49" name="Прямая со стрелкой 48"/>
            <p:cNvCxnSpPr/>
            <p:nvPr/>
          </p:nvCxnSpPr>
          <p:spPr>
            <a:xfrm>
              <a:off x="3779990" y="1533715"/>
              <a:ext cx="2256" cy="630794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658992" y="4680597"/>
            <a:ext cx="1380634" cy="2150168"/>
            <a:chOff x="4640332" y="1533715"/>
            <a:chExt cx="1380634" cy="2150168"/>
          </a:xfrm>
        </p:grpSpPr>
        <p:sp>
          <p:nvSpPr>
            <p:cNvPr id="44" name="TextBox 43"/>
            <p:cNvSpPr txBox="1"/>
            <p:nvPr/>
          </p:nvSpPr>
          <p:spPr>
            <a:xfrm>
              <a:off x="4640332" y="2945219"/>
              <a:ext cx="13806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Остановки</a:t>
              </a:r>
            </a:p>
            <a:p>
              <a:pPr algn="ctr"/>
              <a:r>
                <a:rPr lang="ru-RU" sz="1400" b="1" dirty="0" smtClean="0"/>
                <a:t>общественного</a:t>
              </a:r>
              <a:br>
                <a:rPr lang="ru-RU" sz="1400" b="1" dirty="0" smtClean="0"/>
              </a:br>
              <a:r>
                <a:rPr lang="ru-RU" sz="1400" b="1" dirty="0" smtClean="0"/>
                <a:t>транспорта</a:t>
              </a: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401672" y="1533715"/>
              <a:ext cx="2256" cy="630794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3970" y="2219777"/>
              <a:ext cx="1018401" cy="77106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445080" y="3924300"/>
            <a:ext cx="1100996" cy="2292776"/>
            <a:chOff x="6426420" y="1634668"/>
            <a:chExt cx="1100996" cy="2292776"/>
          </a:xfrm>
        </p:grpSpPr>
        <p:sp>
          <p:nvSpPr>
            <p:cNvPr id="52" name="TextBox 51"/>
            <p:cNvSpPr txBox="1"/>
            <p:nvPr/>
          </p:nvSpPr>
          <p:spPr>
            <a:xfrm>
              <a:off x="6426420" y="2973337"/>
              <a:ext cx="10936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err="1" smtClean="0"/>
                <a:t>Мусорки</a:t>
              </a:r>
              <a:r>
                <a:rPr lang="ru-RU" sz="1400" b="1" dirty="0" smtClean="0"/>
                <a:t>, </a:t>
              </a:r>
            </a:p>
            <a:p>
              <a:pPr algn="ctr"/>
              <a:r>
                <a:rPr lang="ru-RU" sz="1400" b="1" dirty="0" smtClean="0"/>
                <a:t>свалки,</a:t>
              </a:r>
            </a:p>
            <a:p>
              <a:pPr algn="ctr"/>
              <a:r>
                <a:rPr lang="ru-RU" sz="1400" b="1" dirty="0" smtClean="0"/>
                <a:t>в том числе</a:t>
              </a:r>
            </a:p>
            <a:p>
              <a:pPr algn="ctr"/>
              <a:r>
                <a:rPr lang="ru-RU" sz="1400" b="1" dirty="0" smtClean="0"/>
                <a:t>стихийные</a:t>
              </a: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1272" y="2205522"/>
              <a:ext cx="1056144" cy="794450"/>
            </a:xfrm>
            <a:prstGeom prst="rect">
              <a:avLst/>
            </a:prstGeom>
          </p:spPr>
        </p:pic>
        <p:cxnSp>
          <p:nvCxnSpPr>
            <p:cNvPr id="55" name="Прямая со стрелкой 54"/>
            <p:cNvCxnSpPr/>
            <p:nvPr/>
          </p:nvCxnSpPr>
          <p:spPr>
            <a:xfrm>
              <a:off x="6491503" y="1634668"/>
              <a:ext cx="495459" cy="52984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654478" y="3571875"/>
            <a:ext cx="1404517" cy="2017693"/>
            <a:chOff x="7683443" y="1558468"/>
            <a:chExt cx="1404517" cy="2017693"/>
          </a:xfrm>
        </p:grpSpPr>
        <p:sp>
          <p:nvSpPr>
            <p:cNvPr id="45" name="TextBox 44"/>
            <p:cNvSpPr txBox="1"/>
            <p:nvPr/>
          </p:nvSpPr>
          <p:spPr>
            <a:xfrm>
              <a:off x="8218809" y="3052941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Лесные</a:t>
              </a:r>
            </a:p>
            <a:p>
              <a:pPr algn="ctr"/>
              <a:r>
                <a:rPr lang="ru-RU" sz="1400" b="1" dirty="0" smtClean="0"/>
                <a:t>зоны</a:t>
              </a: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7683443" y="1558468"/>
              <a:ext cx="787486" cy="55342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7437" y="2068529"/>
              <a:ext cx="960523" cy="993029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1828823" y="1563077"/>
            <a:ext cx="686874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 что обращать внимание: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Следы борьбы, крови, следы «копок», сокрытия тела либо улик.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Подозрительные, странно ведущие себя люди.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Одежда / вещи как у пропавшего.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Следы ночлега, длительного пребывания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Объекты со свободным доступом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86891"/>
            <a:ext cx="1750032" cy="1743428"/>
            <a:chOff x="0" y="1586891"/>
            <a:chExt cx="1750032" cy="17434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1294"/>
              <a:ext cx="1657350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928" y="1586891"/>
              <a:ext cx="966104" cy="96657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35" name="TextBox 3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2415816" y="3347097"/>
            <a:ext cx="4304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Ключевые объекты осмотра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6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1665" y="819713"/>
            <a:ext cx="26879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Опрос населения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4167" y="1316701"/>
            <a:ext cx="1837637" cy="4894794"/>
            <a:chOff x="124167" y="1503772"/>
            <a:chExt cx="1837637" cy="4894794"/>
          </a:xfrm>
        </p:grpSpPr>
        <p:sp>
          <p:nvSpPr>
            <p:cNvPr id="12" name="TextBox 11"/>
            <p:cNvSpPr txBox="1"/>
            <p:nvPr/>
          </p:nvSpPr>
          <p:spPr>
            <a:xfrm>
              <a:off x="124167" y="3318586"/>
              <a:ext cx="159870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Друзья, близкие,</a:t>
              </a:r>
            </a:p>
            <a:p>
              <a:pPr algn="ctr"/>
              <a:r>
                <a:rPr lang="ru-RU" sz="1400" b="1" dirty="0" smtClean="0"/>
                <a:t>родственники </a:t>
              </a:r>
            </a:p>
            <a:p>
              <a:pPr algn="ctr"/>
              <a:r>
                <a:rPr lang="ru-RU" sz="1400" b="1" dirty="0" smtClean="0"/>
                <a:t>пропавшего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ОСОБАЯ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СУБЪЕКТИВНОСТЬ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039976" y="1503772"/>
              <a:ext cx="921828" cy="69967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946591" y="4462173"/>
              <a:ext cx="6694" cy="66420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7702" y="6090789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err="1" smtClean="0"/>
                <a:t>Инфорг</a:t>
              </a:r>
              <a:endParaRPr lang="ru-RU" sz="1400" b="1" dirty="0" smtClean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12" y="2439112"/>
              <a:ext cx="1130810" cy="87302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896" y="5211106"/>
              <a:ext cx="766777" cy="88264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722874" y="2114219"/>
            <a:ext cx="73658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Основные вопросы: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«Знаете/не знаете?» «Видели ли?..» «Если видели, то когда / с кем?»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Не было ли посторонних, привлекающих внимание, людей, машин?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Инциденты: драки, конфликты, несчастные случаи, ДТП, приступы болезни, скорая, полиция, подозрительный шум, крики о помощи.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Слухи, истории.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Есть ли поблизости </a:t>
            </a:r>
            <a:r>
              <a:rPr lang="ru-RU" sz="1500" dirty="0"/>
              <a:t>п</a:t>
            </a:r>
            <a:r>
              <a:rPr lang="ru-RU" sz="1500" dirty="0" smtClean="0"/>
              <a:t>отенциальные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«точки притяжения» </a:t>
            </a:r>
            <a:r>
              <a:rPr lang="ru-RU" sz="1500" dirty="0" smtClean="0"/>
              <a:t>или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«опасные точки»</a:t>
            </a:r>
            <a:r>
              <a:rPr lang="ru-RU" sz="15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В какое время обычно бываете в этом месте?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Не замечали каких-либо брошенных вещей, следов крови, борьбы?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957623" y="4242311"/>
            <a:ext cx="1308303" cy="2011099"/>
            <a:chOff x="5010742" y="2347571"/>
            <a:chExt cx="1308303" cy="2011099"/>
          </a:xfrm>
        </p:grpSpPr>
        <p:sp>
          <p:nvSpPr>
            <p:cNvPr id="27" name="TextBox 26"/>
            <p:cNvSpPr txBox="1"/>
            <p:nvPr/>
          </p:nvSpPr>
          <p:spPr>
            <a:xfrm>
              <a:off x="5096276" y="3835450"/>
              <a:ext cx="1137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«Бабушки</a:t>
              </a:r>
              <a:br>
                <a:rPr lang="ru-RU" sz="1400" b="1" dirty="0" smtClean="0"/>
              </a:br>
              <a:r>
                <a:rPr lang="ru-RU" sz="1400" b="1" dirty="0" smtClean="0"/>
                <a:t>на лавочке»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5010742" y="3108313"/>
              <a:ext cx="1308303" cy="731997"/>
              <a:chOff x="6489497" y="2136786"/>
              <a:chExt cx="1478535" cy="872315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9497" y="2277246"/>
                <a:ext cx="577522" cy="600919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026" y="2136786"/>
                <a:ext cx="671006" cy="69819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9010" y="2202808"/>
                <a:ext cx="774900" cy="806293"/>
              </a:xfrm>
              <a:prstGeom prst="rect">
                <a:avLst/>
              </a:prstGeom>
            </p:spPr>
          </p:pic>
        </p:grpSp>
        <p:cxnSp>
          <p:nvCxnSpPr>
            <p:cNvPr id="40" name="Прямая со стрелкой 39"/>
            <p:cNvCxnSpPr/>
            <p:nvPr/>
          </p:nvCxnSpPr>
          <p:spPr>
            <a:xfrm>
              <a:off x="5662854" y="2347571"/>
              <a:ext cx="1" cy="58846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571791" y="4242311"/>
            <a:ext cx="1153329" cy="2102506"/>
            <a:chOff x="3624910" y="2347571"/>
            <a:chExt cx="1153329" cy="2102506"/>
          </a:xfrm>
        </p:grpSpPr>
        <p:sp>
          <p:nvSpPr>
            <p:cNvPr id="10" name="TextBox 9"/>
            <p:cNvSpPr txBox="1"/>
            <p:nvPr/>
          </p:nvSpPr>
          <p:spPr>
            <a:xfrm>
              <a:off x="3624910" y="4142300"/>
              <a:ext cx="1153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Собаководы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7902" y="3108313"/>
              <a:ext cx="1104244" cy="1096697"/>
            </a:xfrm>
            <a:prstGeom prst="rect">
              <a:avLst/>
            </a:prstGeom>
          </p:spPr>
        </p:pic>
        <p:cxnSp>
          <p:nvCxnSpPr>
            <p:cNvPr id="41" name="Прямая со стрелкой 40"/>
            <p:cNvCxnSpPr/>
            <p:nvPr/>
          </p:nvCxnSpPr>
          <p:spPr>
            <a:xfrm>
              <a:off x="4201574" y="2347571"/>
              <a:ext cx="1" cy="58846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820087" y="4242311"/>
            <a:ext cx="1466748" cy="2533393"/>
            <a:chOff x="1873206" y="2347571"/>
            <a:chExt cx="1466748" cy="2533393"/>
          </a:xfrm>
        </p:grpSpPr>
        <p:sp>
          <p:nvSpPr>
            <p:cNvPr id="9" name="TextBox 8"/>
            <p:cNvSpPr txBox="1"/>
            <p:nvPr/>
          </p:nvSpPr>
          <p:spPr>
            <a:xfrm>
              <a:off x="1873206" y="4142300"/>
              <a:ext cx="14667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Мамы с детьми,</a:t>
              </a:r>
            </a:p>
            <a:p>
              <a:pPr algn="ctr"/>
              <a:r>
                <a:rPr lang="ru-RU" sz="1400" b="1" dirty="0"/>
                <a:t>с</a:t>
              </a:r>
              <a:r>
                <a:rPr lang="ru-RU" sz="1400" b="1" dirty="0" smtClean="0"/>
                <a:t>таршие дети,</a:t>
              </a:r>
            </a:p>
            <a:p>
              <a:pPr algn="ctr"/>
              <a:r>
                <a:rPr lang="ru-RU" sz="1400" b="1" dirty="0" smtClean="0"/>
                <a:t>подростки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5259" y="3249759"/>
              <a:ext cx="930143" cy="955252"/>
            </a:xfrm>
            <a:prstGeom prst="rect">
              <a:avLst/>
            </a:prstGeom>
          </p:spPr>
        </p:pic>
        <p:cxnSp>
          <p:nvCxnSpPr>
            <p:cNvPr id="42" name="Прямая со стрелкой 41"/>
            <p:cNvCxnSpPr/>
            <p:nvPr/>
          </p:nvCxnSpPr>
          <p:spPr>
            <a:xfrm>
              <a:off x="2606580" y="2347571"/>
              <a:ext cx="1" cy="58846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8046151" y="4242311"/>
            <a:ext cx="1042593" cy="2111384"/>
            <a:chOff x="8088572" y="2347571"/>
            <a:chExt cx="1042593" cy="2111384"/>
          </a:xfrm>
        </p:grpSpPr>
        <p:sp>
          <p:nvSpPr>
            <p:cNvPr id="30" name="TextBox 29"/>
            <p:cNvSpPr txBox="1"/>
            <p:nvPr/>
          </p:nvSpPr>
          <p:spPr>
            <a:xfrm>
              <a:off x="8088572" y="3935735"/>
              <a:ext cx="1042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Продавцы,</a:t>
              </a:r>
            </a:p>
            <a:p>
              <a:pPr algn="ctr"/>
              <a:r>
                <a:rPr lang="ru-RU" sz="1400" b="1" dirty="0" smtClean="0"/>
                <a:t>охранники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8229523" y="2347571"/>
              <a:ext cx="335209" cy="81970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4022" y="3148909"/>
              <a:ext cx="703784" cy="82707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800870" y="1204965"/>
            <a:ext cx="7090724" cy="996746"/>
            <a:chOff x="1800870" y="1392036"/>
            <a:chExt cx="7090724" cy="996746"/>
          </a:xfrm>
        </p:grpSpPr>
        <p:sp>
          <p:nvSpPr>
            <p:cNvPr id="29" name="TextBox 28"/>
            <p:cNvSpPr txBox="1"/>
            <p:nvPr/>
          </p:nvSpPr>
          <p:spPr>
            <a:xfrm>
              <a:off x="1800870" y="1742451"/>
              <a:ext cx="7090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ПОСТОЯННЫЙ КОНТИНГЕНТ – </a:t>
              </a:r>
            </a:p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ЛУЧШЕ ОТРАБАТЫВАТЬ ВО ВРЕМЯ СХОДНОЕ С ВРЕМЕНЕМ ПРОПАЖИ</a:t>
              </a: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679027" y="1392036"/>
              <a:ext cx="364130" cy="39219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6364109" y="4242311"/>
            <a:ext cx="1653658" cy="2670781"/>
            <a:chOff x="6437261" y="4242311"/>
            <a:chExt cx="1653658" cy="267078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9401" y="4860108"/>
              <a:ext cx="799648" cy="91618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80560" y="5716154"/>
              <a:ext cx="14518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Дворники,</a:t>
              </a:r>
            </a:p>
            <a:p>
              <a:pPr algn="ctr"/>
              <a:r>
                <a:rPr lang="ru-RU" sz="1400" b="1" dirty="0" smtClean="0"/>
                <a:t>работники ЖКХ,</a:t>
              </a:r>
            </a:p>
            <a:p>
              <a:pPr algn="ctr"/>
              <a:r>
                <a:rPr lang="ru-RU" sz="1400" b="1" dirty="0" smtClean="0"/>
                <a:t>почтальоны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7073146" y="4242311"/>
              <a:ext cx="1" cy="588465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37261" y="6389872"/>
              <a:ext cx="16536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Доступ на чердаки,</a:t>
              </a:r>
              <a:br>
                <a:rPr lang="ru-RU" sz="1400" dirty="0" smtClean="0"/>
              </a:br>
              <a:r>
                <a:rPr lang="ru-RU" sz="1400" dirty="0" smtClean="0"/>
                <a:t>подвалы, </a:t>
              </a:r>
              <a:r>
                <a:rPr lang="ru-RU" sz="1400" dirty="0" err="1" smtClean="0"/>
                <a:t>техэтажи</a:t>
              </a:r>
              <a:endParaRPr lang="ru-RU" sz="14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45" name="TextBox 4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87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092" y="606829"/>
            <a:ext cx="473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Информационный поиск на местности.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Ключевые объекты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82524" y="1334567"/>
            <a:ext cx="1702838" cy="2194765"/>
            <a:chOff x="582524" y="1449981"/>
            <a:chExt cx="1702838" cy="2194765"/>
          </a:xfrm>
        </p:grpSpPr>
        <p:sp>
          <p:nvSpPr>
            <p:cNvPr id="14" name="TextBox 13"/>
            <p:cNvSpPr txBox="1"/>
            <p:nvPr/>
          </p:nvSpPr>
          <p:spPr>
            <a:xfrm>
              <a:off x="582524" y="2690639"/>
              <a:ext cx="17028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Диспетчерские </a:t>
              </a:r>
              <a:br>
                <a:rPr lang="ru-RU" sz="1400" b="1" dirty="0" smtClean="0"/>
              </a:br>
              <a:r>
                <a:rPr lang="ru-RU" sz="1400" b="1" dirty="0" smtClean="0"/>
                <a:t>пункты и конечные</a:t>
              </a:r>
              <a:br>
                <a:rPr lang="ru-RU" sz="1400" b="1" dirty="0" smtClean="0"/>
              </a:br>
              <a:r>
                <a:rPr lang="ru-RU" sz="1400" b="1" dirty="0" smtClean="0"/>
                <a:t>общественного</a:t>
              </a:r>
              <a:br>
                <a:rPr lang="ru-RU" sz="1400" b="1" dirty="0" smtClean="0"/>
              </a:br>
              <a:r>
                <a:rPr lang="ru-RU" sz="1400" b="1" dirty="0" smtClean="0"/>
                <a:t>транспорта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1412370" y="1449981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111" y="2216757"/>
              <a:ext cx="1323659" cy="51166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0" y="3396992"/>
            <a:ext cx="2943825" cy="1374932"/>
            <a:chOff x="0" y="3439254"/>
            <a:chExt cx="2943825" cy="1374932"/>
          </a:xfrm>
        </p:grpSpPr>
        <p:sp>
          <p:nvSpPr>
            <p:cNvPr id="18" name="TextBox 17"/>
            <p:cNvSpPr txBox="1"/>
            <p:nvPr/>
          </p:nvSpPr>
          <p:spPr>
            <a:xfrm>
              <a:off x="0" y="4122084"/>
              <a:ext cx="931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Водители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8374" y="4506409"/>
              <a:ext cx="1101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Кондуктора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5820" y="4122084"/>
              <a:ext cx="1138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Диспетчеры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465577" y="3443871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400524" y="3610875"/>
              <a:ext cx="0" cy="82290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969014" y="3439254"/>
              <a:ext cx="370936" cy="65486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2831961" y="1300063"/>
            <a:ext cx="1706429" cy="1921493"/>
            <a:chOff x="2831961" y="1415477"/>
            <a:chExt cx="1706429" cy="1921493"/>
          </a:xfrm>
        </p:grpSpPr>
        <p:sp>
          <p:nvSpPr>
            <p:cNvPr id="16" name="TextBox 15"/>
            <p:cNvSpPr txBox="1"/>
            <p:nvPr/>
          </p:nvSpPr>
          <p:spPr>
            <a:xfrm>
              <a:off x="2831961" y="2813750"/>
              <a:ext cx="1706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Железнодорожные</a:t>
              </a:r>
              <a:br>
                <a:rPr lang="ru-RU" sz="1400" b="1" dirty="0" smtClean="0"/>
              </a:br>
              <a:r>
                <a:rPr lang="ru-RU" sz="1400" b="1" dirty="0" smtClean="0"/>
                <a:t>и автовокзалы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680" y="1973149"/>
              <a:ext cx="1048992" cy="840601"/>
            </a:xfrm>
            <a:prstGeom prst="rect">
              <a:avLst/>
            </a:prstGeom>
          </p:spPr>
        </p:pic>
        <p:cxnSp>
          <p:nvCxnSpPr>
            <p:cNvPr id="22" name="Прямая со стрелкой 21"/>
            <p:cNvCxnSpPr/>
            <p:nvPr/>
          </p:nvCxnSpPr>
          <p:spPr>
            <a:xfrm flipH="1">
              <a:off x="3651460" y="1415477"/>
              <a:ext cx="4314" cy="52316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4524432" y="1281141"/>
            <a:ext cx="2541337" cy="2032748"/>
            <a:chOff x="4524432" y="1396555"/>
            <a:chExt cx="2541337" cy="2032748"/>
          </a:xfrm>
        </p:grpSpPr>
        <p:sp>
          <p:nvSpPr>
            <p:cNvPr id="17" name="TextBox 16"/>
            <p:cNvSpPr txBox="1"/>
            <p:nvPr/>
          </p:nvSpPr>
          <p:spPr>
            <a:xfrm>
              <a:off x="4524432" y="2690639"/>
              <a:ext cx="25413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Торговые и развлекательные</a:t>
              </a:r>
              <a:br>
                <a:rPr lang="ru-RU" sz="1400" b="1" dirty="0" smtClean="0"/>
              </a:br>
              <a:r>
                <a:rPr lang="ru-RU" sz="1400" b="1" dirty="0" smtClean="0"/>
                <a:t>центры, места общественного</a:t>
              </a:r>
              <a:br>
                <a:rPr lang="ru-RU" sz="1400" b="1" dirty="0" smtClean="0"/>
              </a:br>
              <a:r>
                <a:rPr lang="ru-RU" sz="1400" b="1" dirty="0" smtClean="0"/>
                <a:t>питания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1292" y="1960399"/>
              <a:ext cx="1754108" cy="757221"/>
            </a:xfrm>
            <a:prstGeom prst="rect">
              <a:avLst/>
            </a:prstGeom>
          </p:spPr>
        </p:pic>
        <p:cxnSp>
          <p:nvCxnSpPr>
            <p:cNvPr id="25" name="Прямая со стрелкой 24"/>
            <p:cNvCxnSpPr/>
            <p:nvPr/>
          </p:nvCxnSpPr>
          <p:spPr>
            <a:xfrm flipH="1">
              <a:off x="5856189" y="1396555"/>
              <a:ext cx="4314" cy="52316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7360501" y="1287104"/>
            <a:ext cx="1710276" cy="2565394"/>
            <a:chOff x="7360501" y="1402518"/>
            <a:chExt cx="1710276" cy="2565394"/>
          </a:xfrm>
        </p:grpSpPr>
        <p:sp>
          <p:nvSpPr>
            <p:cNvPr id="26" name="TextBox 25"/>
            <p:cNvSpPr txBox="1"/>
            <p:nvPr/>
          </p:nvSpPr>
          <p:spPr>
            <a:xfrm>
              <a:off x="7360501" y="2798361"/>
              <a:ext cx="171027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Пункты питания </a:t>
              </a:r>
            </a:p>
            <a:p>
              <a:pPr algn="ctr"/>
              <a:r>
                <a:rPr lang="ru-RU" sz="1400" b="1" dirty="0" smtClean="0"/>
                <a:t>для бездомных, </a:t>
              </a:r>
              <a:br>
                <a:rPr lang="ru-RU" sz="1400" b="1" dirty="0" smtClean="0"/>
              </a:br>
              <a:r>
                <a:rPr lang="ru-RU" sz="1400" b="1" dirty="0" smtClean="0"/>
                <a:t>негосударственные</a:t>
              </a:r>
            </a:p>
            <a:p>
              <a:pPr algn="ctr"/>
              <a:r>
                <a:rPr lang="ru-RU" sz="1400" b="1" dirty="0" smtClean="0"/>
                <a:t>центры помощи</a:t>
              </a:r>
            </a:p>
            <a:p>
              <a:pPr algn="ctr"/>
              <a:r>
                <a:rPr lang="ru-RU" sz="1400" b="1" dirty="0" smtClean="0"/>
                <a:t>в </a:t>
              </a:r>
              <a:r>
                <a:rPr lang="ru-RU" sz="1400" b="1" dirty="0" err="1" smtClean="0"/>
                <a:t>т.ч</a:t>
              </a:r>
              <a:r>
                <a:rPr lang="ru-RU" sz="1400" b="1" dirty="0" smtClean="0"/>
                <a:t>. религиозные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6376" y="1940282"/>
              <a:ext cx="852676" cy="917724"/>
            </a:xfrm>
            <a:prstGeom prst="rect">
              <a:avLst/>
            </a:prstGeom>
          </p:spPr>
        </p:pic>
        <p:cxnSp>
          <p:nvCxnSpPr>
            <p:cNvPr id="28" name="Прямая со стрелкой 27"/>
            <p:cNvCxnSpPr/>
            <p:nvPr/>
          </p:nvCxnSpPr>
          <p:spPr>
            <a:xfrm>
              <a:off x="7808742" y="1402518"/>
              <a:ext cx="353972" cy="54908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3769569" y="3271496"/>
            <a:ext cx="3017952" cy="1685865"/>
            <a:chOff x="3769569" y="3271496"/>
            <a:chExt cx="3017952" cy="1685865"/>
          </a:xfrm>
        </p:grpSpPr>
        <p:sp>
          <p:nvSpPr>
            <p:cNvPr id="30" name="TextBox 29"/>
            <p:cNvSpPr txBox="1"/>
            <p:nvPr/>
          </p:nvSpPr>
          <p:spPr>
            <a:xfrm>
              <a:off x="3885252" y="3787810"/>
              <a:ext cx="290226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Начальник (дежурный) объекта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Охрана.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«Объектовый» журнал.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Видеонаблюдение.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/>
                <a:t>Сотрудники.</a:t>
              </a: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3769569" y="3271496"/>
              <a:ext cx="353972" cy="54908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flipH="1">
            <a:off x="5502217" y="3258528"/>
            <a:ext cx="353972" cy="54908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0347" y="4763421"/>
            <a:ext cx="7585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Основные вопросы: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«Видели ли?..»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Инциденты: драки, конфликты, несчастные случаи, ДТП, приступы болезни, скорая, полиция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Слышали ли от коллег про какие либо происшествия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Есть ли поблизости </a:t>
            </a:r>
            <a:r>
              <a:rPr lang="ru-RU" sz="1400" dirty="0"/>
              <a:t>п</a:t>
            </a:r>
            <a:r>
              <a:rPr lang="ru-RU" sz="1400" dirty="0" smtClean="0"/>
              <a:t>отенциальные «точки притяжения»?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График работы, смены, порядок «сменяемости» сотрудников, маршруты движения.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40348" y="6105521"/>
            <a:ext cx="8727606" cy="705523"/>
            <a:chOff x="140348" y="5849942"/>
            <a:chExt cx="8727606" cy="1043824"/>
          </a:xfrm>
        </p:grpSpPr>
        <p:sp>
          <p:nvSpPr>
            <p:cNvPr id="35" name="Правая фигурная скобка 34"/>
            <p:cNvSpPr/>
            <p:nvPr/>
          </p:nvSpPr>
          <p:spPr>
            <a:xfrm rot="5400000">
              <a:off x="4310057" y="1680233"/>
              <a:ext cx="388188" cy="8727606"/>
            </a:xfrm>
            <a:prstGeom prst="rightBrac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37807" y="6448943"/>
              <a:ext cx="2952732" cy="444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Размещение ориентировок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45" name="TextBox 4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3625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059" y="850224"/>
            <a:ext cx="24103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Диспетчерские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пункты</a:t>
            </a:r>
            <a:b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общественного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транспорта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и конечные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маршрутов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2667" b="4534"/>
          <a:stretch/>
        </p:blipFill>
        <p:spPr>
          <a:xfrm>
            <a:off x="2988705" y="942444"/>
            <a:ext cx="5330025" cy="5842404"/>
          </a:xfrm>
          <a:prstGeom prst="rect">
            <a:avLst/>
          </a:prstGeom>
        </p:spPr>
      </p:pic>
      <p:sp>
        <p:nvSpPr>
          <p:cNvPr id="56" name="Прямоугольная выноска 55"/>
          <p:cNvSpPr/>
          <p:nvPr/>
        </p:nvSpPr>
        <p:spPr>
          <a:xfrm>
            <a:off x="3503606" y="4376013"/>
            <a:ext cx="1474412" cy="300037"/>
          </a:xfrm>
          <a:prstGeom prst="wedgeRectCallout">
            <a:avLst>
              <a:gd name="adj1" fmla="val 51859"/>
              <a:gd name="adj2" fmla="val -743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Ярославль-Главный,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Ул. Ухтомского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988705" y="1087849"/>
            <a:ext cx="1474412" cy="300037"/>
          </a:xfrm>
          <a:prstGeom prst="wedgeRectCallout">
            <a:avLst>
              <a:gd name="adj1" fmla="val -3337"/>
              <a:gd name="adj2" fmla="val 1694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15 микрорайон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Ленинградский пр-т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550733" y="4014009"/>
            <a:ext cx="1108636" cy="300037"/>
          </a:xfrm>
          <a:prstGeom prst="wedgeRectCallout">
            <a:avLst>
              <a:gd name="adj1" fmla="val -64114"/>
              <a:gd name="adj2" fmla="val -926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Улица Сахарова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7063369" y="2020824"/>
            <a:ext cx="1596000" cy="425301"/>
          </a:xfrm>
          <a:prstGeom prst="wedgeRectCallout">
            <a:avLst>
              <a:gd name="adj1" fmla="val -52331"/>
              <a:gd name="adj2" fmla="val 239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Пригородная,</a:t>
            </a:r>
            <a:b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пр-т Авиаторов, </a:t>
            </a:r>
            <a:r>
              <a:rPr lang="ru-RU" sz="1000" b="1" dirty="0" err="1" smtClean="0">
                <a:solidFill>
                  <a:schemeClr val="accent5">
                    <a:lumMod val="50000"/>
                  </a:schemeClr>
                </a:solidFill>
              </a:rPr>
              <a:t>ЯрПАТП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722189" y="3203764"/>
            <a:ext cx="1108636" cy="300037"/>
          </a:xfrm>
          <a:prstGeom prst="wedgeRectCallout">
            <a:avLst>
              <a:gd name="adj1" fmla="val 40635"/>
              <a:gd name="adj2" fmla="val 1207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Шинный завод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004769" y="5465084"/>
            <a:ext cx="809931" cy="300037"/>
          </a:xfrm>
          <a:prstGeom prst="wedgeRectCallout">
            <a:avLst>
              <a:gd name="adj1" fmla="val 70328"/>
              <a:gd name="adj2" fmla="val 1511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ПАТП №1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725911" y="3425630"/>
            <a:ext cx="789138" cy="300037"/>
          </a:xfrm>
          <a:prstGeom prst="wedgeRectCallout">
            <a:avLst>
              <a:gd name="adj1" fmla="val 61492"/>
              <a:gd name="adj2" fmla="val 126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Пятерка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280179" y="3583371"/>
            <a:ext cx="824872" cy="284592"/>
            <a:chOff x="6686006" y="6481968"/>
            <a:chExt cx="824872" cy="2845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22008" y="6502051"/>
              <a:ext cx="588870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Сахарова</a:t>
              </a:r>
              <a:endParaRPr lang="ru-RU" sz="10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19778" y="3058622"/>
            <a:ext cx="836094" cy="284592"/>
            <a:chOff x="6686006" y="6481968"/>
            <a:chExt cx="836094" cy="28459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22008" y="6502051"/>
              <a:ext cx="600092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Обл. б-</a:t>
              </a:r>
              <a:r>
                <a:rPr lang="ru-RU" sz="1000" b="1" dirty="0" err="1" smtClean="0"/>
                <a:t>ца</a:t>
              </a:r>
              <a:endParaRPr lang="ru-RU" sz="10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550733" y="4768802"/>
            <a:ext cx="1023644" cy="284592"/>
            <a:chOff x="6686006" y="6481968"/>
            <a:chExt cx="1023644" cy="28459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922008" y="6502051"/>
              <a:ext cx="787642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Нижний пос.</a:t>
              </a:r>
              <a:endParaRPr lang="ru-RU" sz="10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98545" y="1714999"/>
            <a:ext cx="731898" cy="284592"/>
            <a:chOff x="6686006" y="6481968"/>
            <a:chExt cx="731898" cy="284592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922008" y="6502051"/>
              <a:ext cx="495896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15 </a:t>
              </a:r>
              <a:r>
                <a:rPr lang="ru-RU" sz="1000" b="1" dirty="0" err="1" smtClean="0"/>
                <a:t>мк</a:t>
              </a:r>
              <a:r>
                <a:rPr lang="ru-RU" sz="1000" b="1" dirty="0" smtClean="0"/>
                <a:t>-р</a:t>
              </a:r>
              <a:endParaRPr lang="ru-RU" sz="1000" b="1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97867" y="2448463"/>
            <a:ext cx="911434" cy="284592"/>
            <a:chOff x="6686006" y="6481968"/>
            <a:chExt cx="911434" cy="284592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922008" y="6502051"/>
              <a:ext cx="675432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err="1" smtClean="0"/>
                <a:t>Холодмаш</a:t>
              </a:r>
              <a:endParaRPr lang="ru-RU" sz="1000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139805" y="5686950"/>
            <a:ext cx="707853" cy="284592"/>
            <a:chOff x="6686006" y="6481968"/>
            <a:chExt cx="707853" cy="28459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922008" y="6502051"/>
              <a:ext cx="471851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Кресты</a:t>
              </a:r>
              <a:endParaRPr lang="ru-RU" sz="1000" b="1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709036" y="3707379"/>
            <a:ext cx="997996" cy="284592"/>
            <a:chOff x="6686006" y="6481968"/>
            <a:chExt cx="997996" cy="284592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922008" y="6502051"/>
              <a:ext cx="761994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Шинный з-д</a:t>
              </a:r>
              <a:endParaRPr lang="ru-RU" sz="1000" b="1" dirty="0"/>
            </a:p>
          </p:txBody>
        </p:sp>
      </p:grpSp>
      <p:sp>
        <p:nvSpPr>
          <p:cNvPr id="68" name="Прямоугольная выноска 67"/>
          <p:cNvSpPr/>
          <p:nvPr/>
        </p:nvSpPr>
        <p:spPr>
          <a:xfrm>
            <a:off x="6297118" y="4318924"/>
            <a:ext cx="912976" cy="300037"/>
          </a:xfrm>
          <a:prstGeom prst="wedgeRectCallout">
            <a:avLst>
              <a:gd name="adj1" fmla="val -69445"/>
              <a:gd name="adj2" fmla="val -652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Пл. Богоявления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039748" y="4141103"/>
            <a:ext cx="973952" cy="284592"/>
            <a:chOff x="6686006" y="6481968"/>
            <a:chExt cx="973952" cy="284592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006" y="6481968"/>
              <a:ext cx="236002" cy="28459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922008" y="6502051"/>
              <a:ext cx="737950" cy="246221"/>
            </a:xfrm>
            <a:prstGeom prst="rect">
              <a:avLst/>
            </a:prstGeom>
            <a:solidFill>
              <a:srgbClr val="FEDCD8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ru-RU" sz="1000" b="1" dirty="0" smtClean="0"/>
                <a:t>Яр-Главный</a:t>
              </a:r>
              <a:endParaRPr lang="ru-RU" sz="10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37" name="TextBox 36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85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509" y="720268"/>
            <a:ext cx="393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Осмотр помещения / квартиры /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комнаты / гаража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034" y="3715320"/>
            <a:ext cx="3344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что следует обратить внимание: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8633" y="1399359"/>
            <a:ext cx="1433342" cy="2374575"/>
            <a:chOff x="318633" y="1521558"/>
            <a:chExt cx="1433342" cy="2374575"/>
          </a:xfrm>
        </p:grpSpPr>
        <p:sp>
          <p:nvSpPr>
            <p:cNvPr id="13" name="TextBox 12"/>
            <p:cNvSpPr txBox="1"/>
            <p:nvPr/>
          </p:nvSpPr>
          <p:spPr>
            <a:xfrm>
              <a:off x="318633" y="2726582"/>
              <a:ext cx="143334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Производится</a:t>
              </a:r>
              <a:br>
                <a:rPr lang="ru-RU" sz="1400" b="1" dirty="0" smtClean="0"/>
              </a:br>
              <a:r>
                <a:rPr lang="ru-RU" sz="1400" b="1" dirty="0" smtClean="0"/>
                <a:t>исключительно</a:t>
              </a:r>
              <a:br>
                <a:rPr lang="ru-RU" sz="1400" b="1" dirty="0" smtClean="0"/>
              </a:br>
              <a:r>
                <a:rPr lang="ru-RU" sz="1400" b="1" dirty="0" smtClean="0"/>
                <a:t>с разрешения</a:t>
              </a:r>
            </a:p>
            <a:p>
              <a:pPr algn="ctr"/>
              <a:r>
                <a:rPr lang="ru-RU" sz="1400" b="1" dirty="0" smtClean="0"/>
                <a:t>собственника </a:t>
              </a:r>
              <a:br>
                <a:rPr lang="ru-RU" sz="1400" b="1" dirty="0" smtClean="0"/>
              </a:br>
              <a:r>
                <a:rPr lang="ru-RU" sz="1400" b="1" dirty="0" smtClean="0"/>
                <a:t>и координатора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>
              <a:off x="1040936" y="1521558"/>
              <a:ext cx="450508" cy="62703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163" y="2197494"/>
              <a:ext cx="878281" cy="577440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767635" y="1366107"/>
            <a:ext cx="1687385" cy="2088101"/>
            <a:chOff x="1767635" y="1430115"/>
            <a:chExt cx="1687385" cy="2088101"/>
          </a:xfrm>
        </p:grpSpPr>
        <p:sp>
          <p:nvSpPr>
            <p:cNvPr id="14" name="TextBox 13"/>
            <p:cNvSpPr txBox="1"/>
            <p:nvPr/>
          </p:nvSpPr>
          <p:spPr>
            <a:xfrm>
              <a:off x="1767635" y="2779552"/>
              <a:ext cx="16873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Выполняется</a:t>
              </a:r>
              <a:br>
                <a:rPr lang="ru-RU" sz="1400" b="1" dirty="0" smtClean="0"/>
              </a:br>
              <a:r>
                <a:rPr lang="ru-RU" sz="1400" b="1" dirty="0" smtClean="0"/>
                <a:t>по часовой стрелке</a:t>
              </a:r>
            </a:p>
            <a:p>
              <a:pPr algn="ctr"/>
              <a:r>
                <a:rPr lang="ru-RU" sz="1400" b="1" dirty="0" smtClean="0"/>
                <a:t>от входа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4622" y="2175633"/>
              <a:ext cx="733411" cy="673129"/>
            </a:xfrm>
            <a:prstGeom prst="rect">
              <a:avLst/>
            </a:prstGeom>
          </p:spPr>
        </p:pic>
        <p:cxnSp>
          <p:nvCxnSpPr>
            <p:cNvPr id="28" name="Прямая со стрелкой 27"/>
            <p:cNvCxnSpPr/>
            <p:nvPr/>
          </p:nvCxnSpPr>
          <p:spPr>
            <a:xfrm flipH="1">
              <a:off x="2605643" y="1430115"/>
              <a:ext cx="11369" cy="718474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6237263" y="1755821"/>
            <a:ext cx="2928521" cy="626737"/>
            <a:chOff x="6237263" y="1819829"/>
            <a:chExt cx="2928521" cy="626737"/>
          </a:xfrm>
        </p:grpSpPr>
        <p:sp>
          <p:nvSpPr>
            <p:cNvPr id="17" name="TextBox 16"/>
            <p:cNvSpPr txBox="1"/>
            <p:nvPr/>
          </p:nvSpPr>
          <p:spPr>
            <a:xfrm>
              <a:off x="6660739" y="1819829"/>
              <a:ext cx="2505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Обычность положения вещей,</a:t>
              </a:r>
              <a:br>
                <a:rPr lang="ru-RU" sz="1400" dirty="0" smtClean="0"/>
              </a:br>
              <a:r>
                <a:rPr lang="ru-RU" sz="1400" dirty="0" smtClean="0"/>
                <a:t>порядок/беспорядок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6237263" y="2137714"/>
              <a:ext cx="547568" cy="308852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839419" y="1355125"/>
            <a:ext cx="1594062" cy="1974109"/>
            <a:chOff x="4839419" y="1419133"/>
            <a:chExt cx="1594062" cy="1974109"/>
          </a:xfrm>
        </p:grpSpPr>
        <p:sp>
          <p:nvSpPr>
            <p:cNvPr id="21" name="TextBox 20"/>
            <p:cNvSpPr txBox="1"/>
            <p:nvPr/>
          </p:nvSpPr>
          <p:spPr>
            <a:xfrm>
              <a:off x="5089716" y="2870022"/>
              <a:ext cx="1343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Опрос близких</a:t>
              </a:r>
              <a:br>
                <a:rPr lang="ru-RU" sz="1400" b="1" dirty="0" smtClean="0"/>
              </a:br>
              <a:r>
                <a:rPr lang="ru-RU" sz="1400" b="1" dirty="0" smtClean="0"/>
                <a:t>пропавшего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3204" y="2148589"/>
              <a:ext cx="736789" cy="774408"/>
            </a:xfrm>
            <a:prstGeom prst="rect">
              <a:avLst/>
            </a:prstGeom>
          </p:spPr>
        </p:pic>
        <p:cxnSp>
          <p:nvCxnSpPr>
            <p:cNvPr id="35" name="Прямая со стрелкой 34"/>
            <p:cNvCxnSpPr/>
            <p:nvPr/>
          </p:nvCxnSpPr>
          <p:spPr>
            <a:xfrm>
              <a:off x="4839419" y="1419133"/>
              <a:ext cx="712795" cy="71858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3592169" y="1366107"/>
            <a:ext cx="1335558" cy="1906954"/>
            <a:chOff x="3592169" y="1430115"/>
            <a:chExt cx="1335558" cy="1906954"/>
          </a:xfrm>
        </p:grpSpPr>
        <p:cxnSp>
          <p:nvCxnSpPr>
            <p:cNvPr id="29" name="Прямая со стрелкой 28"/>
            <p:cNvCxnSpPr/>
            <p:nvPr/>
          </p:nvCxnSpPr>
          <p:spPr>
            <a:xfrm flipH="1">
              <a:off x="4224533" y="1430115"/>
              <a:ext cx="11369" cy="718474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592169" y="2813849"/>
              <a:ext cx="133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err="1" smtClean="0"/>
                <a:t>Фотофиксация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(</a:t>
              </a:r>
              <a:r>
                <a:rPr lang="ru-RU" sz="1400" b="1" dirty="0" err="1" smtClean="0"/>
                <a:t>фототаблица</a:t>
              </a:r>
              <a:r>
                <a:rPr lang="ru-RU" sz="1400" b="1" dirty="0" smtClean="0"/>
                <a:t>)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8227" y="2239019"/>
              <a:ext cx="658983" cy="59031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237263" y="2704563"/>
            <a:ext cx="2565131" cy="678681"/>
            <a:chOff x="6237263" y="2768571"/>
            <a:chExt cx="2565131" cy="678681"/>
          </a:xfrm>
        </p:grpSpPr>
        <p:sp>
          <p:nvSpPr>
            <p:cNvPr id="16" name="TextBox 15"/>
            <p:cNvSpPr txBox="1"/>
            <p:nvPr/>
          </p:nvSpPr>
          <p:spPr>
            <a:xfrm>
              <a:off x="6780173" y="2924032"/>
              <a:ext cx="2022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Какие вещи отсутствуют</a:t>
              </a:r>
            </a:p>
            <a:p>
              <a:pPr algn="ctr"/>
              <a:r>
                <a:rPr lang="ru-RU" sz="1400" dirty="0" smtClean="0"/>
                <a:t>или появились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6237263" y="2768571"/>
              <a:ext cx="547568" cy="308852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2410" y="3802764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Общее впечатление от условий: опрятность, порядок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Возможные места тайников.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Следы борьбы, кровь, следы сокрытия «замывания/закраски».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Следы «копки», </a:t>
            </a:r>
            <a:r>
              <a:rPr lang="ru-RU" sz="1400" dirty="0" err="1" smtClean="0"/>
              <a:t>спрятывания</a:t>
            </a:r>
            <a:r>
              <a:rPr lang="ru-RU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Компьютер, гаджеты.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Дневник, личные записки, тетради, журналы, фотографии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Плакаты, постеры, книги, </a:t>
            </a:r>
            <a:r>
              <a:rPr lang="en-US" sz="1400" dirty="0" smtClean="0"/>
              <a:t>DVD-</a:t>
            </a:r>
            <a:r>
              <a:rPr lang="ru-RU" sz="1400" dirty="0" smtClean="0"/>
              <a:t>диски </a:t>
            </a:r>
            <a:r>
              <a:rPr lang="en-US" sz="1400" dirty="0" smtClean="0"/>
              <a:t>=&gt; </a:t>
            </a:r>
            <a:r>
              <a:rPr lang="ru-RU" sz="1400" dirty="0" smtClean="0"/>
              <a:t>сведения об интересах, увлечениях, </a:t>
            </a:r>
            <a:r>
              <a:rPr lang="ru-RU" sz="1400" dirty="0" err="1" smtClean="0"/>
              <a:t>психотипе</a:t>
            </a:r>
            <a:r>
              <a:rPr lang="ru-RU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Пустые бутылки, следы приема наркотических средств, лекарства и их упаковка, рецепты.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Документы, справки, рецепты, выписки.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5498" y="6047905"/>
            <a:ext cx="7907842" cy="675542"/>
            <a:chOff x="1181975" y="5958543"/>
            <a:chExt cx="7907842" cy="675542"/>
          </a:xfrm>
        </p:grpSpPr>
        <p:sp>
          <p:nvSpPr>
            <p:cNvPr id="2" name="TextBox 1"/>
            <p:cNvSpPr txBox="1"/>
            <p:nvPr/>
          </p:nvSpPr>
          <p:spPr>
            <a:xfrm>
              <a:off x="1553330" y="5987754"/>
              <a:ext cx="7536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В СЛУЧАЕ ОБНАРУЖЕНИЯ ВЕЩЕСТВЕННЫХ ДОКАЗАТЕЛЬСТВ ИЛИ СЛЕДОВ</a:t>
              </a:r>
              <a:br>
                <a:rPr lang="ru-RU" b="1" dirty="0" smtClean="0">
                  <a:solidFill>
                    <a:srgbClr val="FF0000"/>
                  </a:solidFill>
                </a:rPr>
              </a:br>
              <a:r>
                <a:rPr lang="ru-RU" b="1" dirty="0" smtClean="0">
                  <a:solidFill>
                    <a:srgbClr val="FF0000"/>
                  </a:solidFill>
                </a:rPr>
                <a:t>ПРЕСТУПЛЕНИЯ НЕ ТРОГАТЬ И СООБЩИТЬ КООРДИНАТОРУ ПОИСКА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1975" y="5958543"/>
              <a:ext cx="335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</a:rPr>
                <a:t>!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33" name="TextBox 32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93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74647" y="2396144"/>
            <a:ext cx="8676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Содержание данной презентации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 является  инструкцией к действию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или абсолютной догмой,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это всего лишь некоторый обобщенный опыт!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3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722" y="1631530"/>
            <a:ext cx="6438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Осмотр компьютера, смартфона, гаджетов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53843" y="2223160"/>
            <a:ext cx="1162498" cy="1465440"/>
            <a:chOff x="2253843" y="1474831"/>
            <a:chExt cx="1162498" cy="1465440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2835092" y="1474831"/>
              <a:ext cx="0" cy="82245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253843" y="2417051"/>
              <a:ext cx="1162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Социальные</a:t>
              </a:r>
              <a:br>
                <a:rPr lang="ru-RU" sz="1400" b="1" dirty="0" smtClean="0"/>
              </a:br>
              <a:r>
                <a:rPr lang="ru-RU" sz="1400" b="1" dirty="0" smtClean="0"/>
                <a:t>сети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41147" y="2223160"/>
            <a:ext cx="899605" cy="1465440"/>
            <a:chOff x="3944808" y="1474831"/>
            <a:chExt cx="899605" cy="1465440"/>
          </a:xfrm>
        </p:grpSpPr>
        <p:sp>
          <p:nvSpPr>
            <p:cNvPr id="34" name="TextBox 33"/>
            <p:cNvSpPr txBox="1"/>
            <p:nvPr/>
          </p:nvSpPr>
          <p:spPr>
            <a:xfrm>
              <a:off x="3944808" y="2417051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Фильмы,</a:t>
              </a:r>
            </a:p>
            <a:p>
              <a:pPr algn="ctr"/>
              <a:r>
                <a:rPr lang="ru-RU" sz="1400" b="1" dirty="0" smtClean="0"/>
                <a:t>музыка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357175" y="1474831"/>
              <a:ext cx="0" cy="82245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 стрелкой 40"/>
          <p:cNvCxnSpPr/>
          <p:nvPr/>
        </p:nvCxnSpPr>
        <p:spPr>
          <a:xfrm flipH="1">
            <a:off x="1872563" y="3741788"/>
            <a:ext cx="619015" cy="109445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42201" y="2219693"/>
            <a:ext cx="1575624" cy="3122519"/>
            <a:chOff x="542201" y="1471364"/>
            <a:chExt cx="1575624" cy="3122519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H="1">
              <a:off x="1015055" y="1471364"/>
              <a:ext cx="472853" cy="86389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2201" y="2471298"/>
              <a:ext cx="94570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История</a:t>
              </a:r>
            </a:p>
            <a:p>
              <a:pPr algn="ctr"/>
              <a:r>
                <a:rPr lang="ru-RU" sz="1400" b="1" dirty="0" smtClean="0"/>
                <a:t>браузера,</a:t>
              </a:r>
            </a:p>
            <a:p>
              <a:pPr algn="ctr"/>
              <a:r>
                <a:rPr lang="ru-RU" sz="1400" b="1" dirty="0" smtClean="0"/>
                <a:t>сайты, </a:t>
              </a:r>
            </a:p>
            <a:p>
              <a:pPr algn="ctr"/>
              <a:r>
                <a:rPr lang="ru-RU" sz="1400" b="1" dirty="0" smtClean="0"/>
                <a:t>запросы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117" y="4070663"/>
              <a:ext cx="898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Характер</a:t>
              </a:r>
            </a:p>
            <a:p>
              <a:pPr algn="ctr"/>
              <a:r>
                <a:rPr lang="ru-RU" sz="1400" dirty="0" smtClean="0"/>
                <a:t>контента</a:t>
              </a: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1015055" y="3425404"/>
              <a:ext cx="466503" cy="66251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2332903" y="3773847"/>
            <a:ext cx="1004378" cy="1107549"/>
            <a:chOff x="2332903" y="3025518"/>
            <a:chExt cx="1004378" cy="1107549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2835092" y="3025518"/>
              <a:ext cx="13949" cy="799772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32903" y="3825290"/>
              <a:ext cx="1004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Переписка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31744" y="3707724"/>
            <a:ext cx="1344471" cy="1595986"/>
            <a:chOff x="3131744" y="2959395"/>
            <a:chExt cx="1344471" cy="1595986"/>
          </a:xfrm>
        </p:grpSpPr>
        <p:cxnSp>
          <p:nvCxnSpPr>
            <p:cNvPr id="49" name="Прямая со стрелкой 48"/>
            <p:cNvCxnSpPr/>
            <p:nvPr/>
          </p:nvCxnSpPr>
          <p:spPr>
            <a:xfrm>
              <a:off x="3131744" y="2959395"/>
              <a:ext cx="619015" cy="1094456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131744" y="4032161"/>
              <a:ext cx="1344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В какие группы</a:t>
              </a:r>
            </a:p>
            <a:p>
              <a:pPr algn="ctr"/>
              <a:r>
                <a:rPr lang="ru-RU" sz="1400" dirty="0" smtClean="0"/>
                <a:t>входит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565558" y="2223160"/>
            <a:ext cx="1391085" cy="1573162"/>
            <a:chOff x="5122976" y="1474831"/>
            <a:chExt cx="1391085" cy="1573162"/>
          </a:xfrm>
        </p:grpSpPr>
        <p:sp>
          <p:nvSpPr>
            <p:cNvPr id="36" name="TextBox 35"/>
            <p:cNvSpPr txBox="1"/>
            <p:nvPr/>
          </p:nvSpPr>
          <p:spPr>
            <a:xfrm>
              <a:off x="5122976" y="2309329"/>
              <a:ext cx="13910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История </a:t>
              </a:r>
              <a:br>
                <a:rPr lang="ru-RU" sz="1400" b="1" dirty="0" smtClean="0"/>
              </a:br>
              <a:r>
                <a:rPr lang="ru-RU" sz="1400" b="1" dirty="0" smtClean="0"/>
                <a:t>мессенджеров,</a:t>
              </a:r>
              <a:br>
                <a:rPr lang="ru-RU" sz="1400" b="1" dirty="0" smtClean="0"/>
              </a:br>
              <a:r>
                <a:rPr lang="ru-RU" sz="1400" b="1" dirty="0" smtClean="0"/>
                <a:t>СМС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5818518" y="1474831"/>
              <a:ext cx="0" cy="82245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581450" y="2202439"/>
            <a:ext cx="1278492" cy="1404365"/>
            <a:chOff x="7581450" y="1454110"/>
            <a:chExt cx="1278492" cy="1404365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7686427" y="1454110"/>
              <a:ext cx="472853" cy="863891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581450" y="2335255"/>
              <a:ext cx="1278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Фотографии,</a:t>
              </a:r>
            </a:p>
            <a:p>
              <a:pPr algn="ctr"/>
              <a:r>
                <a:rPr lang="ru-RU" sz="1400" b="1" dirty="0" smtClean="0"/>
                <a:t>«</a:t>
              </a:r>
              <a:r>
                <a:rPr lang="ru-RU" sz="1400" b="1" dirty="0" err="1" smtClean="0"/>
                <a:t>хоум</a:t>
              </a:r>
              <a:r>
                <a:rPr lang="ru-RU" sz="1400" b="1" dirty="0" smtClean="0"/>
                <a:t> видео»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28" name="TextBox 27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172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691" y="1683221"/>
            <a:ext cx="57856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b="1" dirty="0" smtClean="0">
                <a:solidFill>
                  <a:srgbClr val="C00000"/>
                </a:solidFill>
              </a:rPr>
              <a:t>Поиск пропавшего человека </a:t>
            </a:r>
            <a:br>
              <a:rPr lang="ru-RU" sz="5000" b="1" dirty="0" smtClean="0">
                <a:solidFill>
                  <a:srgbClr val="C00000"/>
                </a:solidFill>
              </a:rPr>
            </a:br>
            <a:r>
              <a:rPr lang="ru-RU" sz="5000" b="1" dirty="0" smtClean="0">
                <a:solidFill>
                  <a:srgbClr val="C00000"/>
                </a:solidFill>
              </a:rPr>
              <a:t>в городской среде</a:t>
            </a:r>
            <a:endParaRPr lang="ru-RU" sz="5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94" y="427511"/>
            <a:ext cx="3071523" cy="4238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92" y="4666056"/>
            <a:ext cx="2117419" cy="1065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805" y="4788131"/>
            <a:ext cx="2717031" cy="17621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9" y="4911989"/>
            <a:ext cx="2629366" cy="16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74" y="1946760"/>
            <a:ext cx="2870748" cy="262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39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9967" y="970073"/>
            <a:ext cx="5168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Особенности «городского» поиска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596" y="3965483"/>
            <a:ext cx="5796793" cy="285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Высокая роль ИНФОРМАЦИИ!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500" b="1" dirty="0" smtClean="0">
              <a:solidFill>
                <a:srgbClr val="C00000"/>
              </a:solidFill>
            </a:endParaRPr>
          </a:p>
          <a:p>
            <a:pPr marL="171450" indent="-1714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Информационная, комплексная аналитическая работа. 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Опросы, сбор информации. 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Распространение </a:t>
            </a:r>
            <a:r>
              <a:rPr lang="ru-RU" sz="1700" b="1" dirty="0"/>
              <a:t>ориентировок как в сети так </a:t>
            </a: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 smtClean="0"/>
              <a:t>и </a:t>
            </a:r>
            <a:r>
              <a:rPr lang="ru-RU" sz="1700" b="1" dirty="0"/>
              <a:t>на местности.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Взаимодействие с СМИ, правоохранительными органами.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Активное привлечение новичков, непостоянных членов сообщества.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630728" y="1531768"/>
            <a:ext cx="3345493" cy="2433715"/>
            <a:chOff x="5630728" y="1531768"/>
            <a:chExt cx="3345493" cy="243371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652" y="2244329"/>
              <a:ext cx="1632569" cy="132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63889" y="3473040"/>
              <a:ext cx="296626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/>
                <a:t>«Городской» поиск</a:t>
              </a:r>
              <a:endParaRPr lang="ru-RU" sz="2600" b="1" dirty="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728" y="1531768"/>
              <a:ext cx="1671889" cy="192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9373" y="1531769"/>
            <a:ext cx="3514002" cy="2374991"/>
            <a:chOff x="9373" y="1531769"/>
            <a:chExt cx="3514002" cy="2374991"/>
          </a:xfrm>
        </p:grpSpPr>
        <p:sp>
          <p:nvSpPr>
            <p:cNvPr id="11" name="TextBox 10"/>
            <p:cNvSpPr txBox="1"/>
            <p:nvPr/>
          </p:nvSpPr>
          <p:spPr>
            <a:xfrm>
              <a:off x="742143" y="3414317"/>
              <a:ext cx="25314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/>
                <a:t>«Лесной» поиск</a:t>
              </a:r>
              <a:endParaRPr lang="ru-RU" sz="2600" b="1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" y="1531769"/>
              <a:ext cx="2515713" cy="202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20" y="2298521"/>
              <a:ext cx="991355" cy="114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442390" y="1548546"/>
            <a:ext cx="2245338" cy="1152708"/>
            <a:chOff x="3442390" y="1548546"/>
            <a:chExt cx="2245338" cy="1152708"/>
          </a:xfrm>
        </p:grpSpPr>
        <p:sp>
          <p:nvSpPr>
            <p:cNvPr id="19" name="Двойная стрелка влево/вправо 18"/>
            <p:cNvSpPr/>
            <p:nvPr/>
          </p:nvSpPr>
          <p:spPr>
            <a:xfrm>
              <a:off x="3456272" y="2164359"/>
              <a:ext cx="2231456" cy="53689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42390" y="1548546"/>
              <a:ext cx="2239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/>
                <a:t>Поиск в </a:t>
              </a:r>
              <a:br>
                <a:rPr lang="ru-RU" b="1" dirty="0" smtClean="0"/>
              </a:br>
              <a:r>
                <a:rPr lang="ru-RU" b="1" dirty="0" smtClean="0"/>
                <a:t>«смешанной среде»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96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358" y="1086933"/>
            <a:ext cx="8171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Информационная безопасность при городском поиске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00714" y="4738378"/>
            <a:ext cx="8292992" cy="1015663"/>
            <a:chOff x="500714" y="4738378"/>
            <a:chExt cx="8292992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1779418" y="4738378"/>
              <a:ext cx="7014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b="1" dirty="0" smtClean="0"/>
                <a:t>обращать внимание на лиц особо интересующихся поиском: задающих вопросы, наблюдающих со стороны, о их выявлении докладывать координатору поиска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714" y="4773326"/>
              <a:ext cx="778148" cy="92270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76604" y="2369061"/>
            <a:ext cx="8317102" cy="1323439"/>
            <a:chOff x="476604" y="2369061"/>
            <a:chExt cx="831710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1779418" y="2369061"/>
              <a:ext cx="70142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b="1" dirty="0" smtClean="0"/>
                <a:t>не передавать информацию о выполненных </a:t>
              </a:r>
              <a:br>
                <a:rPr lang="ru-RU" sz="2000" b="1" dirty="0" smtClean="0"/>
              </a:br>
              <a:r>
                <a:rPr lang="ru-RU" sz="2000" b="1" dirty="0" smtClean="0"/>
                <a:t>и запланированных задачах третьим лицам, </a:t>
              </a:r>
              <a:br>
                <a:rPr lang="ru-RU" sz="2000" b="1" dirty="0" smtClean="0"/>
              </a:br>
              <a:r>
                <a:rPr lang="ru-RU" sz="2000" b="1" dirty="0" smtClean="0"/>
                <a:t>не выкладывать фото треков, </a:t>
              </a:r>
              <a:r>
                <a:rPr lang="ru-RU" sz="2000" b="1" dirty="0" err="1" smtClean="0"/>
                <a:t>вещдоков</a:t>
              </a:r>
              <a:r>
                <a:rPr lang="ru-RU" sz="2000" b="1" dirty="0" smtClean="0"/>
                <a:t>, карт,</a:t>
              </a:r>
              <a:br>
                <a:rPr lang="ru-RU" sz="2000" b="1" dirty="0" smtClean="0"/>
              </a:br>
              <a:r>
                <a:rPr lang="ru-RU" sz="2000" b="1" dirty="0" smtClean="0">
                  <a:solidFill>
                    <a:srgbClr val="C00000"/>
                  </a:solidFill>
                </a:rPr>
                <a:t>не разглашать данные участников поиска</a:t>
              </a:r>
              <a:r>
                <a:rPr lang="ru-RU" sz="2000" b="1" dirty="0" smtClean="0"/>
                <a:t>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04" y="2585322"/>
              <a:ext cx="826368" cy="826775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36175" y="3678669"/>
            <a:ext cx="8357531" cy="904348"/>
            <a:chOff x="436175" y="3678669"/>
            <a:chExt cx="8357531" cy="904348"/>
          </a:xfrm>
        </p:grpSpPr>
        <p:sp>
          <p:nvSpPr>
            <p:cNvPr id="15" name="TextBox 14"/>
            <p:cNvSpPr txBox="1"/>
            <p:nvPr/>
          </p:nvSpPr>
          <p:spPr>
            <a:xfrm>
              <a:off x="1779418" y="3757942"/>
              <a:ext cx="7014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solidFill>
                    <a:srgbClr val="C00000"/>
                  </a:solidFill>
                </a:rPr>
                <a:t>не давать комментарии </a:t>
              </a:r>
              <a:r>
                <a:rPr lang="ru-RU" sz="2000" b="1" dirty="0" smtClean="0"/>
                <a:t>в СМИ, социальные сети, за информацией отправлять к координатору или </a:t>
              </a:r>
              <a:r>
                <a:rPr lang="ru-RU" sz="2000" b="1" dirty="0" err="1" smtClean="0"/>
                <a:t>инфоргу</a:t>
              </a:r>
              <a:endParaRPr lang="ru-RU" sz="2000" b="1" dirty="0" smtClean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75" y="3678669"/>
              <a:ext cx="907226" cy="90434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08056" y="1602440"/>
            <a:ext cx="8215415" cy="845011"/>
            <a:chOff x="408056" y="1602440"/>
            <a:chExt cx="8215415" cy="845011"/>
          </a:xfrm>
        </p:grpSpPr>
        <p:sp>
          <p:nvSpPr>
            <p:cNvPr id="8" name="TextBox 7"/>
            <p:cNvSpPr txBox="1"/>
            <p:nvPr/>
          </p:nvSpPr>
          <p:spPr>
            <a:xfrm>
              <a:off x="1779418" y="1720125"/>
              <a:ext cx="684405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solidFill>
                    <a:srgbClr val="C00000"/>
                  </a:solidFill>
                </a:rPr>
                <a:t>каждый городской поиск расценивать </a:t>
              </a:r>
              <a:r>
                <a:rPr lang="ru-RU" sz="2500" b="1" dirty="0" smtClean="0">
                  <a:solidFill>
                    <a:srgbClr val="C00000"/>
                  </a:solidFill>
                </a:rPr>
                <a:t>как криминал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56" y="1602440"/>
              <a:ext cx="963464" cy="84501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9894" y="5814235"/>
            <a:ext cx="8363812" cy="920241"/>
            <a:chOff x="429894" y="5814235"/>
            <a:chExt cx="8363812" cy="920241"/>
          </a:xfrm>
        </p:grpSpPr>
        <p:sp>
          <p:nvSpPr>
            <p:cNvPr id="14" name="TextBox 13"/>
            <p:cNvSpPr txBox="1"/>
            <p:nvPr/>
          </p:nvSpPr>
          <p:spPr>
            <a:xfrm>
              <a:off x="1779418" y="6026590"/>
              <a:ext cx="7014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000" b="1" dirty="0" smtClean="0"/>
                <a:t>не задавать «лишних вопросов» координаторам, сотрудникам полиции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894" y="5814235"/>
              <a:ext cx="919788" cy="92024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19" name="TextBox 18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3855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84419" y="1070223"/>
            <a:ext cx="72675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Физическая безопасность при городском поиске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6896" y="1481503"/>
            <a:ext cx="8763964" cy="1261884"/>
            <a:chOff x="256896" y="1638185"/>
            <a:chExt cx="8763964" cy="1261884"/>
          </a:xfrm>
        </p:grpSpPr>
        <p:sp>
          <p:nvSpPr>
            <p:cNvPr id="8" name="TextBox 7"/>
            <p:cNvSpPr txBox="1"/>
            <p:nvPr/>
          </p:nvSpPr>
          <p:spPr>
            <a:xfrm>
              <a:off x="2136000" y="1638185"/>
              <a:ext cx="68848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900" b="1" dirty="0" smtClean="0"/>
                <a:t>избегать </a:t>
              </a:r>
              <a:r>
                <a:rPr lang="ru-RU" sz="1900" b="1" dirty="0" smtClean="0">
                  <a:solidFill>
                    <a:srgbClr val="C00000"/>
                  </a:solidFill>
                </a:rPr>
                <a:t>лишнего привлечения внимания </a:t>
              </a:r>
              <a:r>
                <a:rPr lang="ru-RU" sz="1900" b="1" dirty="0" smtClean="0"/>
                <a:t>к процессу поисков: нашивки, знаки различия, наклейки на машины, открытое активное использование спецоборудования в общественных местах;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96" y="1790438"/>
              <a:ext cx="1490086" cy="85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77121" y="3696028"/>
            <a:ext cx="8856866" cy="1032406"/>
            <a:chOff x="477121" y="3696028"/>
            <a:chExt cx="8856866" cy="1032406"/>
          </a:xfrm>
        </p:grpSpPr>
        <p:sp>
          <p:nvSpPr>
            <p:cNvPr id="12" name="TextBox 11"/>
            <p:cNvSpPr txBox="1"/>
            <p:nvPr/>
          </p:nvSpPr>
          <p:spPr>
            <a:xfrm>
              <a:off x="2126475" y="3758938"/>
              <a:ext cx="720751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900" b="1" dirty="0">
                  <a:solidFill>
                    <a:srgbClr val="C00000"/>
                  </a:solidFill>
                </a:rPr>
                <a:t>н</a:t>
              </a:r>
              <a:r>
                <a:rPr lang="ru-RU" sz="1900" b="1" dirty="0" smtClean="0">
                  <a:solidFill>
                    <a:srgbClr val="C00000"/>
                  </a:solidFill>
                </a:rPr>
                <a:t>е проявлять настойчивости</a:t>
              </a:r>
              <a:r>
                <a:rPr lang="ru-RU" sz="1900" b="1" dirty="0" smtClean="0"/>
                <a:t>, агрессии к окружающим людям, местному населению, должностным лицам </a:t>
              </a:r>
              <a:br>
                <a:rPr lang="ru-RU" sz="1900" b="1" dirty="0" smtClean="0"/>
              </a:br>
              <a:r>
                <a:rPr lang="ru-RU" sz="1900" b="1" dirty="0" smtClean="0"/>
                <a:t>при опросе и размещении ориентировок;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809"/>
            <a:stretch/>
          </p:blipFill>
          <p:spPr bwMode="auto">
            <a:xfrm>
              <a:off x="477121" y="3696028"/>
              <a:ext cx="969530" cy="92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12583" y="2756256"/>
            <a:ext cx="9011879" cy="969496"/>
            <a:chOff x="312583" y="2735371"/>
            <a:chExt cx="9011879" cy="969496"/>
          </a:xfrm>
        </p:grpSpPr>
        <p:sp>
          <p:nvSpPr>
            <p:cNvPr id="10" name="TextBox 9"/>
            <p:cNvSpPr txBox="1"/>
            <p:nvPr/>
          </p:nvSpPr>
          <p:spPr>
            <a:xfrm>
              <a:off x="2116950" y="2735371"/>
              <a:ext cx="720751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900" b="1" dirty="0"/>
                <a:t>н</a:t>
              </a:r>
              <a:r>
                <a:rPr lang="ru-RU" sz="1900" b="1" dirty="0" smtClean="0"/>
                <a:t>е работать в одиночку и группами менее </a:t>
              </a:r>
              <a:r>
                <a:rPr lang="ru-RU" sz="1900" b="1" dirty="0" smtClean="0">
                  <a:solidFill>
                    <a:srgbClr val="C00000"/>
                  </a:solidFill>
                </a:rPr>
                <a:t>трёх </a:t>
              </a:r>
              <a:r>
                <a:rPr lang="ru-RU" sz="1900" b="1" dirty="0" smtClean="0"/>
                <a:t>человек, учитывать уровень подготовки и личные качества поисковиков;</a:t>
              </a:r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83" y="2772943"/>
              <a:ext cx="1298607" cy="85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456410" y="4902790"/>
            <a:ext cx="8887102" cy="678845"/>
            <a:chOff x="456410" y="4902790"/>
            <a:chExt cx="8887102" cy="678845"/>
          </a:xfrm>
        </p:grpSpPr>
        <p:sp>
          <p:nvSpPr>
            <p:cNvPr id="11" name="TextBox 10"/>
            <p:cNvSpPr txBox="1"/>
            <p:nvPr/>
          </p:nvSpPr>
          <p:spPr>
            <a:xfrm>
              <a:off x="2136000" y="4904527"/>
              <a:ext cx="72075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900" b="1" dirty="0" smtClean="0"/>
                <a:t>поддерживать </a:t>
              </a:r>
              <a:r>
                <a:rPr lang="ru-RU" sz="1900" b="1" dirty="0" smtClean="0">
                  <a:solidFill>
                    <a:srgbClr val="C00000"/>
                  </a:solidFill>
                </a:rPr>
                <a:t>постоянную связь </a:t>
              </a:r>
              <a:r>
                <a:rPr lang="ru-RU" sz="1900" b="1" dirty="0" smtClean="0"/>
                <a:t>с координатором поиска, докладывать о выполняемых/выполненных задачах;</a:t>
              </a:r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2655">
              <a:off x="669956" y="4689244"/>
              <a:ext cx="562616" cy="989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44390" y="5692871"/>
            <a:ext cx="8799122" cy="1105787"/>
            <a:chOff x="544390" y="5692871"/>
            <a:chExt cx="8799122" cy="1105787"/>
          </a:xfrm>
        </p:grpSpPr>
        <p:sp>
          <p:nvSpPr>
            <p:cNvPr id="9" name="TextBox 8"/>
            <p:cNvSpPr txBox="1"/>
            <p:nvPr/>
          </p:nvSpPr>
          <p:spPr>
            <a:xfrm>
              <a:off x="2136000" y="5788121"/>
              <a:ext cx="720751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900" b="1" dirty="0" smtClean="0"/>
                <a:t>избегать потенциально </a:t>
              </a:r>
              <a:r>
                <a:rPr lang="ru-RU" sz="1900" b="1" dirty="0" smtClean="0">
                  <a:solidFill>
                    <a:srgbClr val="C00000"/>
                  </a:solidFill>
                </a:rPr>
                <a:t>опасных мест</a:t>
              </a:r>
              <a:r>
                <a:rPr lang="ru-RU" sz="1900" b="1" dirty="0" smtClean="0"/>
                <a:t>: мест обитания лиц БОМЖ и </a:t>
              </a:r>
              <a:r>
                <a:rPr lang="ru-RU" sz="1900" b="1" dirty="0" err="1" smtClean="0"/>
                <a:t>наркопотребителей</a:t>
              </a:r>
              <a:r>
                <a:rPr lang="ru-RU" sz="1900" b="1" dirty="0" smtClean="0"/>
                <a:t>, притонов, «</a:t>
              </a:r>
              <a:r>
                <a:rPr lang="ru-RU" sz="1900" b="1" dirty="0" err="1" smtClean="0"/>
                <a:t>авторазборок</a:t>
              </a:r>
              <a:r>
                <a:rPr lang="ru-RU" sz="1900" b="1" dirty="0" smtClean="0"/>
                <a:t>», </a:t>
              </a:r>
              <a:br>
                <a:rPr lang="ru-RU" sz="1900" b="1" dirty="0" smtClean="0"/>
              </a:br>
              <a:r>
                <a:rPr lang="ru-RU" sz="1900" b="1" dirty="0" smtClean="0"/>
                <a:t>мест компактного проживания  этнических групп.</a:t>
              </a: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90" y="5692871"/>
              <a:ext cx="1126392" cy="110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00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96777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50635" y="1068863"/>
            <a:ext cx="4441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Работа с первичной информацией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2476" y="3665821"/>
            <a:ext cx="1818125" cy="2902972"/>
            <a:chOff x="222810" y="3481263"/>
            <a:chExt cx="1818125" cy="29029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17" y="3481263"/>
              <a:ext cx="1342014" cy="1523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22810" y="4937685"/>
              <a:ext cx="181812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Заявитель</a:t>
              </a:r>
              <a:br>
                <a:rPr lang="ru-RU" sz="1600" b="1" dirty="0" smtClean="0"/>
              </a:br>
              <a:r>
                <a:rPr lang="ru-RU" sz="1400" dirty="0" smtClean="0"/>
                <a:t>(родственники, </a:t>
              </a:r>
              <a:br>
                <a:rPr lang="ru-RU" sz="1400" dirty="0" smtClean="0"/>
              </a:br>
              <a:r>
                <a:rPr lang="ru-RU" sz="1400" dirty="0" smtClean="0"/>
                <a:t>друзья пропавшего)</a:t>
              </a:r>
            </a:p>
            <a:p>
              <a:pPr algn="ctr"/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lang="ru-RU" b="1" dirty="0" smtClean="0">
                  <a:solidFill>
                    <a:srgbClr val="C00000"/>
                  </a:solidFill>
                </a:rPr>
                <a:t>СУБЪЕКТИВНЫЙ</a:t>
              </a:r>
              <a:br>
                <a:rPr lang="ru-RU" b="1" dirty="0" smtClean="0">
                  <a:solidFill>
                    <a:srgbClr val="C00000"/>
                  </a:solidFill>
                </a:rPr>
              </a:br>
              <a:r>
                <a:rPr lang="ru-RU" b="1" dirty="0" smtClean="0">
                  <a:solidFill>
                    <a:srgbClr val="C00000"/>
                  </a:solidFill>
                </a:rPr>
                <a:t>ИСТОЧНИК !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384022" y="4275623"/>
            <a:ext cx="2075392" cy="1985138"/>
            <a:chOff x="6929307" y="3260554"/>
            <a:chExt cx="2075392" cy="19851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254" y="3260554"/>
              <a:ext cx="1384183" cy="167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29307" y="4907138"/>
              <a:ext cx="2075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 smtClean="0"/>
                <a:t>Инфорг</a:t>
              </a:r>
              <a:endParaRPr lang="ru-RU" sz="16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242111" y="2615392"/>
            <a:ext cx="5277015" cy="1973975"/>
            <a:chOff x="1535726" y="2137219"/>
            <a:chExt cx="5277015" cy="197397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535726" y="2137219"/>
              <a:ext cx="2017925" cy="949150"/>
              <a:chOff x="1535726" y="2137219"/>
              <a:chExt cx="2017925" cy="949150"/>
            </a:xfrm>
          </p:grpSpPr>
          <p:sp>
            <p:nvSpPr>
              <p:cNvPr id="15" name="Стрелка вправо 14"/>
              <p:cNvSpPr/>
              <p:nvPr/>
            </p:nvSpPr>
            <p:spPr>
              <a:xfrm rot="20381996">
                <a:off x="2139247" y="2649939"/>
                <a:ext cx="1348288" cy="436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514542">
                <a:off x="1535726" y="2137219"/>
                <a:ext cx="20179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Заявление в органы </a:t>
                </a:r>
                <a:br>
                  <a:rPr lang="ru-RU" sz="1600" b="1" dirty="0" smtClean="0"/>
                </a:br>
                <a:r>
                  <a:rPr lang="ru-RU" sz="1600" b="1" dirty="0" smtClean="0"/>
                  <a:t>внутренних дел</a:t>
                </a:r>
                <a:endParaRPr lang="ru-RU" sz="1600" b="1" dirty="0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2305002" y="3674764"/>
              <a:ext cx="4507739" cy="436430"/>
              <a:chOff x="2305002" y="3674764"/>
              <a:chExt cx="4507739" cy="436430"/>
            </a:xfrm>
          </p:grpSpPr>
          <p:sp>
            <p:nvSpPr>
              <p:cNvPr id="12" name="Стрелка вправо 11"/>
              <p:cNvSpPr/>
              <p:nvPr/>
            </p:nvSpPr>
            <p:spPr>
              <a:xfrm>
                <a:off x="2305002" y="3674764"/>
                <a:ext cx="765369" cy="436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46293" y="3723702"/>
                <a:ext cx="3051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Заявка, первичная информация</a:t>
                </a:r>
                <a:endParaRPr lang="ru-RU" sz="1600" b="1" dirty="0"/>
              </a:p>
            </p:txBody>
          </p:sp>
          <p:sp>
            <p:nvSpPr>
              <p:cNvPr id="18" name="Стрелка вправо 17"/>
              <p:cNvSpPr/>
              <p:nvPr/>
            </p:nvSpPr>
            <p:spPr>
              <a:xfrm>
                <a:off x="6047372" y="3674764"/>
                <a:ext cx="765369" cy="436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1987309" y="4955325"/>
            <a:ext cx="4531816" cy="584775"/>
            <a:chOff x="2280924" y="4281251"/>
            <a:chExt cx="4531816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2965149" y="4281251"/>
              <a:ext cx="3213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Уточняющий опрос, запрос фото</a:t>
              </a:r>
              <a:br>
                <a:rPr lang="ru-RU" sz="1600" b="1" dirty="0" smtClean="0"/>
              </a:br>
              <a:r>
                <a:rPr lang="ru-RU" sz="1600" b="1" dirty="0" smtClean="0">
                  <a:solidFill>
                    <a:srgbClr val="C00000"/>
                  </a:solidFill>
                </a:rPr>
                <a:t>(желательно при очном контакте)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flipH="1">
              <a:off x="2280924" y="4349759"/>
              <a:ext cx="765369" cy="436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flipH="1">
              <a:off x="6047371" y="4349759"/>
              <a:ext cx="765369" cy="436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06451" y="5961841"/>
            <a:ext cx="4507739" cy="584775"/>
            <a:chOff x="2300066" y="5273943"/>
            <a:chExt cx="4507739" cy="584775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2300066" y="5348115"/>
              <a:ext cx="765369" cy="436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8213" y="5273943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Развернутая информация для</a:t>
              </a:r>
              <a:br>
                <a:rPr lang="ru-RU" sz="1600" b="1" dirty="0" smtClean="0"/>
              </a:br>
              <a:r>
                <a:rPr lang="ru-RU" sz="1600" b="1" dirty="0" smtClean="0"/>
                <a:t>проведения поисковых работ </a:t>
              </a:r>
              <a:endParaRPr lang="ru-RU" sz="1600" b="1" dirty="0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6042436" y="5348115"/>
              <a:ext cx="765369" cy="436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73582" y="2530633"/>
            <a:ext cx="2410212" cy="987382"/>
            <a:chOff x="5409142" y="2052460"/>
            <a:chExt cx="2410212" cy="987382"/>
          </a:xfrm>
        </p:grpSpPr>
        <p:sp>
          <p:nvSpPr>
            <p:cNvPr id="28" name="Стрелка вправо 27"/>
            <p:cNvSpPr/>
            <p:nvPr/>
          </p:nvSpPr>
          <p:spPr>
            <a:xfrm rot="1218004" flipH="1">
              <a:off x="5656240" y="2603412"/>
              <a:ext cx="1348288" cy="436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 rot="1085458" flipH="1">
              <a:off x="5409142" y="2052460"/>
              <a:ext cx="24102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Уточнение </a:t>
              </a:r>
            </a:p>
            <a:p>
              <a:pPr algn="ctr"/>
              <a:r>
                <a:rPr lang="ru-RU" sz="1600" b="1" dirty="0" smtClean="0"/>
                <a:t>и проверка информации</a:t>
              </a:r>
              <a:endParaRPr lang="ru-RU" sz="1600" b="1" dirty="0"/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2835759" y="1449417"/>
            <a:ext cx="2872261" cy="2313400"/>
            <a:chOff x="3129374" y="1675920"/>
            <a:chExt cx="2872261" cy="2313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604" y="1675920"/>
              <a:ext cx="1201691" cy="135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129374" y="3004435"/>
              <a:ext cx="287226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Правоохранительные</a:t>
              </a:r>
              <a:br>
                <a:rPr lang="ru-RU" sz="1600" b="1" dirty="0" smtClean="0"/>
              </a:br>
              <a:r>
                <a:rPr lang="ru-RU" sz="1600" b="1" dirty="0" smtClean="0"/>
                <a:t>органы</a:t>
              </a:r>
              <a:br>
                <a:rPr lang="ru-RU" sz="1600" b="1" dirty="0" smtClean="0"/>
              </a:br>
              <a:endParaRPr lang="ru-RU" sz="800" b="1" dirty="0" smtClean="0"/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ОБЪЕКТИВНЫЙ ИСТОЧНИК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7572940" y="2115188"/>
            <a:ext cx="1579781" cy="2237341"/>
            <a:chOff x="7496954" y="1843836"/>
            <a:chExt cx="1579781" cy="2237341"/>
          </a:xfrm>
        </p:grpSpPr>
        <p:sp>
          <p:nvSpPr>
            <p:cNvPr id="39" name="Стрелка вправо 38"/>
            <p:cNvSpPr/>
            <p:nvPr/>
          </p:nvSpPr>
          <p:spPr>
            <a:xfrm rot="18321808">
              <a:off x="7433034" y="3397296"/>
              <a:ext cx="931333" cy="436430"/>
            </a:xfrm>
            <a:prstGeom prst="rightArrow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96954" y="1843836"/>
              <a:ext cx="15797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Максимально объективная,</a:t>
              </a:r>
            </a:p>
            <a:p>
              <a:pPr algn="ctr"/>
              <a:r>
                <a:rPr lang="ru-RU" sz="1600" b="1" dirty="0" err="1">
                  <a:solidFill>
                    <a:srgbClr val="C00000"/>
                  </a:solidFill>
                </a:rPr>
                <a:t>п</a:t>
              </a:r>
              <a:r>
                <a:rPr lang="ru-RU" sz="1600" b="1" dirty="0" err="1" smtClean="0">
                  <a:solidFill>
                    <a:srgbClr val="C00000"/>
                  </a:solidFill>
                </a:rPr>
                <a:t>роанализи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- </a:t>
              </a:r>
              <a:r>
                <a:rPr lang="ru-RU" sz="1600" b="1" dirty="0" err="1" smtClean="0">
                  <a:solidFill>
                    <a:srgbClr val="C00000"/>
                  </a:solidFill>
                </a:rPr>
                <a:t>рованная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 информация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111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595" y="1116873"/>
            <a:ext cx="6229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Основные субъекты «городского» поиска</a:t>
            </a:r>
            <a:endParaRPr lang="ru-RU" sz="26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40519" y="2175108"/>
            <a:ext cx="1884789" cy="3734758"/>
            <a:chOff x="1240519" y="2175108"/>
            <a:chExt cx="1884789" cy="3734758"/>
          </a:xfrm>
        </p:grpSpPr>
        <p:sp>
          <p:nvSpPr>
            <p:cNvPr id="9" name="TextBox 8"/>
            <p:cNvSpPr txBox="1"/>
            <p:nvPr/>
          </p:nvSpPr>
          <p:spPr>
            <a:xfrm>
              <a:off x="1240519" y="5078869"/>
              <a:ext cx="17247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/>
                <a:t>Д</a:t>
              </a:r>
              <a:r>
                <a:rPr lang="ru-RU" sz="1600" b="1" dirty="0" smtClean="0"/>
                <a:t>ети, подростки</a:t>
              </a:r>
              <a:br>
                <a:rPr lang="ru-RU" sz="1600" b="1" dirty="0" smtClean="0"/>
              </a:br>
              <a:r>
                <a:rPr lang="ru-RU" sz="1600" b="1" dirty="0" smtClean="0"/>
                <a:t>самовольно </a:t>
              </a:r>
              <a:br>
                <a:rPr lang="ru-RU" sz="1600" b="1" dirty="0" smtClean="0"/>
              </a:br>
              <a:r>
                <a:rPr lang="ru-RU" sz="1600" b="1" dirty="0" smtClean="0"/>
                <a:t>покинувшие дом</a:t>
              </a:r>
              <a:endParaRPr lang="ru-RU" sz="16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265" y="4128210"/>
              <a:ext cx="752285" cy="92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Стрелка вправо 14"/>
            <p:cNvSpPr/>
            <p:nvPr/>
          </p:nvSpPr>
          <p:spPr>
            <a:xfrm rot="7452701">
              <a:off x="1846450" y="2877902"/>
              <a:ext cx="198165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5" name="TextBox 4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-57227" y="1813219"/>
            <a:ext cx="2705489" cy="2691474"/>
            <a:chOff x="-57227" y="1813219"/>
            <a:chExt cx="2705489" cy="2691474"/>
          </a:xfrm>
        </p:grpSpPr>
        <p:sp>
          <p:nvSpPr>
            <p:cNvPr id="8" name="TextBox 7"/>
            <p:cNvSpPr txBox="1"/>
            <p:nvPr/>
          </p:nvSpPr>
          <p:spPr>
            <a:xfrm>
              <a:off x="-57227" y="3181254"/>
              <a:ext cx="17622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Пожилые люди страдающие деменцией,</a:t>
              </a:r>
              <a:br>
                <a:rPr lang="ru-RU" sz="1600" b="1" dirty="0" smtClean="0"/>
              </a:br>
              <a:r>
                <a:rPr lang="ru-RU" sz="1600" b="1" dirty="0" smtClean="0"/>
                <a:t>и схожими расстройствами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 rot="8745339">
              <a:off x="1299974" y="1813219"/>
              <a:ext cx="134828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49" y="1962149"/>
              <a:ext cx="822325" cy="1277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007838" y="2573114"/>
            <a:ext cx="1526061" cy="3447291"/>
            <a:chOff x="3007838" y="2573114"/>
            <a:chExt cx="1526061" cy="3447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413" y="3635622"/>
              <a:ext cx="576064" cy="137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Стрелка вправо 25"/>
            <p:cNvSpPr/>
            <p:nvPr/>
          </p:nvSpPr>
          <p:spPr>
            <a:xfrm rot="6356537">
              <a:off x="3408388" y="2814638"/>
              <a:ext cx="105911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7838" y="4943187"/>
              <a:ext cx="15260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Лица находящиеся </a:t>
              </a:r>
              <a:br>
                <a:rPr lang="ru-RU" sz="1600" b="1" dirty="0" smtClean="0"/>
              </a:br>
              <a:r>
                <a:rPr lang="ru-RU" sz="1600" b="1" dirty="0" smtClean="0"/>
                <a:t>в стрессовой ситуации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43424" y="2535044"/>
            <a:ext cx="1526061" cy="3361841"/>
            <a:chOff x="4543424" y="2535044"/>
            <a:chExt cx="1526061" cy="3361841"/>
          </a:xfrm>
        </p:grpSpPr>
        <p:sp>
          <p:nvSpPr>
            <p:cNvPr id="11" name="TextBox 10"/>
            <p:cNvSpPr txBox="1"/>
            <p:nvPr/>
          </p:nvSpPr>
          <p:spPr>
            <a:xfrm>
              <a:off x="4543424" y="4573446"/>
              <a:ext cx="15260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Жертвы</a:t>
              </a:r>
            </a:p>
            <a:p>
              <a:pPr algn="ctr"/>
              <a:r>
                <a:rPr lang="ru-RU" sz="1600" b="1" dirty="0" smtClean="0"/>
                <a:t>несчастных</a:t>
              </a:r>
              <a:br>
                <a:rPr lang="ru-RU" sz="1600" b="1" dirty="0" smtClean="0"/>
              </a:br>
              <a:r>
                <a:rPr lang="ru-RU" sz="1600" b="1" dirty="0" smtClean="0"/>
                <a:t>случаев,</a:t>
              </a:r>
            </a:p>
            <a:p>
              <a:pPr algn="ctr"/>
              <a:r>
                <a:rPr lang="ru-RU" sz="1600" b="1" dirty="0" smtClean="0"/>
                <a:t>внезапных</a:t>
              </a:r>
            </a:p>
            <a:p>
              <a:pPr algn="ctr"/>
              <a:r>
                <a:rPr lang="ru-RU" sz="1600" b="1" dirty="0" smtClean="0"/>
                <a:t>приступов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 rot="15243463" flipH="1">
              <a:off x="4454024" y="2870283"/>
              <a:ext cx="124654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373" y="3764672"/>
              <a:ext cx="1077246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021880" y="2102320"/>
            <a:ext cx="1812713" cy="3673179"/>
            <a:chOff x="6021880" y="2102320"/>
            <a:chExt cx="1812713" cy="36731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507" y="3985055"/>
              <a:ext cx="880090" cy="103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217770" y="4944502"/>
              <a:ext cx="1616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Жертвы</a:t>
              </a:r>
            </a:p>
            <a:p>
              <a:pPr algn="ctr"/>
              <a:r>
                <a:rPr lang="ru-RU" sz="1600" b="1" dirty="0" smtClean="0"/>
                <a:t>криминальных действий</a:t>
              </a:r>
            </a:p>
          </p:txBody>
        </p:sp>
        <p:sp>
          <p:nvSpPr>
            <p:cNvPr id="31" name="Стрелка вправо 30"/>
            <p:cNvSpPr/>
            <p:nvPr/>
          </p:nvSpPr>
          <p:spPr>
            <a:xfrm rot="14147299" flipH="1">
              <a:off x="5319086" y="2805114"/>
              <a:ext cx="198165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67317" y="1763043"/>
            <a:ext cx="2619496" cy="2261477"/>
            <a:chOff x="6403817" y="1763043"/>
            <a:chExt cx="2619496" cy="2261477"/>
          </a:xfrm>
        </p:grpSpPr>
        <p:sp>
          <p:nvSpPr>
            <p:cNvPr id="14" name="Стрелка вправо 13"/>
            <p:cNvSpPr/>
            <p:nvPr/>
          </p:nvSpPr>
          <p:spPr>
            <a:xfrm rot="12854661" flipH="1">
              <a:off x="6403817" y="1763043"/>
              <a:ext cx="120103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490" y="2947302"/>
              <a:ext cx="16168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Лица под действием </a:t>
              </a:r>
              <a:r>
                <a:rPr lang="ru-RU" sz="1600" b="1" dirty="0" err="1" smtClean="0"/>
                <a:t>психоактивных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веществ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743" y="1926200"/>
              <a:ext cx="271312" cy="101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30324">
              <a:off x="8020872" y="2026635"/>
              <a:ext cx="838495" cy="856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197499" y="1639545"/>
            <a:ext cx="8727606" cy="5205984"/>
            <a:chOff x="197499" y="1639545"/>
            <a:chExt cx="8727606" cy="5205984"/>
          </a:xfrm>
        </p:grpSpPr>
        <p:sp>
          <p:nvSpPr>
            <p:cNvPr id="23" name="Правая фигурная скобка 22"/>
            <p:cNvSpPr/>
            <p:nvPr/>
          </p:nvSpPr>
          <p:spPr>
            <a:xfrm rot="5400000">
              <a:off x="4400147" y="1683869"/>
              <a:ext cx="322309" cy="8727606"/>
            </a:xfrm>
            <a:prstGeom prst="rightBrac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2001" y="6383864"/>
              <a:ext cx="2578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ТАКТИКА ПОИСКА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0826" y="1639545"/>
              <a:ext cx="310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КАК МОЖНО РАНЬШЕ</a:t>
              </a:r>
              <a:br>
                <a:rPr lang="ru-RU" sz="2400" b="1" dirty="0" smtClean="0">
                  <a:solidFill>
                    <a:srgbClr val="C00000"/>
                  </a:solidFill>
                </a:rPr>
              </a:br>
              <a:r>
                <a:rPr lang="ru-RU" sz="2400" b="1" dirty="0" smtClean="0">
                  <a:solidFill>
                    <a:srgbClr val="C00000"/>
                  </a:solidFill>
                </a:rPr>
                <a:t>ОПРЕДЕЛИТЬ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35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358" y="847473"/>
            <a:ext cx="3020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Основные вводные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6338" y="1305873"/>
            <a:ext cx="6833799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ФИО пропавшего, возраст + на сколько лет выглядит.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Актуальная, чёткая фотография, без ретуши и эффектов.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Дата, время, место последнего </a:t>
            </a:r>
            <a:r>
              <a:rPr lang="ru-RU" b="1" dirty="0" smtClean="0">
                <a:solidFill>
                  <a:srgbClr val="C00000"/>
                </a:solidFill>
              </a:rPr>
              <a:t>подтвержденного</a:t>
            </a:r>
            <a:r>
              <a:rPr lang="ru-RU" b="1" dirty="0" smtClean="0"/>
              <a:t> контакта.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Обстоятельства пропажи: куда собирался, о чем говорил, был ли конфликт, имеющиеся подозрения.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Заявление в полицию: </a:t>
            </a:r>
            <a:r>
              <a:rPr lang="ru-RU" b="1" dirty="0" smtClean="0"/>
              <a:t>когда подано, в какое РОВД, талон-уведомление, контактные данные ответственного сотрудника.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Приметы пропавшего: рост, телосложение, цвет волос/глаз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Особые приметы: шрамы, родимые пятна, татуировки </a:t>
            </a:r>
            <a:r>
              <a:rPr lang="ru-RU" b="1" dirty="0" smtClean="0">
                <a:solidFill>
                  <a:srgbClr val="C00000"/>
                </a:solidFill>
              </a:rPr>
              <a:t>на видимых местах</a:t>
            </a:r>
            <a:r>
              <a:rPr lang="ru-RU" b="1" dirty="0" smtClean="0"/>
              <a:t>, особенности речи (картавость, заикание), походки (обычный темп, хромота, шаркающая, вразвалочку)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Одежда + обычность/необычность одежды в момент пропажи.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/>
            </a:pPr>
            <a:r>
              <a:rPr lang="ru-RU" b="1" dirty="0" smtClean="0"/>
              <a:t>Имеющиеся вещи / вещи пропавшие из дома (необычные для постоянного ношения пропавшим).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28" y="1378820"/>
            <a:ext cx="1929991" cy="202853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6" name="TextBox 5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92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358" y="1028448"/>
            <a:ext cx="3020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Основные вводные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639128"/>
            <a:ext cx="6675537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Состояние </a:t>
            </a:r>
            <a:r>
              <a:rPr lang="ru-RU" b="1" dirty="0"/>
              <a:t>здоровья, хронические заболевания.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Круг общения, связи, контакты, приверженность к субкультурам.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Привычки, склонности, увлечения.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Психологический портрет и эмоциональное состояние на момент пропажи.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Конфликтность, возможные конфликты: семья/работа/учёба/случайные на улице.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Отношение к алкоголю, наркотикам.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Где предположительно может находится, подозрения.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Необычное в последнее время: поведение, появившиеся/пропавшие вещи.</a:t>
            </a:r>
          </a:p>
          <a:p>
            <a:pPr marL="324000" indent="-342900">
              <a:spcBef>
                <a:spcPts val="1000"/>
              </a:spcBef>
              <a:buFont typeface="+mj-lt"/>
              <a:buAutoNum type="arabicPeriod" startAt="10"/>
            </a:pPr>
            <a:r>
              <a:rPr lang="ru-RU" b="1" dirty="0" smtClean="0"/>
              <a:t>Что предпринято близкими для розыска.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" y="1559795"/>
            <a:ext cx="1929991" cy="202853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098113" y="13122"/>
            <a:ext cx="4062513" cy="1233788"/>
            <a:chOff x="5098113" y="13122"/>
            <a:chExt cx="4062513" cy="1233788"/>
          </a:xfrm>
        </p:grpSpPr>
        <p:sp>
          <p:nvSpPr>
            <p:cNvPr id="6" name="TextBox 5"/>
            <p:cNvSpPr txBox="1"/>
            <p:nvPr/>
          </p:nvSpPr>
          <p:spPr>
            <a:xfrm>
              <a:off x="6148331" y="29748"/>
              <a:ext cx="3012295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solidFill>
                    <a:srgbClr val="C00000"/>
                  </a:solidFill>
                </a:rPr>
                <a:t>Поиск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/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пропавшего человека </a:t>
              </a:r>
              <a:br>
                <a:rPr lang="ru-RU" sz="2300" b="1" dirty="0" smtClean="0">
                  <a:solidFill>
                    <a:srgbClr val="C00000"/>
                  </a:solidFill>
                </a:rPr>
              </a:br>
              <a:r>
                <a:rPr lang="ru-RU" sz="23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300" b="1" dirty="0">
                  <a:solidFill>
                    <a:srgbClr val="C00000"/>
                  </a:solidFill>
                </a:rPr>
                <a:t>городской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среде</a:t>
              </a:r>
              <a:endParaRPr lang="ru-RU" sz="2300" b="1" dirty="0">
                <a:solidFill>
                  <a:srgbClr val="C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13" y="13122"/>
              <a:ext cx="1044991" cy="123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390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1222</Words>
  <Application>Microsoft Office PowerPoint</Application>
  <PresentationFormat>Экран (4:3)</PresentationFormat>
  <Paragraphs>319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KornilovDA</dc:creator>
  <cp:lastModifiedBy>Харенко Сергей</cp:lastModifiedBy>
  <cp:revision>233</cp:revision>
  <dcterms:created xsi:type="dcterms:W3CDTF">2019-01-09T14:12:45Z</dcterms:created>
  <dcterms:modified xsi:type="dcterms:W3CDTF">2023-05-02T13:42:26Z</dcterms:modified>
</cp:coreProperties>
</file>